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 ContentType="image/tif"/>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11"/>
  </p:notesMasterIdLst>
  <p:handoutMasterIdLst>
    <p:handoutMasterId r:id="rId212"/>
  </p:handoutMasterIdLst>
  <p:sldIdLst>
    <p:sldId id="256" r:id="rId2"/>
    <p:sldId id="284" r:id="rId3"/>
    <p:sldId id="475" r:id="rId4"/>
    <p:sldId id="405" r:id="rId5"/>
    <p:sldId id="285" r:id="rId6"/>
    <p:sldId id="476" r:id="rId7"/>
    <p:sldId id="283" r:id="rId8"/>
    <p:sldId id="286" r:id="rId9"/>
    <p:sldId id="375" r:id="rId10"/>
    <p:sldId id="376" r:id="rId11"/>
    <p:sldId id="377" r:id="rId12"/>
    <p:sldId id="378" r:id="rId13"/>
    <p:sldId id="379" r:id="rId14"/>
    <p:sldId id="380" r:id="rId15"/>
    <p:sldId id="381" r:id="rId16"/>
    <p:sldId id="382" r:id="rId17"/>
    <p:sldId id="383" r:id="rId18"/>
    <p:sldId id="464" r:id="rId19"/>
    <p:sldId id="278" r:id="rId20"/>
    <p:sldId id="288" r:id="rId21"/>
    <p:sldId id="289" r:id="rId22"/>
    <p:sldId id="465" r:id="rId23"/>
    <p:sldId id="466" r:id="rId24"/>
    <p:sldId id="467" r:id="rId25"/>
    <p:sldId id="293" r:id="rId26"/>
    <p:sldId id="468" r:id="rId27"/>
    <p:sldId id="295" r:id="rId28"/>
    <p:sldId id="469" r:id="rId29"/>
    <p:sldId id="470" r:id="rId30"/>
    <p:sldId id="471" r:id="rId31"/>
    <p:sldId id="390" r:id="rId32"/>
    <p:sldId id="384" r:id="rId33"/>
    <p:sldId id="385" r:id="rId34"/>
    <p:sldId id="386" r:id="rId35"/>
    <p:sldId id="277" r:id="rId36"/>
    <p:sldId id="388" r:id="rId37"/>
    <p:sldId id="387" r:id="rId38"/>
    <p:sldId id="389" r:id="rId39"/>
    <p:sldId id="391" r:id="rId40"/>
    <p:sldId id="394" r:id="rId41"/>
    <p:sldId id="395" r:id="rId42"/>
    <p:sldId id="290" r:id="rId43"/>
    <p:sldId id="392" r:id="rId44"/>
    <p:sldId id="393" r:id="rId45"/>
    <p:sldId id="291" r:id="rId46"/>
    <p:sldId id="396" r:id="rId47"/>
    <p:sldId id="397" r:id="rId48"/>
    <p:sldId id="365" r:id="rId49"/>
    <p:sldId id="401" r:id="rId50"/>
    <p:sldId id="403" r:id="rId51"/>
    <p:sldId id="460" r:id="rId52"/>
    <p:sldId id="402" r:id="rId53"/>
    <p:sldId id="461" r:id="rId54"/>
    <p:sldId id="399" r:id="rId55"/>
    <p:sldId id="287" r:id="rId56"/>
    <p:sldId id="296" r:id="rId57"/>
    <p:sldId id="298" r:id="rId58"/>
    <p:sldId id="463" r:id="rId59"/>
    <p:sldId id="404" r:id="rId60"/>
    <p:sldId id="400" r:id="rId61"/>
    <p:sldId id="406" r:id="rId62"/>
    <p:sldId id="292" r:id="rId63"/>
    <p:sldId id="294" r:id="rId64"/>
    <p:sldId id="410" r:id="rId65"/>
    <p:sldId id="261" r:id="rId66"/>
    <p:sldId id="431" r:id="rId67"/>
    <p:sldId id="297" r:id="rId68"/>
    <p:sldId id="409" r:id="rId69"/>
    <p:sldId id="407" r:id="rId70"/>
    <p:sldId id="408" r:id="rId71"/>
    <p:sldId id="344" r:id="rId72"/>
    <p:sldId id="305" r:id="rId73"/>
    <p:sldId id="306" r:id="rId74"/>
    <p:sldId id="423" r:id="rId75"/>
    <p:sldId id="424" r:id="rId76"/>
    <p:sldId id="425" r:id="rId77"/>
    <p:sldId id="426" r:id="rId78"/>
    <p:sldId id="433" r:id="rId79"/>
    <p:sldId id="472" r:id="rId80"/>
    <p:sldId id="304" r:id="rId81"/>
    <p:sldId id="473" r:id="rId82"/>
    <p:sldId id="411" r:id="rId83"/>
    <p:sldId id="303" r:id="rId84"/>
    <p:sldId id="300" r:id="rId85"/>
    <p:sldId id="413" r:id="rId86"/>
    <p:sldId id="412" r:id="rId87"/>
    <p:sldId id="420" r:id="rId88"/>
    <p:sldId id="301" r:id="rId89"/>
    <p:sldId id="302" r:id="rId90"/>
    <p:sldId id="338" r:id="rId91"/>
    <p:sldId id="414" r:id="rId92"/>
    <p:sldId id="339" r:id="rId93"/>
    <p:sldId id="415" r:id="rId94"/>
    <p:sldId id="340" r:id="rId95"/>
    <p:sldId id="416" r:id="rId96"/>
    <p:sldId id="341" r:id="rId97"/>
    <p:sldId id="417" r:id="rId98"/>
    <p:sldId id="342" r:id="rId99"/>
    <p:sldId id="343" r:id="rId100"/>
    <p:sldId id="418" r:id="rId101"/>
    <p:sldId id="419" r:id="rId102"/>
    <p:sldId id="421" r:id="rId103"/>
    <p:sldId id="307" r:id="rId104"/>
    <p:sldId id="308" r:id="rId105"/>
    <p:sldId id="347" r:id="rId106"/>
    <p:sldId id="348" r:id="rId107"/>
    <p:sldId id="349" r:id="rId108"/>
    <p:sldId id="309" r:id="rId109"/>
    <p:sldId id="310" r:id="rId110"/>
    <p:sldId id="350" r:id="rId111"/>
    <p:sldId id="353" r:id="rId112"/>
    <p:sldId id="352" r:id="rId113"/>
    <p:sldId id="429" r:id="rId114"/>
    <p:sldId id="354" r:id="rId115"/>
    <p:sldId id="355" r:id="rId116"/>
    <p:sldId id="356" r:id="rId117"/>
    <p:sldId id="434" r:id="rId118"/>
    <p:sldId id="430" r:id="rId119"/>
    <p:sldId id="311" r:id="rId120"/>
    <p:sldId id="317" r:id="rId121"/>
    <p:sldId id="312" r:id="rId122"/>
    <p:sldId id="313" r:id="rId123"/>
    <p:sldId id="314" r:id="rId124"/>
    <p:sldId id="315" r:id="rId125"/>
    <p:sldId id="316" r:id="rId126"/>
    <p:sldId id="427" r:id="rId127"/>
    <p:sldId id="332" r:id="rId128"/>
    <p:sldId id="432" r:id="rId129"/>
    <p:sldId id="334" r:id="rId130"/>
    <p:sldId id="335" r:id="rId131"/>
    <p:sldId id="374" r:id="rId132"/>
    <p:sldId id="333" r:id="rId133"/>
    <p:sldId id="459" r:id="rId134"/>
    <p:sldId id="479" r:id="rId135"/>
    <p:sldId id="478" r:id="rId136"/>
    <p:sldId id="480" r:id="rId137"/>
    <p:sldId id="481" r:id="rId138"/>
    <p:sldId id="428" r:id="rId139"/>
    <p:sldId id="360" r:id="rId140"/>
    <p:sldId id="320" r:id="rId141"/>
    <p:sldId id="361" r:id="rId142"/>
    <p:sldId id="357" r:id="rId143"/>
    <p:sldId id="319" r:id="rId144"/>
    <p:sldId id="321" r:id="rId145"/>
    <p:sldId id="358" r:id="rId146"/>
    <p:sldId id="359" r:id="rId147"/>
    <p:sldId id="322" r:id="rId148"/>
    <p:sldId id="323" r:id="rId149"/>
    <p:sldId id="362" r:id="rId150"/>
    <p:sldId id="324" r:id="rId151"/>
    <p:sldId id="325" r:id="rId152"/>
    <p:sldId id="326" r:id="rId153"/>
    <p:sldId id="327" r:id="rId154"/>
    <p:sldId id="328" r:id="rId155"/>
    <p:sldId id="329" r:id="rId156"/>
    <p:sldId id="331" r:id="rId157"/>
    <p:sldId id="330" r:id="rId158"/>
    <p:sldId id="363" r:id="rId159"/>
    <p:sldId id="337" r:id="rId160"/>
    <p:sldId id="462" r:id="rId161"/>
    <p:sldId id="318" r:id="rId162"/>
    <p:sldId id="336" r:id="rId163"/>
    <p:sldId id="369" r:id="rId164"/>
    <p:sldId id="264" r:id="rId165"/>
    <p:sldId id="435" r:id="rId166"/>
    <p:sldId id="265" r:id="rId167"/>
    <p:sldId id="266" r:id="rId168"/>
    <p:sldId id="436" r:id="rId169"/>
    <p:sldId id="267" r:id="rId170"/>
    <p:sldId id="268" r:id="rId171"/>
    <p:sldId id="437" r:id="rId172"/>
    <p:sldId id="447" r:id="rId173"/>
    <p:sldId id="448" r:id="rId174"/>
    <p:sldId id="440" r:id="rId175"/>
    <p:sldId id="449" r:id="rId176"/>
    <p:sldId id="450" r:id="rId177"/>
    <p:sldId id="269" r:id="rId178"/>
    <p:sldId id="270" r:id="rId179"/>
    <p:sldId id="438" r:id="rId180"/>
    <p:sldId id="451" r:id="rId181"/>
    <p:sldId id="477" r:id="rId182"/>
    <p:sldId id="371" r:id="rId183"/>
    <p:sldId id="482" r:id="rId184"/>
    <p:sldId id="443" r:id="rId185"/>
    <p:sldId id="442" r:id="rId186"/>
    <p:sldId id="457" r:id="rId187"/>
    <p:sldId id="445" r:id="rId188"/>
    <p:sldId id="446" r:id="rId189"/>
    <p:sldId id="444" r:id="rId190"/>
    <p:sldId id="458" r:id="rId191"/>
    <p:sldId id="441" r:id="rId192"/>
    <p:sldId id="452" r:id="rId193"/>
    <p:sldId id="455" r:id="rId194"/>
    <p:sldId id="454" r:id="rId195"/>
    <p:sldId id="483" r:id="rId196"/>
    <p:sldId id="372" r:id="rId197"/>
    <p:sldId id="456" r:id="rId198"/>
    <p:sldId id="271" r:id="rId199"/>
    <p:sldId id="272" r:id="rId200"/>
    <p:sldId id="273" r:id="rId201"/>
    <p:sldId id="274" r:id="rId202"/>
    <p:sldId id="275" r:id="rId203"/>
    <p:sldId id="276" r:id="rId204"/>
    <p:sldId id="373" r:id="rId205"/>
    <p:sldId id="484" r:id="rId206"/>
    <p:sldId id="474" r:id="rId207"/>
    <p:sldId id="280" r:id="rId208"/>
    <p:sldId id="368" r:id="rId209"/>
    <p:sldId id="485" r:id="rId210"/>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1828800" rtl="0" fontAlgn="auto" latinLnBrk="0" hangingPunct="0">
      <a:lnSpc>
        <a:spcPct val="80000"/>
      </a:lnSpc>
      <a:spcBef>
        <a:spcPts val="500"/>
      </a:spcBef>
      <a:spcAft>
        <a:spcPts val="0"/>
      </a:spcAft>
      <a:buClrTx/>
      <a:buSzTx/>
      <a:buFontTx/>
      <a:buNone/>
      <a:tabLst/>
      <a:defRPr kumimoji="0" sz="4800" b="1" i="0" u="none" strike="noStrike" cap="none" spc="0" normalizeH="0" baseline="0">
        <a:ln>
          <a:noFill/>
        </a:ln>
        <a:solidFill>
          <a:srgbClr val="FFFFFF"/>
        </a:solidFill>
        <a:effectLst/>
        <a:uFillTx/>
        <a:latin typeface="Tahoma"/>
        <a:ea typeface="Tahoma"/>
        <a:cs typeface="Tahoma"/>
        <a:sym typeface="Tahoma"/>
      </a:defRPr>
    </a:lvl1pPr>
    <a:lvl2pPr marL="0" marR="0" indent="342900" algn="l" defTabSz="1828800" rtl="0" fontAlgn="auto" latinLnBrk="0" hangingPunct="0">
      <a:lnSpc>
        <a:spcPct val="80000"/>
      </a:lnSpc>
      <a:spcBef>
        <a:spcPts val="500"/>
      </a:spcBef>
      <a:spcAft>
        <a:spcPts val="0"/>
      </a:spcAft>
      <a:buClrTx/>
      <a:buSzTx/>
      <a:buFontTx/>
      <a:buNone/>
      <a:tabLst/>
      <a:defRPr kumimoji="0" sz="4800" b="1" i="0" u="none" strike="noStrike" cap="none" spc="0" normalizeH="0" baseline="0">
        <a:ln>
          <a:noFill/>
        </a:ln>
        <a:solidFill>
          <a:srgbClr val="FFFFFF"/>
        </a:solidFill>
        <a:effectLst/>
        <a:uFillTx/>
        <a:latin typeface="Tahoma"/>
        <a:ea typeface="Tahoma"/>
        <a:cs typeface="Tahoma"/>
        <a:sym typeface="Tahoma"/>
      </a:defRPr>
    </a:lvl2pPr>
    <a:lvl3pPr marL="1234439" marR="0" indent="-548639" algn="l" defTabSz="1828800" rtl="0" fontAlgn="auto" latinLnBrk="0" hangingPunct="0">
      <a:lnSpc>
        <a:spcPct val="80000"/>
      </a:lnSpc>
      <a:spcBef>
        <a:spcPts val="500"/>
      </a:spcBef>
      <a:spcAft>
        <a:spcPts val="0"/>
      </a:spcAft>
      <a:buClrTx/>
      <a:buSzPct val="100000"/>
      <a:buFontTx/>
      <a:buChar char="•"/>
      <a:tabLst/>
      <a:defRPr kumimoji="0" sz="4800" b="1" i="0" u="none" strike="noStrike" cap="none" spc="0" normalizeH="0" baseline="0">
        <a:ln>
          <a:noFill/>
        </a:ln>
        <a:solidFill>
          <a:srgbClr val="FFFFFF"/>
        </a:solidFill>
        <a:effectLst/>
        <a:uFillTx/>
        <a:latin typeface="Tahoma"/>
        <a:ea typeface="Tahoma"/>
        <a:cs typeface="Tahoma"/>
        <a:sym typeface="Tahoma"/>
      </a:defRPr>
    </a:lvl3pPr>
    <a:lvl4pPr marL="1638300" marR="0" indent="-609600" algn="l" defTabSz="1828800" rtl="0" fontAlgn="auto" latinLnBrk="0" hangingPunct="0">
      <a:lnSpc>
        <a:spcPct val="80000"/>
      </a:lnSpc>
      <a:spcBef>
        <a:spcPts val="500"/>
      </a:spcBef>
      <a:spcAft>
        <a:spcPts val="0"/>
      </a:spcAft>
      <a:buClrTx/>
      <a:buSzPct val="100000"/>
      <a:buFontTx/>
      <a:buChar char="•"/>
      <a:tabLst/>
      <a:defRPr kumimoji="0" sz="4800" b="1" i="0" u="none" strike="noStrike" cap="none" spc="0" normalizeH="0" baseline="0">
        <a:ln>
          <a:noFill/>
        </a:ln>
        <a:solidFill>
          <a:srgbClr val="FFFFFF"/>
        </a:solidFill>
        <a:effectLst/>
        <a:uFillTx/>
        <a:latin typeface="Tahoma"/>
        <a:ea typeface="Tahoma"/>
        <a:cs typeface="Tahoma"/>
        <a:sym typeface="Tahoma"/>
      </a:defRPr>
    </a:lvl4pPr>
    <a:lvl5pPr marL="1981200" marR="0" indent="-609600" algn="l" defTabSz="1828800" rtl="0" fontAlgn="auto" latinLnBrk="0" hangingPunct="0">
      <a:lnSpc>
        <a:spcPct val="80000"/>
      </a:lnSpc>
      <a:spcBef>
        <a:spcPts val="500"/>
      </a:spcBef>
      <a:spcAft>
        <a:spcPts val="0"/>
      </a:spcAft>
      <a:buClrTx/>
      <a:buSzPct val="100000"/>
      <a:buFontTx/>
      <a:buChar char="•"/>
      <a:tabLst/>
      <a:defRPr kumimoji="0" sz="4800" b="1" i="0" u="none" strike="noStrike" cap="none" spc="0" normalizeH="0" baseline="0">
        <a:ln>
          <a:noFill/>
        </a:ln>
        <a:solidFill>
          <a:srgbClr val="FFFFFF"/>
        </a:solidFill>
        <a:effectLst/>
        <a:uFillTx/>
        <a:latin typeface="Tahoma"/>
        <a:ea typeface="Tahoma"/>
        <a:cs typeface="Tahoma"/>
        <a:sym typeface="Tahoma"/>
      </a:defRPr>
    </a:lvl5pPr>
    <a:lvl6pPr marL="2324100" marR="0" indent="-609600" algn="l" defTabSz="1828800" rtl="0" fontAlgn="auto" latinLnBrk="0" hangingPunct="0">
      <a:lnSpc>
        <a:spcPct val="80000"/>
      </a:lnSpc>
      <a:spcBef>
        <a:spcPts val="500"/>
      </a:spcBef>
      <a:spcAft>
        <a:spcPts val="0"/>
      </a:spcAft>
      <a:buClrTx/>
      <a:buSzPct val="100000"/>
      <a:buFontTx/>
      <a:buChar char="•"/>
      <a:tabLst/>
      <a:defRPr kumimoji="0" sz="4800" b="1" i="0" u="none" strike="noStrike" cap="none" spc="0" normalizeH="0" baseline="0">
        <a:ln>
          <a:noFill/>
        </a:ln>
        <a:solidFill>
          <a:srgbClr val="FFFFFF"/>
        </a:solidFill>
        <a:effectLst/>
        <a:uFillTx/>
        <a:latin typeface="Tahoma"/>
        <a:ea typeface="Tahoma"/>
        <a:cs typeface="Tahoma"/>
        <a:sym typeface="Tahoma"/>
      </a:defRPr>
    </a:lvl6pPr>
    <a:lvl7pPr marL="2667000" marR="0" indent="-609600" algn="l" defTabSz="1828800" rtl="0" fontAlgn="auto" latinLnBrk="0" hangingPunct="0">
      <a:lnSpc>
        <a:spcPct val="80000"/>
      </a:lnSpc>
      <a:spcBef>
        <a:spcPts val="500"/>
      </a:spcBef>
      <a:spcAft>
        <a:spcPts val="0"/>
      </a:spcAft>
      <a:buClrTx/>
      <a:buSzPct val="100000"/>
      <a:buFontTx/>
      <a:buChar char="•"/>
      <a:tabLst/>
      <a:defRPr kumimoji="0" sz="4800" b="1" i="0" u="none" strike="noStrike" cap="none" spc="0" normalizeH="0" baseline="0">
        <a:ln>
          <a:noFill/>
        </a:ln>
        <a:solidFill>
          <a:srgbClr val="FFFFFF"/>
        </a:solidFill>
        <a:effectLst/>
        <a:uFillTx/>
        <a:latin typeface="Tahoma"/>
        <a:ea typeface="Tahoma"/>
        <a:cs typeface="Tahoma"/>
        <a:sym typeface="Tahoma"/>
      </a:defRPr>
    </a:lvl7pPr>
    <a:lvl8pPr marL="3009900" marR="0" indent="-609600" algn="l" defTabSz="1828800" rtl="0" fontAlgn="auto" latinLnBrk="0" hangingPunct="0">
      <a:lnSpc>
        <a:spcPct val="80000"/>
      </a:lnSpc>
      <a:spcBef>
        <a:spcPts val="500"/>
      </a:spcBef>
      <a:spcAft>
        <a:spcPts val="0"/>
      </a:spcAft>
      <a:buClrTx/>
      <a:buSzPct val="100000"/>
      <a:buFontTx/>
      <a:buChar char="•"/>
      <a:tabLst/>
      <a:defRPr kumimoji="0" sz="4800" b="1" i="0" u="none" strike="noStrike" cap="none" spc="0" normalizeH="0" baseline="0">
        <a:ln>
          <a:noFill/>
        </a:ln>
        <a:solidFill>
          <a:srgbClr val="FFFFFF"/>
        </a:solidFill>
        <a:effectLst/>
        <a:uFillTx/>
        <a:latin typeface="Tahoma"/>
        <a:ea typeface="Tahoma"/>
        <a:cs typeface="Tahoma"/>
        <a:sym typeface="Tahoma"/>
      </a:defRPr>
    </a:lvl8pPr>
    <a:lvl9pPr marL="3352800" marR="0" indent="-609600" algn="l" defTabSz="1828800" rtl="0" fontAlgn="auto" latinLnBrk="0" hangingPunct="0">
      <a:lnSpc>
        <a:spcPct val="80000"/>
      </a:lnSpc>
      <a:spcBef>
        <a:spcPts val="500"/>
      </a:spcBef>
      <a:spcAft>
        <a:spcPts val="0"/>
      </a:spcAft>
      <a:buClrTx/>
      <a:buSzPct val="100000"/>
      <a:buFontTx/>
      <a:buChar char="•"/>
      <a:tabLst/>
      <a:defRPr kumimoji="0" sz="4800" b="1" i="0" u="none" strike="noStrike" cap="none" spc="0" normalizeH="0" baseline="0">
        <a:ln>
          <a:noFill/>
        </a:ln>
        <a:solidFill>
          <a:srgbClr val="FFFFFF"/>
        </a:solidFill>
        <a:effectLst/>
        <a:uFillTx/>
        <a:latin typeface="Tahoma"/>
        <a:ea typeface="Tahoma"/>
        <a:cs typeface="Tahoma"/>
        <a:sym typeface="Tahoma"/>
      </a:defRPr>
    </a:lvl9pPr>
  </p:defaultTextStyle>
  <p:extLst>
    <p:ext uri="{521415D9-36F7-43E2-AB2F-B90AF26B5E84}">
      <p14:sectionLst xmlns:p14="http://schemas.microsoft.com/office/powerpoint/2010/main">
        <p14:section name="Getting Started" id="{29141939-AE73-D843-8926-A4E82A19BB09}">
          <p14:sldIdLst>
            <p14:sldId id="256"/>
            <p14:sldId id="284"/>
            <p14:sldId id="475"/>
            <p14:sldId id="405"/>
            <p14:sldId id="285"/>
            <p14:sldId id="476"/>
          </p14:sldIdLst>
        </p14:section>
        <p14:section name="Agenda" id="{CD7B6559-9EE2-7345-A932-981CBBCED5D9}">
          <p14:sldIdLst>
            <p14:sldId id="283"/>
          </p14:sldIdLst>
        </p14:section>
        <p14:section name="Overview" id="{D3F2E7BB-386A-2347-8580-540697EE1E81}">
          <p14:sldIdLst>
            <p14:sldId id="286"/>
            <p14:sldId id="375"/>
            <p14:sldId id="376"/>
            <p14:sldId id="377"/>
            <p14:sldId id="378"/>
            <p14:sldId id="379"/>
            <p14:sldId id="380"/>
            <p14:sldId id="381"/>
            <p14:sldId id="382"/>
            <p14:sldId id="383"/>
            <p14:sldId id="464"/>
            <p14:sldId id="278"/>
            <p14:sldId id="288"/>
            <p14:sldId id="289"/>
            <p14:sldId id="465"/>
            <p14:sldId id="466"/>
            <p14:sldId id="467"/>
            <p14:sldId id="293"/>
            <p14:sldId id="468"/>
            <p14:sldId id="295"/>
          </p14:sldIdLst>
        </p14:section>
        <p14:section name="Terraform Overview" id="{61172B68-BD30-FD48-A2E5-1D01AE6DC698}">
          <p14:sldIdLst>
            <p14:sldId id="469"/>
            <p14:sldId id="470"/>
            <p14:sldId id="471"/>
            <p14:sldId id="390"/>
            <p14:sldId id="384"/>
            <p14:sldId id="385"/>
            <p14:sldId id="386"/>
            <p14:sldId id="277"/>
            <p14:sldId id="388"/>
            <p14:sldId id="387"/>
            <p14:sldId id="389"/>
          </p14:sldIdLst>
        </p14:section>
        <p14:section name="Azure Resource Manager" id="{822ABACE-8E70-5144-9801-84469A094F99}">
          <p14:sldIdLst>
            <p14:sldId id="391"/>
            <p14:sldId id="394"/>
            <p14:sldId id="395"/>
            <p14:sldId id="290"/>
            <p14:sldId id="392"/>
            <p14:sldId id="393"/>
            <p14:sldId id="291"/>
            <p14:sldId id="396"/>
            <p14:sldId id="397"/>
            <p14:sldId id="365"/>
            <p14:sldId id="401"/>
            <p14:sldId id="403"/>
            <p14:sldId id="460"/>
            <p14:sldId id="402"/>
            <p14:sldId id="461"/>
            <p14:sldId id="399"/>
          </p14:sldIdLst>
        </p14:section>
        <p14:section name="Terraform OSS" id="{EDB3FAED-3D26-CB45-B35E-C02FAF6D0F00}">
          <p14:sldIdLst>
            <p14:sldId id="287"/>
            <p14:sldId id="296"/>
            <p14:sldId id="298"/>
            <p14:sldId id="463"/>
            <p14:sldId id="404"/>
            <p14:sldId id="400"/>
            <p14:sldId id="406"/>
            <p14:sldId id="292"/>
            <p14:sldId id="294"/>
          </p14:sldIdLst>
        </p14:section>
        <p14:section name="Terraform in Action" id="{E2B5D1EE-20FC-2645-B442-2401077FB9EE}">
          <p14:sldIdLst>
            <p14:sldId id="410"/>
            <p14:sldId id="261"/>
            <p14:sldId id="431"/>
            <p14:sldId id="297"/>
            <p14:sldId id="409"/>
            <p14:sldId id="407"/>
            <p14:sldId id="408"/>
          </p14:sldIdLst>
        </p14:section>
        <p14:section name="Terraform Configuration" id="{C591022B-5883-CF4A-8824-7EFD8C17DEF6}">
          <p14:sldIdLst>
            <p14:sldId id="344"/>
            <p14:sldId id="305"/>
            <p14:sldId id="306"/>
            <p14:sldId id="423"/>
            <p14:sldId id="424"/>
            <p14:sldId id="425"/>
            <p14:sldId id="426"/>
            <p14:sldId id="433"/>
          </p14:sldIdLst>
        </p14:section>
        <p14:section name="Challenge" id="{A16E01C5-BB50-E949-B58B-812BE02E58DE}">
          <p14:sldIdLst>
            <p14:sldId id="472"/>
            <p14:sldId id="304"/>
            <p14:sldId id="473"/>
          </p14:sldIdLst>
        </p14:section>
        <p14:section name="Terraform State" id="{1E687E20-99F1-3D48-A570-4D7B9EA58C08}">
          <p14:sldIdLst>
            <p14:sldId id="411"/>
            <p14:sldId id="303"/>
            <p14:sldId id="300"/>
            <p14:sldId id="413"/>
            <p14:sldId id="412"/>
            <p14:sldId id="420"/>
            <p14:sldId id="301"/>
            <p14:sldId id="302"/>
            <p14:sldId id="338"/>
            <p14:sldId id="414"/>
            <p14:sldId id="339"/>
            <p14:sldId id="415"/>
            <p14:sldId id="340"/>
            <p14:sldId id="416"/>
            <p14:sldId id="341"/>
            <p14:sldId id="417"/>
            <p14:sldId id="342"/>
            <p14:sldId id="343"/>
            <p14:sldId id="418"/>
            <p14:sldId id="419"/>
          </p14:sldIdLst>
        </p14:section>
        <p14:section name="Variables" id="{6E6A45DF-7D5D-D145-A1A4-9BE9DD988324}">
          <p14:sldIdLst>
            <p14:sldId id="421"/>
            <p14:sldId id="307"/>
            <p14:sldId id="308"/>
            <p14:sldId id="347"/>
            <p14:sldId id="348"/>
            <p14:sldId id="349"/>
            <p14:sldId id="309"/>
            <p14:sldId id="310"/>
            <p14:sldId id="350"/>
            <p14:sldId id="353"/>
            <p14:sldId id="352"/>
          </p14:sldIdLst>
        </p14:section>
        <p14:section name="Outputs" id="{D1AD9962-4090-D24B-B6E3-2456FD341C20}">
          <p14:sldIdLst>
            <p14:sldId id="429"/>
            <p14:sldId id="354"/>
            <p14:sldId id="355"/>
            <p14:sldId id="356"/>
          </p14:sldIdLst>
        </p14:section>
        <p14:section name="Challenge" id="{136A75F4-F1C5-C742-8E41-3D0B1984998D}">
          <p14:sldIdLst>
            <p14:sldId id="434"/>
          </p14:sldIdLst>
        </p14:section>
        <p14:section name="Interpolations" id="{CA85F02D-4135-904A-B6C3-9148EAD532A6}">
          <p14:sldIdLst>
            <p14:sldId id="430"/>
            <p14:sldId id="311"/>
            <p14:sldId id="317"/>
            <p14:sldId id="312"/>
            <p14:sldId id="313"/>
            <p14:sldId id="314"/>
            <p14:sldId id="315"/>
            <p14:sldId id="316"/>
          </p14:sldIdLst>
        </p14:section>
        <p14:section name="Modules" id="{598179E6-70F6-FC41-9A38-6507D62AA838}">
          <p14:sldIdLst>
            <p14:sldId id="427"/>
            <p14:sldId id="332"/>
            <p14:sldId id="432"/>
            <p14:sldId id="334"/>
            <p14:sldId id="335"/>
            <p14:sldId id="374"/>
            <p14:sldId id="333"/>
            <p14:sldId id="459"/>
            <p14:sldId id="479"/>
          </p14:sldIdLst>
        </p14:section>
        <p14:section name="Challenge" id="{80ED2D3E-1359-A749-9F4D-BCDBEB9DABEE}">
          <p14:sldIdLst>
            <p14:sldId id="478"/>
            <p14:sldId id="480"/>
            <p14:sldId id="481"/>
          </p14:sldIdLst>
        </p14:section>
        <p14:section name="Backend" id="{E1BC6EF6-701E-7F47-8746-9C260175B79B}">
          <p14:sldIdLst>
            <p14:sldId id="428"/>
            <p14:sldId id="360"/>
            <p14:sldId id="320"/>
            <p14:sldId id="361"/>
          </p14:sldIdLst>
        </p14:section>
        <p14:section name="Terraform Internals" id="{2221A1C2-EFA1-EA4F-9B90-4EFCA70D1666}">
          <p14:sldIdLst>
            <p14:sldId id="357"/>
            <p14:sldId id="319"/>
            <p14:sldId id="321"/>
            <p14:sldId id="358"/>
            <p14:sldId id="359"/>
            <p14:sldId id="322"/>
            <p14:sldId id="323"/>
            <p14:sldId id="362"/>
            <p14:sldId id="324"/>
            <p14:sldId id="325"/>
            <p14:sldId id="326"/>
            <p14:sldId id="327"/>
            <p14:sldId id="328"/>
            <p14:sldId id="329"/>
            <p14:sldId id="331"/>
            <p14:sldId id="330"/>
            <p14:sldId id="363"/>
            <p14:sldId id="337"/>
          </p14:sldIdLst>
        </p14:section>
        <p14:section name="Challenge" id="{FD134FFB-A522-C140-B777-9464EA1570EC}">
          <p14:sldIdLst>
            <p14:sldId id="462"/>
            <p14:sldId id="318"/>
            <p14:sldId id="336"/>
          </p14:sldIdLst>
        </p14:section>
        <p14:section name="Terraform Enterprise" id="{30108111-7B21-EC47-B768-A46016577189}">
          <p14:sldIdLst>
            <p14:sldId id="369"/>
            <p14:sldId id="264"/>
            <p14:sldId id="435"/>
            <p14:sldId id="265"/>
            <p14:sldId id="266"/>
          </p14:sldIdLst>
        </p14:section>
        <p14:section name="Workspaces" id="{65C6B0A1-3C11-1D46-981A-09BB2DEBF7C6}">
          <p14:sldIdLst>
            <p14:sldId id="436"/>
            <p14:sldId id="267"/>
            <p14:sldId id="268"/>
            <p14:sldId id="437"/>
            <p14:sldId id="447"/>
            <p14:sldId id="448"/>
            <p14:sldId id="440"/>
            <p14:sldId id="449"/>
          </p14:sldIdLst>
        </p14:section>
        <p14:section name="State Management" id="{91F8965A-7E63-8042-B31D-5EB1BF0FAFC8}">
          <p14:sldIdLst>
            <p14:sldId id="450"/>
            <p14:sldId id="269"/>
            <p14:sldId id="270"/>
            <p14:sldId id="438"/>
            <p14:sldId id="451"/>
          </p14:sldIdLst>
        </p14:section>
        <p14:section name="Challenge" id="{2882257B-3D26-E740-850F-F918B5CEC735}">
          <p14:sldIdLst>
            <p14:sldId id="477"/>
            <p14:sldId id="371"/>
            <p14:sldId id="482"/>
          </p14:sldIdLst>
        </p14:section>
        <p14:section name="Collaboration" id="{1E38B728-BAA8-4147-874B-947D3781AE0D}">
          <p14:sldIdLst>
            <p14:sldId id="443"/>
            <p14:sldId id="442"/>
            <p14:sldId id="457"/>
            <p14:sldId id="445"/>
            <p14:sldId id="446"/>
            <p14:sldId id="444"/>
          </p14:sldIdLst>
        </p14:section>
        <p14:section name="Private Module Registry" id="{273033A2-543C-8646-A7A2-48BAB3C9867B}">
          <p14:sldIdLst>
            <p14:sldId id="458"/>
            <p14:sldId id="441"/>
            <p14:sldId id="452"/>
            <p14:sldId id="455"/>
            <p14:sldId id="454"/>
            <p14:sldId id="483"/>
          </p14:sldIdLst>
        </p14:section>
        <p14:section name="Challenge" id="{995BE457-B153-1443-8FF3-137CE8AAA6DC}">
          <p14:sldIdLst>
            <p14:sldId id="372"/>
          </p14:sldIdLst>
        </p14:section>
        <p14:section name="Governance" id="{7565BFBA-A05E-B746-BC3D-8B6EF0A417C0}">
          <p14:sldIdLst>
            <p14:sldId id="456"/>
            <p14:sldId id="271"/>
            <p14:sldId id="272"/>
            <p14:sldId id="273"/>
            <p14:sldId id="274"/>
            <p14:sldId id="275"/>
            <p14:sldId id="276"/>
          </p14:sldIdLst>
        </p14:section>
        <p14:section name="Challenge" id="{F3622636-F9DD-BB47-B8FA-BD2FE16813F4}">
          <p14:sldIdLst>
            <p14:sldId id="373"/>
            <p14:sldId id="484"/>
          </p14:sldIdLst>
        </p14:section>
        <p14:section name="Close Out" id="{9E599331-7BB0-FC41-92AD-BDF04BA3CB53}">
          <p14:sldIdLst>
            <p14:sldId id="474"/>
            <p14:sldId id="280"/>
            <p14:sldId id="368"/>
            <p14:sldId id="485"/>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57AEC"/>
    <a:srgbClr val="5C4EE5"/>
    <a:srgbClr val="000000"/>
    <a:srgbClr val="6246E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Verdana"/>
          <a:ea typeface="Verdana"/>
          <a:cs typeface="Verdana"/>
        </a:font>
        <a:srgbClr val="000000"/>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D6D9DD"/>
          </a:solidFill>
        </a:fill>
      </a:tcStyle>
    </a:wholeTbl>
    <a:band2H>
      <a:tcTxStyle/>
      <a:tcStyle>
        <a:tcBdr/>
        <a:fill>
          <a:solidFill>
            <a:srgbClr val="ECEDEF"/>
          </a:solidFill>
        </a:fill>
      </a:tcStyle>
    </a:band2H>
    <a:firstCol>
      <a:tcTxStyle b="on" i="off">
        <a:font>
          <a:latin typeface="Verdana"/>
          <a:ea typeface="Verdana"/>
          <a:cs typeface="Verdana"/>
        </a:font>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1"/>
          </a:solidFill>
        </a:fill>
      </a:tcStyle>
    </a:firstCol>
    <a:lastRow>
      <a:tcTxStyle b="on" i="off">
        <a:font>
          <a:latin typeface="Verdana"/>
          <a:ea typeface="Verdana"/>
          <a:cs typeface="Verdana"/>
        </a:font>
        <a:srgbClr val="FFFFFF"/>
      </a:tcTxStyle>
      <a:tcStyle>
        <a:tcBdr>
          <a:left>
            <a:ln w="25400" cap="flat">
              <a:solidFill>
                <a:srgbClr val="FFFFFF"/>
              </a:solidFill>
              <a:prstDash val="solid"/>
              <a:round/>
            </a:ln>
          </a:left>
          <a:right>
            <a:ln w="25400" cap="flat">
              <a:solidFill>
                <a:srgbClr val="FFFFFF"/>
              </a:solidFill>
              <a:prstDash val="solid"/>
              <a:round/>
            </a:ln>
          </a:right>
          <a:top>
            <a:ln w="1016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1"/>
          </a:solidFill>
        </a:fill>
      </a:tcStyle>
    </a:lastRow>
    <a:firstRow>
      <a:tcTxStyle b="on" i="off">
        <a:font>
          <a:latin typeface="Verdana"/>
          <a:ea typeface="Verdana"/>
          <a:cs typeface="Verdana"/>
        </a:font>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1016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
          <a:latin typeface="Verdana"/>
          <a:ea typeface="Verdana"/>
          <a:cs typeface="Verdana"/>
        </a:font>
        <a:srgbClr val="000000"/>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CBE3FF"/>
          </a:solidFill>
        </a:fill>
      </a:tcStyle>
    </a:wholeTbl>
    <a:band2H>
      <a:tcTxStyle/>
      <a:tcStyle>
        <a:tcBdr/>
        <a:fill>
          <a:solidFill>
            <a:srgbClr val="E7F1FF"/>
          </a:solidFill>
        </a:fill>
      </a:tcStyle>
    </a:band2H>
    <a:firstCol>
      <a:tcTxStyle b="on" i="off">
        <a:font>
          <a:latin typeface="Verdana"/>
          <a:ea typeface="Verdana"/>
          <a:cs typeface="Verdana"/>
        </a:font>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3"/>
          </a:solidFill>
        </a:fill>
      </a:tcStyle>
    </a:firstCol>
    <a:lastRow>
      <a:tcTxStyle b="on" i="off">
        <a:font>
          <a:latin typeface="Verdana"/>
          <a:ea typeface="Verdana"/>
          <a:cs typeface="Verdana"/>
        </a:font>
        <a:srgbClr val="FFFFFF"/>
      </a:tcTxStyle>
      <a:tcStyle>
        <a:tcBdr>
          <a:left>
            <a:ln w="25400" cap="flat">
              <a:solidFill>
                <a:srgbClr val="FFFFFF"/>
              </a:solidFill>
              <a:prstDash val="solid"/>
              <a:round/>
            </a:ln>
          </a:left>
          <a:right>
            <a:ln w="25400" cap="flat">
              <a:solidFill>
                <a:srgbClr val="FFFFFF"/>
              </a:solidFill>
              <a:prstDash val="solid"/>
              <a:round/>
            </a:ln>
          </a:right>
          <a:top>
            <a:ln w="1016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3"/>
          </a:solidFill>
        </a:fill>
      </a:tcStyle>
    </a:lastRow>
    <a:firstRow>
      <a:tcTxStyle b="on" i="off">
        <a:font>
          <a:latin typeface="Verdana"/>
          <a:ea typeface="Verdana"/>
          <a:cs typeface="Verdana"/>
        </a:font>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1016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
          <a:latin typeface="Verdana"/>
          <a:ea typeface="Verdana"/>
          <a:cs typeface="Verdana"/>
        </a:font>
        <a:srgbClr val="000000"/>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EACBD4"/>
          </a:solidFill>
        </a:fill>
      </a:tcStyle>
    </a:wholeTbl>
    <a:band2H>
      <a:tcTxStyle/>
      <a:tcStyle>
        <a:tcBdr/>
        <a:fill>
          <a:solidFill>
            <a:srgbClr val="F5E7EB"/>
          </a:solidFill>
        </a:fill>
      </a:tcStyle>
    </a:band2H>
    <a:firstCol>
      <a:tcTxStyle b="on" i="off">
        <a:font>
          <a:latin typeface="Verdana"/>
          <a:ea typeface="Verdana"/>
          <a:cs typeface="Verdana"/>
        </a:font>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6"/>
          </a:solidFill>
        </a:fill>
      </a:tcStyle>
    </a:firstCol>
    <a:lastRow>
      <a:tcTxStyle b="on" i="off">
        <a:font>
          <a:latin typeface="Verdana"/>
          <a:ea typeface="Verdana"/>
          <a:cs typeface="Verdana"/>
        </a:font>
        <a:srgbClr val="FFFFFF"/>
      </a:tcTxStyle>
      <a:tcStyle>
        <a:tcBdr>
          <a:left>
            <a:ln w="25400" cap="flat">
              <a:solidFill>
                <a:srgbClr val="FFFFFF"/>
              </a:solidFill>
              <a:prstDash val="solid"/>
              <a:round/>
            </a:ln>
          </a:left>
          <a:right>
            <a:ln w="25400" cap="flat">
              <a:solidFill>
                <a:srgbClr val="FFFFFF"/>
              </a:solidFill>
              <a:prstDash val="solid"/>
              <a:round/>
            </a:ln>
          </a:right>
          <a:top>
            <a:ln w="1016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6"/>
          </a:solidFill>
        </a:fill>
      </a:tcStyle>
    </a:lastRow>
    <a:firstRow>
      <a:tcTxStyle b="on" i="off">
        <a:font>
          <a:latin typeface="Verdana"/>
          <a:ea typeface="Verdana"/>
          <a:cs typeface="Verdana"/>
        </a:font>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1016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
          <a:latin typeface="Verdana"/>
          <a:ea typeface="Verdana"/>
          <a:cs typeface="Verdana"/>
        </a:font>
        <a:srgbClr val="000000"/>
      </a:tcTxStyle>
      <a:tcStyle>
        <a:tcBdr>
          <a:left>
            <a:ln w="25400" cap="flat">
              <a:noFill/>
              <a:miter lim="400000"/>
            </a:ln>
          </a:left>
          <a:right>
            <a:ln w="25400" cap="flat">
              <a:noFill/>
              <a:miter lim="400000"/>
            </a:ln>
          </a:right>
          <a:top>
            <a:ln w="25400" cap="flat">
              <a:noFill/>
              <a:miter lim="400000"/>
            </a:ln>
          </a:top>
          <a:bottom>
            <a:ln w="25400" cap="flat">
              <a:noFill/>
              <a:miter lim="400000"/>
            </a:ln>
          </a:bottom>
          <a:insideH>
            <a:ln w="25400" cap="flat">
              <a:noFill/>
              <a:miter lim="400000"/>
            </a:ln>
          </a:insideH>
          <a:insideV>
            <a:ln w="25400" cap="flat">
              <a:noFill/>
              <a:miter lim="400000"/>
            </a:ln>
          </a:insideV>
        </a:tcBdr>
        <a:fill>
          <a:solidFill>
            <a:srgbClr val="E6E6E6"/>
          </a:solidFill>
        </a:fill>
      </a:tcStyle>
    </a:wholeTbl>
    <a:band2H>
      <a:tcTxStyle/>
      <a:tcStyle>
        <a:tcBdr/>
        <a:fill>
          <a:solidFill>
            <a:srgbClr val="FFFFFF"/>
          </a:solidFill>
        </a:fill>
      </a:tcStyle>
    </a:band2H>
    <a:firstCol>
      <a:tcTxStyle b="on" i="off">
        <a:font>
          <a:latin typeface="Verdana"/>
          <a:ea typeface="Verdana"/>
          <a:cs typeface="Verdana"/>
        </a:font>
        <a:srgbClr val="FFFFFF"/>
      </a:tcTxStyle>
      <a:tcStyle>
        <a:tcBdr>
          <a:left>
            <a:ln w="25400" cap="flat">
              <a:noFill/>
              <a:miter lim="400000"/>
            </a:ln>
          </a:left>
          <a:right>
            <a:ln w="25400" cap="flat">
              <a:noFill/>
              <a:miter lim="400000"/>
            </a:ln>
          </a:right>
          <a:top>
            <a:ln w="25400" cap="flat">
              <a:noFill/>
              <a:miter lim="400000"/>
            </a:ln>
          </a:top>
          <a:bottom>
            <a:ln w="25400" cap="flat">
              <a:noFill/>
              <a:miter lim="400000"/>
            </a:ln>
          </a:bottom>
          <a:insideH>
            <a:ln w="25400" cap="flat">
              <a:noFill/>
              <a:miter lim="400000"/>
            </a:ln>
          </a:insideH>
          <a:insideV>
            <a:ln w="25400" cap="flat">
              <a:noFill/>
              <a:miter lim="400000"/>
            </a:ln>
          </a:insideV>
        </a:tcBdr>
        <a:fill>
          <a:solidFill>
            <a:schemeClr val="accent1"/>
          </a:solidFill>
        </a:fill>
      </a:tcStyle>
    </a:firstCol>
    <a:lastRow>
      <a:tcTxStyle b="on" i="off">
        <a:font>
          <a:latin typeface="Verdana"/>
          <a:ea typeface="Verdana"/>
          <a:cs typeface="Verdana"/>
        </a:font>
        <a:srgbClr val="000000"/>
      </a:tcTxStyle>
      <a:tcStyle>
        <a:tcBdr>
          <a:left>
            <a:ln w="25400" cap="flat">
              <a:noFill/>
              <a:miter lim="400000"/>
            </a:ln>
          </a:left>
          <a:right>
            <a:ln w="25400" cap="flat">
              <a:noFill/>
              <a:miter lim="400000"/>
            </a:ln>
          </a:right>
          <a:top>
            <a:ln w="127000" cap="flat">
              <a:solidFill>
                <a:srgbClr val="000000"/>
              </a:solidFill>
              <a:prstDash val="solid"/>
              <a:round/>
            </a:ln>
          </a:top>
          <a:bottom>
            <a:ln w="63500" cap="flat">
              <a:solidFill>
                <a:srgbClr val="000000"/>
              </a:solidFill>
              <a:prstDash val="solid"/>
              <a:round/>
            </a:ln>
          </a:bottom>
          <a:insideH>
            <a:ln w="25400" cap="flat">
              <a:noFill/>
              <a:miter lim="400000"/>
            </a:ln>
          </a:insideH>
          <a:insideV>
            <a:ln w="25400" cap="flat">
              <a:noFill/>
              <a:miter lim="400000"/>
            </a:ln>
          </a:insideV>
        </a:tcBdr>
        <a:fill>
          <a:solidFill>
            <a:srgbClr val="FFFFFF"/>
          </a:solidFill>
        </a:fill>
      </a:tcStyle>
    </a:lastRow>
    <a:firstRow>
      <a:tcTxStyle b="on" i="off">
        <a:font>
          <a:latin typeface="Verdana"/>
          <a:ea typeface="Verdana"/>
          <a:cs typeface="Verdana"/>
        </a:font>
        <a:srgbClr val="FFFFFF"/>
      </a:tcTxStyle>
      <a:tcStyle>
        <a:tcBdr>
          <a:left>
            <a:ln w="25400" cap="flat">
              <a:noFill/>
              <a:miter lim="400000"/>
            </a:ln>
          </a:left>
          <a:right>
            <a:ln w="25400" cap="flat">
              <a:noFill/>
              <a:miter lim="400000"/>
            </a:ln>
          </a:right>
          <a:top>
            <a:ln w="63500" cap="flat">
              <a:solidFill>
                <a:srgbClr val="000000"/>
              </a:solidFill>
              <a:prstDash val="solid"/>
              <a:round/>
            </a:ln>
          </a:top>
          <a:bottom>
            <a:ln w="63500" cap="flat">
              <a:solidFill>
                <a:srgbClr val="000000"/>
              </a:solidFill>
              <a:prstDash val="solid"/>
              <a:round/>
            </a:ln>
          </a:bottom>
          <a:insideH>
            <a:ln w="25400" cap="flat">
              <a:noFill/>
              <a:miter lim="400000"/>
            </a:ln>
          </a:insideH>
          <a:insideV>
            <a:ln w="25400" cap="flat">
              <a:noFill/>
              <a:miter lim="400000"/>
            </a:ln>
          </a:insideV>
        </a:tcBdr>
        <a:fill>
          <a:solidFill>
            <a:schemeClr val="accent1"/>
          </a:solidFill>
        </a:fill>
      </a:tcStyle>
    </a:firstRow>
  </a:tblStyle>
  <a:tblStyle styleId="{33BA23B1-9221-436E-865A-0063620EA4FD}" styleName="">
    <a:tblBg/>
    <a:wholeTbl>
      <a:tcTxStyle b="off" i="off">
        <a:font>
          <a:latin typeface="Verdana"/>
          <a:ea typeface="Verdana"/>
          <a:cs typeface="Verdana"/>
        </a:font>
        <a:srgbClr val="000000"/>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
          <a:latin typeface="Verdana"/>
          <a:ea typeface="Verdana"/>
          <a:cs typeface="Verdana"/>
        </a:font>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000000"/>
          </a:solidFill>
        </a:fill>
      </a:tcStyle>
    </a:firstCol>
    <a:lastRow>
      <a:tcTxStyle b="on" i="off">
        <a:font>
          <a:latin typeface="Verdana"/>
          <a:ea typeface="Verdana"/>
          <a:cs typeface="Verdana"/>
        </a:font>
        <a:srgbClr val="FFFFFF"/>
      </a:tcTxStyle>
      <a:tcStyle>
        <a:tcBdr>
          <a:left>
            <a:ln w="25400" cap="flat">
              <a:solidFill>
                <a:srgbClr val="FFFFFF"/>
              </a:solidFill>
              <a:prstDash val="solid"/>
              <a:round/>
            </a:ln>
          </a:left>
          <a:right>
            <a:ln w="25400" cap="flat">
              <a:solidFill>
                <a:srgbClr val="FFFFFF"/>
              </a:solidFill>
              <a:prstDash val="solid"/>
              <a:round/>
            </a:ln>
          </a:right>
          <a:top>
            <a:ln w="1016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000000"/>
          </a:solidFill>
        </a:fill>
      </a:tcStyle>
    </a:lastRow>
    <a:firstRow>
      <a:tcTxStyle b="on" i="off">
        <a:font>
          <a:latin typeface="Verdana"/>
          <a:ea typeface="Verdana"/>
          <a:cs typeface="Verdana"/>
        </a:font>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1016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
          <a:latin typeface="Verdana"/>
          <a:ea typeface="Verdana"/>
          <a:cs typeface="Verdana"/>
        </a:font>
        <a:srgbClr val="000000"/>
      </a:tcTxStyle>
      <a:tcStyle>
        <a:tcBdr>
          <a:left>
            <a:ln w="25400" cap="flat">
              <a:solidFill>
                <a:srgbClr val="000000"/>
              </a:solidFill>
              <a:prstDash val="solid"/>
              <a:round/>
            </a:ln>
          </a:left>
          <a:right>
            <a:ln w="25400" cap="flat">
              <a:solidFill>
                <a:srgbClr val="000000"/>
              </a:solidFill>
              <a:prstDash val="solid"/>
              <a:round/>
            </a:ln>
          </a:right>
          <a:top>
            <a:ln w="25400" cap="flat">
              <a:solidFill>
                <a:srgbClr val="000000"/>
              </a:solidFill>
              <a:prstDash val="solid"/>
              <a:round/>
            </a:ln>
          </a:top>
          <a:bottom>
            <a:ln w="25400" cap="flat">
              <a:solidFill>
                <a:srgbClr val="000000"/>
              </a:solidFill>
              <a:prstDash val="solid"/>
              <a:round/>
            </a:ln>
          </a:bottom>
          <a:insideH>
            <a:ln w="25400" cap="flat">
              <a:solidFill>
                <a:srgbClr val="000000"/>
              </a:solidFill>
              <a:prstDash val="solid"/>
              <a:round/>
            </a:ln>
          </a:insideH>
          <a:insideV>
            <a:ln w="254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
          <a:latin typeface="Verdana"/>
          <a:ea typeface="Verdana"/>
          <a:cs typeface="Verdana"/>
        </a:font>
        <a:srgbClr val="000000"/>
      </a:tcTxStyle>
      <a:tcStyle>
        <a:tcBdr>
          <a:left>
            <a:ln w="25400" cap="flat">
              <a:solidFill>
                <a:srgbClr val="000000"/>
              </a:solidFill>
              <a:prstDash val="solid"/>
              <a:round/>
            </a:ln>
          </a:left>
          <a:right>
            <a:ln w="25400" cap="flat">
              <a:solidFill>
                <a:srgbClr val="000000"/>
              </a:solidFill>
              <a:prstDash val="solid"/>
              <a:round/>
            </a:ln>
          </a:right>
          <a:top>
            <a:ln w="25400" cap="flat">
              <a:solidFill>
                <a:srgbClr val="000000"/>
              </a:solidFill>
              <a:prstDash val="solid"/>
              <a:round/>
            </a:ln>
          </a:top>
          <a:bottom>
            <a:ln w="25400" cap="flat">
              <a:solidFill>
                <a:srgbClr val="000000"/>
              </a:solidFill>
              <a:prstDash val="solid"/>
              <a:round/>
            </a:ln>
          </a:bottom>
          <a:insideH>
            <a:ln w="25400" cap="flat">
              <a:solidFill>
                <a:srgbClr val="000000"/>
              </a:solidFill>
              <a:prstDash val="solid"/>
              <a:round/>
            </a:ln>
          </a:insideH>
          <a:insideV>
            <a:ln w="25400" cap="flat">
              <a:solidFill>
                <a:srgbClr val="000000"/>
              </a:solidFill>
              <a:prstDash val="solid"/>
              <a:round/>
            </a:ln>
          </a:insideV>
        </a:tcBdr>
        <a:fill>
          <a:solidFill>
            <a:srgbClr val="000000">
              <a:alpha val="20000"/>
            </a:srgbClr>
          </a:solidFill>
        </a:fill>
      </a:tcStyle>
    </a:firstCol>
    <a:lastRow>
      <a:tcTxStyle b="on" i="off">
        <a:font>
          <a:latin typeface="Verdana"/>
          <a:ea typeface="Verdana"/>
          <a:cs typeface="Verdana"/>
        </a:font>
        <a:srgbClr val="000000"/>
      </a:tcTxStyle>
      <a:tcStyle>
        <a:tcBdr>
          <a:left>
            <a:ln w="25400" cap="flat">
              <a:solidFill>
                <a:srgbClr val="000000"/>
              </a:solidFill>
              <a:prstDash val="solid"/>
              <a:round/>
            </a:ln>
          </a:left>
          <a:right>
            <a:ln w="25400" cap="flat">
              <a:solidFill>
                <a:srgbClr val="000000"/>
              </a:solidFill>
              <a:prstDash val="solid"/>
              <a:round/>
            </a:ln>
          </a:right>
          <a:top>
            <a:ln w="127000" cap="flat">
              <a:solidFill>
                <a:srgbClr val="000000"/>
              </a:solidFill>
              <a:prstDash val="solid"/>
              <a:round/>
            </a:ln>
          </a:top>
          <a:bottom>
            <a:ln w="25400" cap="flat">
              <a:solidFill>
                <a:srgbClr val="000000"/>
              </a:solidFill>
              <a:prstDash val="solid"/>
              <a:round/>
            </a:ln>
          </a:bottom>
          <a:insideH>
            <a:ln w="25400" cap="flat">
              <a:solidFill>
                <a:srgbClr val="000000"/>
              </a:solidFill>
              <a:prstDash val="solid"/>
              <a:round/>
            </a:ln>
          </a:insideH>
          <a:insideV>
            <a:ln w="25400" cap="flat">
              <a:solidFill>
                <a:srgbClr val="000000"/>
              </a:solidFill>
              <a:prstDash val="solid"/>
              <a:round/>
            </a:ln>
          </a:insideV>
        </a:tcBdr>
        <a:fill>
          <a:noFill/>
        </a:fill>
      </a:tcStyle>
    </a:lastRow>
    <a:firstRow>
      <a:tcTxStyle b="on" i="off">
        <a:font>
          <a:latin typeface="Verdana"/>
          <a:ea typeface="Verdana"/>
          <a:cs typeface="Verdana"/>
        </a:font>
        <a:srgbClr val="000000"/>
      </a:tcTxStyle>
      <a:tcStyle>
        <a:tcBdr>
          <a:left>
            <a:ln w="25400" cap="flat">
              <a:solidFill>
                <a:srgbClr val="000000"/>
              </a:solidFill>
              <a:prstDash val="solid"/>
              <a:round/>
            </a:ln>
          </a:left>
          <a:right>
            <a:ln w="25400" cap="flat">
              <a:solidFill>
                <a:srgbClr val="000000"/>
              </a:solidFill>
              <a:prstDash val="solid"/>
              <a:round/>
            </a:ln>
          </a:right>
          <a:top>
            <a:ln w="25400" cap="flat">
              <a:solidFill>
                <a:srgbClr val="000000"/>
              </a:solidFill>
              <a:prstDash val="solid"/>
              <a:round/>
            </a:ln>
          </a:top>
          <a:bottom>
            <a:ln w="63500" cap="flat">
              <a:solidFill>
                <a:srgbClr val="000000"/>
              </a:solidFill>
              <a:prstDash val="solid"/>
              <a:round/>
            </a:ln>
          </a:bottom>
          <a:insideH>
            <a:ln w="25400" cap="flat">
              <a:solidFill>
                <a:srgbClr val="000000"/>
              </a:solidFill>
              <a:prstDash val="solid"/>
              <a:round/>
            </a:ln>
          </a:insideH>
          <a:insideV>
            <a:ln w="25400" cap="flat">
              <a:solidFill>
                <a:srgbClr val="000000"/>
              </a:solidFill>
              <a:prstDash val="solid"/>
              <a:round/>
            </a:ln>
          </a:insideV>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418"/>
    <p:restoredTop sz="70173"/>
  </p:normalViewPr>
  <p:slideViewPr>
    <p:cSldViewPr snapToGrid="0" snapToObjects="1">
      <p:cViewPr varScale="1">
        <p:scale>
          <a:sx n="45" d="100"/>
          <a:sy n="45" d="100"/>
        </p:scale>
        <p:origin x="1040" y="184"/>
      </p:cViewPr>
      <p:guideLst/>
    </p:cSldViewPr>
  </p:slideViewPr>
  <p:outlineViewPr>
    <p:cViewPr>
      <p:scale>
        <a:sx n="33" d="100"/>
        <a:sy n="33" d="100"/>
      </p:scale>
      <p:origin x="0" y="-21152"/>
    </p:cViewPr>
  </p:outlineViewPr>
  <p:notesTextViewPr>
    <p:cViewPr>
      <p:scale>
        <a:sx n="1" d="1"/>
        <a:sy n="1" d="1"/>
      </p:scale>
      <p:origin x="0" y="0"/>
    </p:cViewPr>
  </p:notesTextViewPr>
  <p:notesViewPr>
    <p:cSldViewPr snapToGrid="0" snapToObjects="1">
      <p:cViewPr varScale="1">
        <p:scale>
          <a:sx n="172" d="100"/>
          <a:sy n="172" d="100"/>
        </p:scale>
        <p:origin x="8864" y="208"/>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tableStyles" Target="tableStyles.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viewProps" Target="viewProps.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theme" Target="theme/theme1.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notesMaster" Target="notesMasters/notesMaster1.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handoutMaster" Target="handoutMasters/handout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presProps" Target="presProps.xml"/><Relationship Id="rId2" Type="http://schemas.openxmlformats.org/officeDocument/2006/relationships/slide" Target="slides/slide1.xml"/><Relationship Id="rId29" Type="http://schemas.openxmlformats.org/officeDocument/2006/relationships/slide" Target="slides/slide2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2382062-E87B-B549-AC0E-E6ED3EBEDA8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0593F936-B1F1-E44B-BC90-1176A070B61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9839421-5857-0E4E-BDE5-BD51E0F524D0}" type="datetimeFigureOut">
              <a:rPr lang="en-US" smtClean="0"/>
              <a:t>11/2/18</a:t>
            </a:fld>
            <a:endParaRPr lang="en-US"/>
          </a:p>
        </p:txBody>
      </p:sp>
      <p:sp>
        <p:nvSpPr>
          <p:cNvPr id="4" name="Footer Placeholder 3">
            <a:extLst>
              <a:ext uri="{FF2B5EF4-FFF2-40B4-BE49-F238E27FC236}">
                <a16:creationId xmlns:a16="http://schemas.microsoft.com/office/drawing/2014/main" id="{1E2B8CD6-5750-2F40-8A38-84A50E916B4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B5710E68-D63A-0148-92E8-E90BFD31A2B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7724E85-9C24-4542-B549-26AB8D5DEFE2}" type="slidenum">
              <a:rPr lang="en-US" smtClean="0"/>
              <a:t>‹#›</a:t>
            </a:fld>
            <a:endParaRPr lang="en-US"/>
          </a:p>
        </p:txBody>
      </p:sp>
    </p:spTree>
    <p:extLst>
      <p:ext uri="{BB962C8B-B14F-4D97-AF65-F5344CB8AC3E}">
        <p14:creationId xmlns:p14="http://schemas.microsoft.com/office/powerpoint/2010/main" val="92859499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07" name="Shape 707"/>
          <p:cNvSpPr>
            <a:spLocks noGrp="1" noRot="1" noChangeAspect="1"/>
          </p:cNvSpPr>
          <p:nvPr>
            <p:ph type="sldImg"/>
          </p:nvPr>
        </p:nvSpPr>
        <p:spPr>
          <a:xfrm>
            <a:off x="1143000" y="685800"/>
            <a:ext cx="4572000" cy="3429000"/>
          </a:xfrm>
          <a:prstGeom prst="rect">
            <a:avLst/>
          </a:prstGeom>
        </p:spPr>
        <p:txBody>
          <a:bodyPr/>
          <a:lstStyle/>
          <a:p>
            <a:endParaRPr/>
          </a:p>
        </p:txBody>
      </p:sp>
      <p:sp>
        <p:nvSpPr>
          <p:cNvPr id="708" name="Shape 708"/>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1828800" latinLnBrk="0">
      <a:defRPr sz="2400">
        <a:latin typeface="+mn-lt"/>
        <a:ea typeface="+mn-ea"/>
        <a:cs typeface="+mn-cs"/>
        <a:sym typeface="Calibri"/>
      </a:defRPr>
    </a:lvl1pPr>
    <a:lvl2pPr indent="228600" defTabSz="1828800" latinLnBrk="0">
      <a:defRPr sz="2400">
        <a:latin typeface="+mn-lt"/>
        <a:ea typeface="+mn-ea"/>
        <a:cs typeface="+mn-cs"/>
        <a:sym typeface="Calibri"/>
      </a:defRPr>
    </a:lvl2pPr>
    <a:lvl3pPr indent="457200" defTabSz="1828800" latinLnBrk="0">
      <a:defRPr sz="2400">
        <a:latin typeface="+mn-lt"/>
        <a:ea typeface="+mn-ea"/>
        <a:cs typeface="+mn-cs"/>
        <a:sym typeface="Calibri"/>
      </a:defRPr>
    </a:lvl3pPr>
    <a:lvl4pPr indent="685800" defTabSz="1828800" latinLnBrk="0">
      <a:defRPr sz="2400">
        <a:latin typeface="+mn-lt"/>
        <a:ea typeface="+mn-ea"/>
        <a:cs typeface="+mn-cs"/>
        <a:sym typeface="Calibri"/>
      </a:defRPr>
    </a:lvl4pPr>
    <a:lvl5pPr indent="914400" defTabSz="1828800" latinLnBrk="0">
      <a:defRPr sz="2400">
        <a:latin typeface="+mn-lt"/>
        <a:ea typeface="+mn-ea"/>
        <a:cs typeface="+mn-cs"/>
        <a:sym typeface="Calibri"/>
      </a:defRPr>
    </a:lvl5pPr>
    <a:lvl6pPr indent="1143000" defTabSz="1828800" latinLnBrk="0">
      <a:defRPr sz="2400">
        <a:latin typeface="+mn-lt"/>
        <a:ea typeface="+mn-ea"/>
        <a:cs typeface="+mn-cs"/>
        <a:sym typeface="Calibri"/>
      </a:defRPr>
    </a:lvl6pPr>
    <a:lvl7pPr indent="1371600" defTabSz="1828800" latinLnBrk="0">
      <a:defRPr sz="2400">
        <a:latin typeface="+mn-lt"/>
        <a:ea typeface="+mn-ea"/>
        <a:cs typeface="+mn-cs"/>
        <a:sym typeface="Calibri"/>
      </a:defRPr>
    </a:lvl7pPr>
    <a:lvl8pPr indent="1600200" defTabSz="1828800" latinLnBrk="0">
      <a:defRPr sz="2400">
        <a:latin typeface="+mn-lt"/>
        <a:ea typeface="+mn-ea"/>
        <a:cs typeface="+mn-cs"/>
        <a:sym typeface="Calibri"/>
      </a:defRPr>
    </a:lvl8pPr>
    <a:lvl9pPr indent="1828800" defTabSz="1828800" latinLnBrk="0">
      <a:defRPr sz="2400">
        <a:latin typeface="+mn-lt"/>
        <a:ea typeface="+mn-ea"/>
        <a:cs typeface="+mn-cs"/>
        <a:sym typeface="Calibri"/>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s://docs.microsoft.com/en-us/azure/azure-resource-manager/resource-group-overview#resource-providers" TargetMode="External"/><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3" Type="http://schemas.openxmlformats.org/officeDocument/2006/relationships/hyperlink" Target="https://docs.microsoft.com/en-us/azure/azure-resource-manager/resource-group-overview#resource-providers" TargetMode="External"/><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3" Type="http://schemas.openxmlformats.org/officeDocument/2006/relationships/hyperlink" Target="https://docs.microsoft.com/en-us/azure/azure-resource-manager/resource-group-overview#resource-providers" TargetMode="External"/><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3" name="Shape 713"/>
          <p:cNvSpPr>
            <a:spLocks noGrp="1" noRot="1" noChangeAspect="1"/>
          </p:cNvSpPr>
          <p:nvPr>
            <p:ph type="sldImg"/>
          </p:nvPr>
        </p:nvSpPr>
        <p:spPr>
          <a:xfrm>
            <a:off x="381000" y="685800"/>
            <a:ext cx="6096000" cy="3429000"/>
          </a:xfrm>
          <a:prstGeom prst="rect">
            <a:avLst/>
          </a:prstGeom>
        </p:spPr>
        <p:txBody>
          <a:bodyPr/>
          <a:lstStyle/>
          <a:p>
            <a:endParaRPr/>
          </a:p>
        </p:txBody>
      </p:sp>
      <p:sp>
        <p:nvSpPr>
          <p:cNvPr id="714" name="Shape 714"/>
          <p:cNvSpPr>
            <a:spLocks noGrp="1"/>
          </p:cNvSpPr>
          <p:nvPr>
            <p:ph type="body" sz="quarter" idx="1"/>
          </p:nvPr>
        </p:nvSpPr>
        <p:spPr>
          <a:prstGeom prst="rect">
            <a:avLst/>
          </a:prstGeom>
        </p:spPr>
        <p:txBody>
          <a:bodyPr/>
          <a:lstStyle/>
          <a:p>
            <a:pPr marL="228600" indent="-228600">
              <a:buSzPct val="100000"/>
              <a:buChar char="•"/>
              <a:defRPr sz="1400"/>
            </a:pPr>
            <a:r>
              <a:rPr dirty="0"/>
              <a:t>Hi, my name is ________. I am the __________ for </a:t>
            </a:r>
            <a:r>
              <a:rPr dirty="0" err="1"/>
              <a:t>HashiCorp</a:t>
            </a:r>
            <a:r>
              <a:rPr dirty="0"/>
              <a:t> and here to talk about Terraform, one of the product in the </a:t>
            </a:r>
            <a:r>
              <a:rPr dirty="0" err="1"/>
              <a:t>HashiCorp</a:t>
            </a:r>
            <a:r>
              <a:rPr dirty="0"/>
              <a:t> Suite. </a:t>
            </a:r>
          </a:p>
          <a:p>
            <a:pPr marL="228600" indent="-228600">
              <a:buSzPct val="100000"/>
              <a:buChar char="•"/>
              <a:defRPr sz="1400"/>
            </a:pPr>
            <a:r>
              <a:rPr dirty="0"/>
              <a:t>The mission of the </a:t>
            </a:r>
            <a:r>
              <a:rPr dirty="0" err="1"/>
              <a:t>HashiCorp</a:t>
            </a:r>
            <a:r>
              <a:rPr dirty="0"/>
              <a:t> suite is to provide products singularly focused on a goal: a product to provision, one to secure, one to run, and one to connect any infrastructure for any application. </a:t>
            </a:r>
          </a:p>
          <a:p>
            <a:pPr marL="228600" indent="-228600">
              <a:buSzPct val="100000"/>
              <a:buChar char="•"/>
              <a:defRPr sz="1400"/>
            </a:pPr>
            <a:r>
              <a:rPr dirty="0"/>
              <a:t>Today we will talk about the provisioning piece with Terraform. </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2" name="Shape 802"/>
          <p:cNvSpPr>
            <a:spLocks noGrp="1" noRot="1" noChangeAspect="1"/>
          </p:cNvSpPr>
          <p:nvPr>
            <p:ph type="sldImg"/>
          </p:nvPr>
        </p:nvSpPr>
        <p:spPr>
          <a:xfrm>
            <a:off x="381000" y="685800"/>
            <a:ext cx="6096000" cy="3429000"/>
          </a:xfrm>
          <a:prstGeom prst="rect">
            <a:avLst/>
          </a:prstGeom>
        </p:spPr>
        <p:txBody>
          <a:bodyPr/>
          <a:lstStyle/>
          <a:p>
            <a:endParaRPr/>
          </a:p>
        </p:txBody>
      </p:sp>
      <p:sp>
        <p:nvSpPr>
          <p:cNvPr id="803" name="Shape 803"/>
          <p:cNvSpPr>
            <a:spLocks noGrp="1"/>
          </p:cNvSpPr>
          <p:nvPr>
            <p:ph type="body" sz="quarter" idx="1"/>
          </p:nvPr>
        </p:nvSpPr>
        <p:spPr>
          <a:prstGeom prst="rect">
            <a:avLst/>
          </a:prstGeom>
        </p:spPr>
        <p:txBody>
          <a:bodyPr/>
          <a:lstStyle/>
          <a:p>
            <a:pPr defTabSz="685800">
              <a:defRPr sz="1400"/>
            </a:pPr>
            <a:r>
              <a:rPr lang="en-US" dirty="0"/>
              <a:t>Move to single cloud</a:t>
            </a:r>
          </a:p>
          <a:p>
            <a:pPr defTabSz="685800">
              <a:defRPr sz="1400"/>
            </a:pPr>
            <a:endParaRPr lang="en-US" dirty="0"/>
          </a:p>
          <a:p>
            <a:pPr defTabSz="685800">
              <a:defRPr sz="1400"/>
            </a:pPr>
            <a:r>
              <a:rPr lang="en-US" dirty="0"/>
              <a:t>IaaS</a:t>
            </a:r>
          </a:p>
          <a:p>
            <a:pPr defTabSz="685800">
              <a:defRPr sz="1400"/>
            </a:pPr>
            <a:endParaRPr lang="en-US" dirty="0"/>
          </a:p>
          <a:p>
            <a:pPr defTabSz="685800">
              <a:defRPr sz="1400"/>
            </a:pPr>
            <a:r>
              <a:rPr lang="en-US" dirty="0"/>
              <a:t>PaaS offerings</a:t>
            </a:r>
          </a:p>
          <a:p>
            <a:pPr defTabSz="685800">
              <a:defRPr sz="1400"/>
            </a:pPr>
            <a:endParaRPr lang="en-US" dirty="0"/>
          </a:p>
          <a:p>
            <a:pPr defTabSz="685800">
              <a:defRPr sz="1400"/>
            </a:pPr>
            <a:r>
              <a:rPr lang="en-US" dirty="0"/>
              <a:t>Replication</a:t>
            </a:r>
            <a:endParaRPr dirty="0"/>
          </a:p>
        </p:txBody>
      </p:sp>
    </p:spTree>
    <p:extLst>
      <p:ext uri="{BB962C8B-B14F-4D97-AF65-F5344CB8AC3E}">
        <p14:creationId xmlns:p14="http://schemas.microsoft.com/office/powerpoint/2010/main" val="3918798215"/>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Each resource has a lot of metadata, showing it all would be too difficult to sort through.</a:t>
            </a:r>
          </a:p>
          <a:p>
            <a:endParaRPr lang="en-US" dirty="0"/>
          </a:p>
          <a:p>
            <a:r>
              <a:rPr lang="en-US" dirty="0"/>
              <a:t>Computed Values (dynamic IPs)</a:t>
            </a:r>
          </a:p>
          <a:p>
            <a:endParaRPr lang="en-US" dirty="0"/>
          </a:p>
          <a:p>
            <a:r>
              <a:rPr lang="en-US" dirty="0"/>
              <a:t>Customized outputs</a:t>
            </a:r>
          </a:p>
          <a:p>
            <a:endParaRPr lang="en-US" dirty="0"/>
          </a:p>
          <a:p>
            <a:endParaRPr lang="en-US" dirty="0"/>
          </a:p>
        </p:txBody>
      </p:sp>
    </p:spTree>
    <p:extLst>
      <p:ext uri="{BB962C8B-B14F-4D97-AF65-F5344CB8AC3E}">
        <p14:creationId xmlns:p14="http://schemas.microsoft.com/office/powerpoint/2010/main" val="4085223956"/>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90825296"/>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Clean up this </a:t>
            </a:r>
            <a:r>
              <a:rPr lang="en-US" dirty="0" err="1"/>
              <a:t>slde</a:t>
            </a:r>
            <a:endParaRPr lang="en-US" dirty="0"/>
          </a:p>
          <a:p>
            <a:endParaRPr lang="en-US" dirty="0"/>
          </a:p>
          <a:p>
            <a:r>
              <a:rPr lang="en-US" dirty="0"/>
              <a:t>`terraform refresh` when outputs change.</a:t>
            </a:r>
          </a:p>
          <a:p>
            <a:r>
              <a:rPr lang="en-US" dirty="0"/>
              <a:t>`terraform output` to view.</a:t>
            </a:r>
          </a:p>
          <a:p>
            <a:endParaRPr lang="en-US" dirty="0"/>
          </a:p>
        </p:txBody>
      </p:sp>
    </p:spTree>
    <p:extLst>
      <p:ext uri="{BB962C8B-B14F-4D97-AF65-F5344CB8AC3E}">
        <p14:creationId xmlns:p14="http://schemas.microsoft.com/office/powerpoint/2010/main" val="3132617818"/>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br>
              <a:rPr lang="en-US" dirty="0"/>
            </a:br>
            <a:r>
              <a:rPr lang="en-US" dirty="0"/>
              <a:t>Create an ACI</a:t>
            </a:r>
          </a:p>
          <a:p>
            <a:endParaRPr lang="en-US" dirty="0"/>
          </a:p>
          <a:p>
            <a:endParaRPr lang="en-US" dirty="0"/>
          </a:p>
        </p:txBody>
      </p:sp>
    </p:spTree>
    <p:extLst>
      <p:ext uri="{BB962C8B-B14F-4D97-AF65-F5344CB8AC3E}">
        <p14:creationId xmlns:p14="http://schemas.microsoft.com/office/powerpoint/2010/main" val="1707074365"/>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72442763"/>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One of the most important!</a:t>
            </a:r>
          </a:p>
          <a:p>
            <a:endParaRPr lang="en-US" dirty="0"/>
          </a:p>
          <a:p>
            <a:r>
              <a:rPr lang="en-US" dirty="0" err="1"/>
              <a:t>count.index</a:t>
            </a:r>
            <a:r>
              <a:rPr lang="en-US" dirty="0"/>
              <a:t> scoped to resource</a:t>
            </a:r>
          </a:p>
        </p:txBody>
      </p:sp>
    </p:spTree>
    <p:extLst>
      <p:ext uri="{BB962C8B-B14F-4D97-AF65-F5344CB8AC3E}">
        <p14:creationId xmlns:p14="http://schemas.microsoft.com/office/powerpoint/2010/main" val="1160502498"/>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1828800" eaLnBrk="1" fontAlgn="auto" latinLnBrk="0" hangingPunct="1">
              <a:lnSpc>
                <a:spcPct val="100000"/>
              </a:lnSpc>
              <a:spcBef>
                <a:spcPts val="0"/>
              </a:spcBef>
              <a:spcAft>
                <a:spcPts val="0"/>
              </a:spcAft>
              <a:buClrTx/>
              <a:buSzTx/>
              <a:buFontTx/>
              <a:buNone/>
              <a:tabLst/>
              <a:defRPr/>
            </a:pPr>
            <a:r>
              <a:rPr lang="en-US" dirty="0"/>
              <a:t>Element() If the index is greater than the number of elements, this function will wrap using a standard mod algorithm.</a:t>
            </a:r>
          </a:p>
          <a:p>
            <a:endParaRPr lang="en-US" dirty="0"/>
          </a:p>
          <a:p>
            <a:endParaRPr lang="en-US" dirty="0"/>
          </a:p>
        </p:txBody>
      </p:sp>
    </p:spTree>
    <p:extLst>
      <p:ext uri="{BB962C8B-B14F-4D97-AF65-F5344CB8AC3E}">
        <p14:creationId xmlns:p14="http://schemas.microsoft.com/office/powerpoint/2010/main" val="1067074671"/>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Format, for index =2 -&gt; “web-002”</a:t>
            </a:r>
          </a:p>
          <a:p>
            <a:endParaRPr lang="en-US" dirty="0"/>
          </a:p>
          <a:p>
            <a:endParaRPr lang="en-US" dirty="0"/>
          </a:p>
        </p:txBody>
      </p:sp>
    </p:spTree>
    <p:extLst>
      <p:ext uri="{BB962C8B-B14F-4D97-AF65-F5344CB8AC3E}">
        <p14:creationId xmlns:p14="http://schemas.microsoft.com/office/powerpoint/2010/main" val="2691376370"/>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Private variable</a:t>
            </a:r>
          </a:p>
        </p:txBody>
      </p:sp>
    </p:spTree>
    <p:extLst>
      <p:ext uri="{BB962C8B-B14F-4D97-AF65-F5344CB8AC3E}">
        <p14:creationId xmlns:p14="http://schemas.microsoft.com/office/powerpoint/2010/main" val="4222776970"/>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You have been using modules all along.</a:t>
            </a:r>
          </a:p>
          <a:p>
            <a:endParaRPr lang="en-US" dirty="0"/>
          </a:p>
          <a:p>
            <a:r>
              <a:rPr lang="en-US" dirty="0"/>
              <a:t>Variable scoping.</a:t>
            </a:r>
          </a:p>
          <a:p>
            <a:endParaRPr lang="en-US" dirty="0"/>
          </a:p>
        </p:txBody>
      </p:sp>
    </p:spTree>
    <p:extLst>
      <p:ext uri="{BB962C8B-B14F-4D97-AF65-F5344CB8AC3E}">
        <p14:creationId xmlns:p14="http://schemas.microsoft.com/office/powerpoint/2010/main" val="42897686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 name="Shape 870"/>
          <p:cNvSpPr>
            <a:spLocks noGrp="1" noRot="1" noChangeAspect="1"/>
          </p:cNvSpPr>
          <p:nvPr>
            <p:ph type="sldImg"/>
          </p:nvPr>
        </p:nvSpPr>
        <p:spPr>
          <a:xfrm>
            <a:off x="381000" y="685800"/>
            <a:ext cx="6096000" cy="3429000"/>
          </a:xfrm>
          <a:prstGeom prst="rect">
            <a:avLst/>
          </a:prstGeom>
        </p:spPr>
        <p:txBody>
          <a:bodyPr/>
          <a:lstStyle/>
          <a:p>
            <a:endParaRPr/>
          </a:p>
        </p:txBody>
      </p:sp>
      <p:sp>
        <p:nvSpPr>
          <p:cNvPr id="871" name="Shape 871"/>
          <p:cNvSpPr>
            <a:spLocks noGrp="1"/>
          </p:cNvSpPr>
          <p:nvPr>
            <p:ph type="body" sz="quarter" idx="1"/>
          </p:nvPr>
        </p:nvSpPr>
        <p:spPr>
          <a:prstGeom prst="rect">
            <a:avLst/>
          </a:prstGeom>
        </p:spPr>
        <p:txBody>
          <a:bodyPr/>
          <a:lstStyle/>
          <a:p>
            <a:pPr defTabSz="685800">
              <a:defRPr sz="1400"/>
            </a:pPr>
            <a:r>
              <a:rPr lang="en-US" dirty="0"/>
              <a:t>Multi Cloud</a:t>
            </a:r>
          </a:p>
          <a:p>
            <a:pPr defTabSz="685800">
              <a:defRPr sz="1400"/>
            </a:pPr>
            <a:endParaRPr lang="en-US" dirty="0"/>
          </a:p>
          <a:p>
            <a:pPr defTabSz="685800">
              <a:defRPr sz="1400"/>
            </a:pPr>
            <a:r>
              <a:rPr lang="en-US" dirty="0"/>
              <a:t>COMPLEXITY!</a:t>
            </a:r>
          </a:p>
          <a:p>
            <a:pPr defTabSz="685800">
              <a:defRPr sz="1400"/>
            </a:pPr>
            <a:endParaRPr lang="en-US" dirty="0"/>
          </a:p>
          <a:p>
            <a:pPr defTabSz="685800">
              <a:defRPr sz="1400"/>
            </a:pPr>
            <a:r>
              <a:rPr lang="en-US" dirty="0"/>
              <a:t>More distribution</a:t>
            </a:r>
          </a:p>
          <a:p>
            <a:pPr defTabSz="685800">
              <a:defRPr sz="1400"/>
            </a:pPr>
            <a:endParaRPr dirty="0"/>
          </a:p>
        </p:txBody>
      </p:sp>
    </p:spTree>
    <p:extLst>
      <p:ext uri="{BB962C8B-B14F-4D97-AF65-F5344CB8AC3E}">
        <p14:creationId xmlns:p14="http://schemas.microsoft.com/office/powerpoint/2010/main" val="154485725"/>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Detail the variable scoping</a:t>
            </a:r>
          </a:p>
          <a:p>
            <a:endParaRPr lang="en-US" dirty="0"/>
          </a:p>
          <a:p>
            <a:r>
              <a:rPr lang="en-US" dirty="0"/>
              <a:t>Too detailed, ignoring this diagram.</a:t>
            </a:r>
          </a:p>
          <a:p>
            <a:endParaRPr lang="en-US" dirty="0"/>
          </a:p>
        </p:txBody>
      </p:sp>
    </p:spTree>
    <p:extLst>
      <p:ext uri="{BB962C8B-B14F-4D97-AF65-F5344CB8AC3E}">
        <p14:creationId xmlns:p14="http://schemas.microsoft.com/office/powerpoint/2010/main" val="1726709620"/>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11787000"/>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38071928"/>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Terraform Enterprise</a:t>
            </a:r>
          </a:p>
        </p:txBody>
      </p:sp>
    </p:spTree>
    <p:extLst>
      <p:ext uri="{BB962C8B-B14F-4D97-AF65-F5344CB8AC3E}">
        <p14:creationId xmlns:p14="http://schemas.microsoft.com/office/powerpoint/2010/main" val="375835346"/>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Public Module Registry</a:t>
            </a:r>
          </a:p>
          <a:p>
            <a:endParaRPr lang="en-US" dirty="0"/>
          </a:p>
          <a:p>
            <a:r>
              <a:rPr lang="en-US" dirty="0"/>
              <a:t>Search for compute</a:t>
            </a:r>
          </a:p>
        </p:txBody>
      </p:sp>
    </p:spTree>
    <p:extLst>
      <p:ext uri="{BB962C8B-B14F-4D97-AF65-F5344CB8AC3E}">
        <p14:creationId xmlns:p14="http://schemas.microsoft.com/office/powerpoint/2010/main" val="3030919308"/>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a:p>
            <a:r>
              <a:rPr lang="en-US" dirty="0"/>
              <a:t>Create a Virtual Machine step by step.</a:t>
            </a:r>
          </a:p>
          <a:p>
            <a:endParaRPr lang="en-US" dirty="0"/>
          </a:p>
          <a:p>
            <a:r>
              <a:rPr lang="en-US" dirty="0"/>
              <a:t>Scale the Virtual Machine.</a:t>
            </a:r>
          </a:p>
          <a:p>
            <a:endParaRPr lang="en-US" dirty="0"/>
          </a:p>
          <a:p>
            <a:endParaRPr lang="en-US" dirty="0"/>
          </a:p>
        </p:txBody>
      </p:sp>
    </p:spTree>
    <p:extLst>
      <p:ext uri="{BB962C8B-B14F-4D97-AF65-F5344CB8AC3E}">
        <p14:creationId xmlns:p14="http://schemas.microsoft.com/office/powerpoint/2010/main" val="3248419238"/>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a:p>
            <a:r>
              <a:rPr lang="en-US" dirty="0"/>
              <a:t>Create a Virtual Machine step by step.</a:t>
            </a:r>
          </a:p>
          <a:p>
            <a:endParaRPr lang="en-US" dirty="0"/>
          </a:p>
          <a:p>
            <a:r>
              <a:rPr lang="en-US" dirty="0"/>
              <a:t>Scale the Virtual Machine.</a:t>
            </a:r>
          </a:p>
          <a:p>
            <a:endParaRPr lang="en-US" dirty="0"/>
          </a:p>
          <a:p>
            <a:endParaRPr lang="en-US" dirty="0"/>
          </a:p>
        </p:txBody>
      </p:sp>
    </p:spTree>
    <p:extLst>
      <p:ext uri="{BB962C8B-B14F-4D97-AF65-F5344CB8AC3E}">
        <p14:creationId xmlns:p14="http://schemas.microsoft.com/office/powerpoint/2010/main" val="2232750212"/>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a:p>
            <a:r>
              <a:rPr lang="en-US" dirty="0"/>
              <a:t>Use common state across others.</a:t>
            </a:r>
          </a:p>
          <a:p>
            <a:endParaRPr lang="en-US" dirty="0"/>
          </a:p>
        </p:txBody>
      </p:sp>
    </p:spTree>
    <p:extLst>
      <p:ext uri="{BB962C8B-B14F-4D97-AF65-F5344CB8AC3E}">
        <p14:creationId xmlns:p14="http://schemas.microsoft.com/office/powerpoint/2010/main" val="1055063308"/>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Independent of Terraform Provider</a:t>
            </a:r>
          </a:p>
          <a:p>
            <a:endParaRPr lang="en-US" dirty="0"/>
          </a:p>
          <a:p>
            <a:r>
              <a:rPr lang="en-US" dirty="0"/>
              <a:t>Consul</a:t>
            </a:r>
          </a:p>
          <a:p>
            <a:endParaRPr lang="en-US" dirty="0"/>
          </a:p>
          <a:p>
            <a:r>
              <a:rPr lang="en-US" dirty="0"/>
              <a:t>Consul value max = 512KB.</a:t>
            </a:r>
          </a:p>
        </p:txBody>
      </p:sp>
    </p:spTree>
    <p:extLst>
      <p:ext uri="{BB962C8B-B14F-4D97-AF65-F5344CB8AC3E}">
        <p14:creationId xmlns:p14="http://schemas.microsoft.com/office/powerpoint/2010/main" val="688956437"/>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Can specify a DIR, but not recommended.</a:t>
            </a:r>
          </a:p>
          <a:p>
            <a:endParaRPr lang="en-US" dirty="0"/>
          </a:p>
        </p:txBody>
      </p:sp>
    </p:spTree>
    <p:extLst>
      <p:ext uri="{BB962C8B-B14F-4D97-AF65-F5344CB8AC3E}">
        <p14:creationId xmlns:p14="http://schemas.microsoft.com/office/powerpoint/2010/main" val="21455950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3" name="Shape 893"/>
          <p:cNvSpPr>
            <a:spLocks noGrp="1" noRot="1" noChangeAspect="1"/>
          </p:cNvSpPr>
          <p:nvPr>
            <p:ph type="sldImg"/>
          </p:nvPr>
        </p:nvSpPr>
        <p:spPr>
          <a:xfrm>
            <a:off x="381000" y="685800"/>
            <a:ext cx="6096000" cy="3429000"/>
          </a:xfrm>
          <a:prstGeom prst="rect">
            <a:avLst/>
          </a:prstGeom>
        </p:spPr>
        <p:txBody>
          <a:bodyPr/>
          <a:lstStyle/>
          <a:p>
            <a:endParaRPr/>
          </a:p>
        </p:txBody>
      </p:sp>
      <p:sp>
        <p:nvSpPr>
          <p:cNvPr id="894" name="Shape 894"/>
          <p:cNvSpPr>
            <a:spLocks noGrp="1"/>
          </p:cNvSpPr>
          <p:nvPr>
            <p:ph type="body" sz="quarter" idx="1"/>
          </p:nvPr>
        </p:nvSpPr>
        <p:spPr>
          <a:prstGeom prst="rect">
            <a:avLst/>
          </a:prstGeom>
        </p:spPr>
        <p:txBody>
          <a:bodyPr/>
          <a:lstStyle/>
          <a:p>
            <a:pPr defTabSz="685800">
              <a:defRPr sz="1400"/>
            </a:pPr>
            <a:r>
              <a:rPr lang="en-US" dirty="0"/>
              <a:t>Still have these 3 elements, cloud or on-</a:t>
            </a:r>
            <a:r>
              <a:rPr lang="en-US" dirty="0" err="1"/>
              <a:t>prem</a:t>
            </a:r>
            <a:endParaRPr lang="en-US" dirty="0"/>
          </a:p>
          <a:p>
            <a:pPr defTabSz="685800">
              <a:defRPr sz="1400"/>
            </a:pPr>
            <a:endParaRPr lang="en-US" dirty="0"/>
          </a:p>
          <a:p>
            <a:pPr defTabSz="685800">
              <a:defRPr sz="1400"/>
            </a:pPr>
            <a:r>
              <a:rPr lang="en-US" dirty="0"/>
              <a:t>Each has stakeholders</a:t>
            </a:r>
          </a:p>
          <a:p>
            <a:pPr marL="285750" indent="-285750" defTabSz="685800">
              <a:buFontTx/>
              <a:buChar char="-"/>
              <a:defRPr sz="1400"/>
            </a:pPr>
            <a:r>
              <a:rPr lang="en-US" dirty="0"/>
              <a:t>Operations</a:t>
            </a:r>
          </a:p>
          <a:p>
            <a:pPr marL="285750" indent="-285750" defTabSz="685800">
              <a:buFontTx/>
              <a:buChar char="-"/>
              <a:defRPr sz="1400"/>
            </a:pPr>
            <a:r>
              <a:rPr lang="en-US" dirty="0"/>
              <a:t>Security</a:t>
            </a:r>
          </a:p>
          <a:p>
            <a:pPr marL="285750" indent="-285750" defTabSz="685800">
              <a:buFontTx/>
              <a:buChar char="-"/>
              <a:defRPr sz="1400"/>
            </a:pPr>
            <a:r>
              <a:rPr lang="en-US" dirty="0"/>
              <a:t>Developers</a:t>
            </a:r>
          </a:p>
          <a:p>
            <a:pPr defTabSz="685800">
              <a:defRPr sz="1400"/>
            </a:pPr>
            <a:endParaRPr dirty="0"/>
          </a:p>
        </p:txBody>
      </p:sp>
    </p:spTree>
    <p:extLst>
      <p:ext uri="{BB962C8B-B14F-4D97-AF65-F5344CB8AC3E}">
        <p14:creationId xmlns:p14="http://schemas.microsoft.com/office/powerpoint/2010/main" val="4217386552"/>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-check, great for CI server checks.</a:t>
            </a:r>
          </a:p>
        </p:txBody>
      </p:sp>
    </p:spTree>
    <p:extLst>
      <p:ext uri="{BB962C8B-B14F-4D97-AF65-F5344CB8AC3E}">
        <p14:creationId xmlns:p14="http://schemas.microsoft.com/office/powerpoint/2010/main" val="3849836799"/>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Doesn’t modify state </a:t>
            </a:r>
          </a:p>
          <a:p>
            <a:r>
              <a:rPr lang="en-US" dirty="0"/>
              <a:t>Can read remotes</a:t>
            </a:r>
          </a:p>
          <a:p>
            <a:r>
              <a:rPr lang="en-US" dirty="0"/>
              <a:t>Can work with out a state (just nothing to query)</a:t>
            </a:r>
          </a:p>
          <a:p>
            <a:endParaRPr lang="en-US" dirty="0"/>
          </a:p>
        </p:txBody>
      </p:sp>
    </p:spTree>
    <p:extLst>
      <p:ext uri="{BB962C8B-B14F-4D97-AF65-F5344CB8AC3E}">
        <p14:creationId xmlns:p14="http://schemas.microsoft.com/office/powerpoint/2010/main" val="1204811440"/>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2400" b="0" dirty="0">
                <a:effectLst/>
                <a:latin typeface="+mn-lt"/>
                <a:ea typeface="+mn-ea"/>
                <a:cs typeface="+mn-cs"/>
                <a:sym typeface="Calibri"/>
              </a:rPr>
              <a:t>Standup a Virtual Machine using the </a:t>
            </a:r>
            <a:r>
              <a:rPr lang="en-US" sz="2400" b="0">
                <a:effectLst/>
                <a:latin typeface="+mn-lt"/>
                <a:ea typeface="+mn-ea"/>
                <a:cs typeface="+mn-cs"/>
                <a:sym typeface="Calibri"/>
              </a:rPr>
              <a:t>MS verified module.</a:t>
            </a:r>
            <a:endParaRPr lang="en-US" dirty="0"/>
          </a:p>
        </p:txBody>
      </p:sp>
    </p:spTree>
    <p:extLst>
      <p:ext uri="{BB962C8B-B14F-4D97-AF65-F5344CB8AC3E}">
        <p14:creationId xmlns:p14="http://schemas.microsoft.com/office/powerpoint/2010/main" val="4097096678"/>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a:p>
            <a:r>
              <a:rPr lang="en-US" dirty="0"/>
              <a:t>Create a Virtual Machine step by step.</a:t>
            </a:r>
          </a:p>
          <a:p>
            <a:endParaRPr lang="en-US" dirty="0"/>
          </a:p>
          <a:p>
            <a:r>
              <a:rPr lang="en-US" dirty="0"/>
              <a:t>Scale the Virtual Machine.</a:t>
            </a:r>
          </a:p>
          <a:p>
            <a:endParaRPr lang="en-US" dirty="0"/>
          </a:p>
          <a:p>
            <a:endParaRPr lang="en-US" dirty="0"/>
          </a:p>
        </p:txBody>
      </p:sp>
    </p:spTree>
    <p:extLst>
      <p:ext uri="{BB962C8B-B14F-4D97-AF65-F5344CB8AC3E}">
        <p14:creationId xmlns:p14="http://schemas.microsoft.com/office/powerpoint/2010/main" val="2492615799"/>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2400" b="0" dirty="0">
                <a:effectLst/>
                <a:latin typeface="+mn-lt"/>
                <a:ea typeface="+mn-ea"/>
                <a:cs typeface="+mn-cs"/>
                <a:sym typeface="Calibri"/>
              </a:rPr>
              <a:t>Using modules</a:t>
            </a:r>
            <a:endParaRPr lang="en-US" dirty="0"/>
          </a:p>
        </p:txBody>
      </p:sp>
    </p:spTree>
    <p:extLst>
      <p:ext uri="{BB962C8B-B14F-4D97-AF65-F5344CB8AC3E}">
        <p14:creationId xmlns:p14="http://schemas.microsoft.com/office/powerpoint/2010/main" val="2855602216"/>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8" name="Shape 1058"/>
          <p:cNvSpPr>
            <a:spLocks noGrp="1" noRot="1" noChangeAspect="1"/>
          </p:cNvSpPr>
          <p:nvPr>
            <p:ph type="sldImg"/>
          </p:nvPr>
        </p:nvSpPr>
        <p:spPr>
          <a:xfrm>
            <a:off x="381000" y="685800"/>
            <a:ext cx="6096000" cy="3429000"/>
          </a:xfrm>
          <a:prstGeom prst="rect">
            <a:avLst/>
          </a:prstGeom>
        </p:spPr>
        <p:txBody>
          <a:bodyPr/>
          <a:lstStyle/>
          <a:p>
            <a:endParaRPr/>
          </a:p>
        </p:txBody>
      </p:sp>
      <p:sp>
        <p:nvSpPr>
          <p:cNvPr id="1059" name="Shape 1059"/>
          <p:cNvSpPr>
            <a:spLocks noGrp="1"/>
          </p:cNvSpPr>
          <p:nvPr>
            <p:ph type="body" sz="quarter" idx="1"/>
          </p:nvPr>
        </p:nvSpPr>
        <p:spPr>
          <a:prstGeom prst="rect">
            <a:avLst/>
          </a:prstGeom>
        </p:spPr>
        <p:txBody>
          <a:bodyPr/>
          <a:lstStyle/>
          <a:p>
            <a:pPr>
              <a:defRPr sz="1400"/>
            </a:pPr>
            <a:r>
              <a:rPr lang="en-US" dirty="0"/>
              <a:t>Open Source:</a:t>
            </a:r>
          </a:p>
          <a:p>
            <a:pPr marL="285750" indent="-285750">
              <a:buFont typeface="Arial" panose="020B0604020202020204" pitchFamily="34" charset="0"/>
              <a:buChar char="•"/>
              <a:defRPr sz="1400"/>
            </a:pPr>
            <a:r>
              <a:rPr lang="en-US" dirty="0" err="1"/>
              <a:t>IaC</a:t>
            </a:r>
            <a:endParaRPr lang="en-US" dirty="0"/>
          </a:p>
          <a:p>
            <a:pPr marL="285750" indent="-285750">
              <a:buFont typeface="Arial" panose="020B0604020202020204" pitchFamily="34" charset="0"/>
              <a:buChar char="•"/>
              <a:defRPr sz="1400"/>
            </a:pPr>
            <a:r>
              <a:rPr lang="en-US" dirty="0"/>
              <a:t>Workflow (plan/apply)</a:t>
            </a:r>
          </a:p>
          <a:p>
            <a:pPr marL="285750" indent="-285750">
              <a:buFont typeface="Arial" panose="020B0604020202020204" pitchFamily="34" charset="0"/>
              <a:buChar char="•"/>
              <a:defRPr sz="1400"/>
            </a:pPr>
            <a:r>
              <a:rPr lang="en-US" dirty="0"/>
              <a:t>Public Module Registry</a:t>
            </a:r>
          </a:p>
          <a:p>
            <a:pPr marL="285750" indent="-285750">
              <a:buFont typeface="Arial" panose="020B0604020202020204" pitchFamily="34" charset="0"/>
              <a:buChar char="•"/>
              <a:defRPr sz="1400"/>
            </a:pPr>
            <a:endParaRPr lang="en-US" dirty="0"/>
          </a:p>
          <a:p>
            <a:pPr marL="0" indent="0">
              <a:buFont typeface="Arial" panose="020B0604020202020204" pitchFamily="34" charset="0"/>
              <a:buNone/>
              <a:defRPr sz="1400"/>
            </a:pPr>
            <a:r>
              <a:rPr lang="en-US" dirty="0"/>
              <a:t>Enterprise Pro:</a:t>
            </a:r>
          </a:p>
          <a:p>
            <a:pPr marL="285750" indent="-285750">
              <a:buFont typeface="Arial" panose="020B0604020202020204" pitchFamily="34" charset="0"/>
              <a:buChar char="•"/>
              <a:defRPr sz="1400"/>
            </a:pPr>
            <a:r>
              <a:rPr lang="en-US" dirty="0"/>
              <a:t>Workspace Management GUI</a:t>
            </a:r>
          </a:p>
          <a:p>
            <a:pPr marL="285750" indent="-285750">
              <a:buFont typeface="Arial" panose="020B0604020202020204" pitchFamily="34" charset="0"/>
              <a:buChar char="•"/>
              <a:defRPr sz="1400"/>
            </a:pPr>
            <a:r>
              <a:rPr lang="en-US" dirty="0"/>
              <a:t>VC Connections</a:t>
            </a:r>
          </a:p>
          <a:p>
            <a:pPr marL="285750" indent="-285750">
              <a:buFont typeface="Arial" panose="020B0604020202020204" pitchFamily="34" charset="0"/>
              <a:buChar char="•"/>
              <a:defRPr sz="1400"/>
            </a:pPr>
            <a:r>
              <a:rPr lang="en-US" dirty="0"/>
              <a:t>Private Module Registry</a:t>
            </a:r>
          </a:p>
          <a:p>
            <a:pPr marL="285750" indent="-285750">
              <a:buFont typeface="Arial" panose="020B0604020202020204" pitchFamily="34" charset="0"/>
              <a:buChar char="•"/>
              <a:defRPr sz="1400"/>
            </a:pPr>
            <a:r>
              <a:rPr lang="en-US" dirty="0"/>
              <a:t>SaaS</a:t>
            </a:r>
          </a:p>
          <a:p>
            <a:pPr marL="285750" indent="-285750">
              <a:buFont typeface="Arial" panose="020B0604020202020204" pitchFamily="34" charset="0"/>
              <a:buChar char="•"/>
              <a:defRPr sz="1400"/>
            </a:pPr>
            <a:endParaRPr lang="en-US" dirty="0"/>
          </a:p>
          <a:p>
            <a:pPr marL="0" indent="0">
              <a:buFont typeface="Arial" panose="020B0604020202020204" pitchFamily="34" charset="0"/>
              <a:buNone/>
              <a:defRPr sz="1400"/>
            </a:pPr>
            <a:r>
              <a:rPr lang="en-US" dirty="0"/>
              <a:t>Enterprise Premium:</a:t>
            </a:r>
          </a:p>
          <a:p>
            <a:pPr marL="285750" indent="-285750">
              <a:buFont typeface="Arial" panose="020B0604020202020204" pitchFamily="34" charset="0"/>
              <a:buChar char="•"/>
              <a:defRPr sz="1400"/>
            </a:pPr>
            <a:r>
              <a:rPr lang="en-US" dirty="0"/>
              <a:t>Private Install option</a:t>
            </a:r>
          </a:p>
          <a:p>
            <a:pPr marL="285750" indent="-285750">
              <a:buFont typeface="Arial" panose="020B0604020202020204" pitchFamily="34" charset="0"/>
              <a:buChar char="•"/>
              <a:defRPr sz="1400"/>
            </a:pPr>
            <a:r>
              <a:rPr lang="en-US" dirty="0"/>
              <a:t>Policy as Code</a:t>
            </a:r>
          </a:p>
          <a:p>
            <a:pPr marL="285750" indent="-285750">
              <a:buFont typeface="Arial" panose="020B0604020202020204" pitchFamily="34" charset="0"/>
              <a:buChar char="•"/>
              <a:defRPr sz="1400"/>
            </a:pPr>
            <a:r>
              <a:rPr lang="en-US" dirty="0"/>
              <a:t>Audit Logs</a:t>
            </a:r>
          </a:p>
          <a:p>
            <a:pPr marL="0" indent="0">
              <a:buFont typeface="Arial" panose="020B0604020202020204" pitchFamily="34" charset="0"/>
              <a:buNone/>
              <a:defRPr sz="1400"/>
            </a:pPr>
            <a:endParaRPr lang="en-US" dirty="0"/>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8" name="Shape 1058"/>
          <p:cNvSpPr>
            <a:spLocks noGrp="1" noRot="1" noChangeAspect="1"/>
          </p:cNvSpPr>
          <p:nvPr>
            <p:ph type="sldImg"/>
          </p:nvPr>
        </p:nvSpPr>
        <p:spPr>
          <a:xfrm>
            <a:off x="381000" y="685800"/>
            <a:ext cx="6096000" cy="3429000"/>
          </a:xfrm>
          <a:prstGeom prst="rect">
            <a:avLst/>
          </a:prstGeom>
        </p:spPr>
        <p:txBody>
          <a:bodyPr/>
          <a:lstStyle/>
          <a:p>
            <a:endParaRPr/>
          </a:p>
        </p:txBody>
      </p:sp>
      <p:sp>
        <p:nvSpPr>
          <p:cNvPr id="1059" name="Shape 1059"/>
          <p:cNvSpPr>
            <a:spLocks noGrp="1"/>
          </p:cNvSpPr>
          <p:nvPr>
            <p:ph type="body" sz="quarter" idx="1"/>
          </p:nvPr>
        </p:nvSpPr>
        <p:spPr>
          <a:prstGeom prst="rect">
            <a:avLst/>
          </a:prstGeom>
        </p:spPr>
        <p:txBody>
          <a:bodyPr/>
          <a:lstStyle/>
          <a:p>
            <a:pPr>
              <a:defRPr sz="1400"/>
            </a:pPr>
            <a:r>
              <a:rPr dirty="0"/>
              <a:t>The foundation of Terraform is the open source project and addresses the concern for individuals:</a:t>
            </a:r>
          </a:p>
          <a:p>
            <a:pPr marL="228600" indent="-228600">
              <a:buSzPct val="100000"/>
              <a:buChar char="•"/>
              <a:defRPr sz="1400"/>
            </a:pPr>
            <a:r>
              <a:rPr dirty="0"/>
              <a:t>use infrastructure as code to create reusable configuration, enable automation, and manage infrastructure in cloud, at scale</a:t>
            </a:r>
          </a:p>
          <a:p>
            <a:pPr marL="228600" indent="-228600">
              <a:buSzPct val="100000"/>
              <a:buChar char="•"/>
              <a:defRPr sz="1400"/>
            </a:pPr>
            <a:r>
              <a:rPr dirty="0"/>
              <a:t>use a consistent workflow for many different infrastructure providers to safely and consistently provision infrastructure and without having to learn other provision and management tools</a:t>
            </a:r>
          </a:p>
          <a:p>
            <a:pPr>
              <a:defRPr sz="1400"/>
            </a:pPr>
            <a:endParaRPr dirty="0"/>
          </a:p>
          <a:p>
            <a:pPr>
              <a:defRPr sz="1400"/>
            </a:pPr>
            <a:r>
              <a:rPr dirty="0"/>
              <a:t>As Terraform adoption grows beyond 1 or 2 users (which is how it generally begins) and as the organizational structure of infrastructure management grows there are a set of requirements around collaboration and governance that become helpful to using Terraform at scale for your organization. </a:t>
            </a:r>
          </a:p>
          <a:p>
            <a:pPr>
              <a:defRPr sz="1400"/>
            </a:pPr>
            <a:endParaRPr dirty="0"/>
          </a:p>
          <a:p>
            <a:pPr>
              <a:defRPr sz="1400"/>
            </a:pPr>
            <a:r>
              <a:rPr dirty="0"/>
              <a:t>Additionally to this, there is also the element of support for daily and long term success through enterprise levels of support. This includes both on-call support for daily issues but also long-terms architecture guidance and technical account management. This is what is offered as part of Terraform Enterprise. The focus of the Terraform Enterprise Pro is collaboration and the Terraform Enterprise Premium is governance. </a:t>
            </a:r>
          </a:p>
          <a:p>
            <a:pPr>
              <a:defRPr sz="1400"/>
            </a:pPr>
            <a:endParaRPr dirty="0"/>
          </a:p>
        </p:txBody>
      </p:sp>
    </p:spTree>
    <p:extLst>
      <p:ext uri="{BB962C8B-B14F-4D97-AF65-F5344CB8AC3E}">
        <p14:creationId xmlns:p14="http://schemas.microsoft.com/office/powerpoint/2010/main" val="3999442028"/>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9" name="Shape 1109"/>
          <p:cNvSpPr>
            <a:spLocks noGrp="1" noRot="1" noChangeAspect="1"/>
          </p:cNvSpPr>
          <p:nvPr>
            <p:ph type="sldImg"/>
          </p:nvPr>
        </p:nvSpPr>
        <p:spPr>
          <a:xfrm>
            <a:off x="381000" y="685800"/>
            <a:ext cx="6096000" cy="3429000"/>
          </a:xfrm>
          <a:prstGeom prst="rect">
            <a:avLst/>
          </a:prstGeom>
        </p:spPr>
        <p:txBody>
          <a:bodyPr/>
          <a:lstStyle/>
          <a:p>
            <a:endParaRPr/>
          </a:p>
        </p:txBody>
      </p:sp>
      <p:sp>
        <p:nvSpPr>
          <p:cNvPr id="1110" name="Shape 1110"/>
          <p:cNvSpPr>
            <a:spLocks noGrp="1"/>
          </p:cNvSpPr>
          <p:nvPr>
            <p:ph type="body" sz="quarter" idx="1"/>
          </p:nvPr>
        </p:nvSpPr>
        <p:spPr>
          <a:prstGeom prst="rect">
            <a:avLst/>
          </a:prstGeom>
        </p:spPr>
        <p:txBody>
          <a:bodyPr/>
          <a:lstStyle/>
          <a:p>
            <a:pPr marL="381000" indent="-140368">
              <a:buClr>
                <a:srgbClr val="000000"/>
              </a:buClr>
              <a:buSzPct val="100000"/>
              <a:buChar char="•"/>
              <a:defRPr sz="1400"/>
            </a:pPr>
            <a:r>
              <a:t>For collaboration, lets take a quick look back at the OSS workflow. </a:t>
            </a:r>
          </a:p>
          <a:p>
            <a:pPr marL="381000" indent="-140368">
              <a:buClr>
                <a:srgbClr val="000000"/>
              </a:buClr>
              <a:buSzPct val="100000"/>
              <a:buChar char="•"/>
              <a:defRPr sz="1400"/>
            </a:pPr>
            <a:r>
              <a:t>In this scenario there is 1 or 2 individuals using Terraform configurations to create and update the infrastructure. </a:t>
            </a:r>
          </a:p>
          <a:p>
            <a:pPr marL="381000" indent="-140368">
              <a:buClr>
                <a:srgbClr val="000000"/>
              </a:buClr>
              <a:buSzPct val="100000"/>
              <a:buChar char="•"/>
              <a:defRPr sz="1400"/>
            </a:pPr>
            <a:r>
              <a:t>And this is relatively simple to coordinate these changes. </a:t>
            </a:r>
          </a:p>
          <a:p>
            <a:pPr marL="381000" indent="-140368">
              <a:buClr>
                <a:srgbClr val="000000"/>
              </a:buClr>
              <a:buSzPct val="100000"/>
              <a:buChar char="•"/>
              <a:defRPr sz="1400"/>
            </a:pPr>
            <a:r>
              <a:t>However as more operators become proficient using Terraform and are brought on to help provision large scale infrastructures tis models expands. </a:t>
            </a:r>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5" name="Shape 1185"/>
          <p:cNvSpPr>
            <a:spLocks noGrp="1" noRot="1" noChangeAspect="1"/>
          </p:cNvSpPr>
          <p:nvPr>
            <p:ph type="sldImg"/>
          </p:nvPr>
        </p:nvSpPr>
        <p:spPr>
          <a:xfrm>
            <a:off x="381000" y="685800"/>
            <a:ext cx="6096000" cy="3429000"/>
          </a:xfrm>
          <a:prstGeom prst="rect">
            <a:avLst/>
          </a:prstGeom>
        </p:spPr>
        <p:txBody>
          <a:bodyPr/>
          <a:lstStyle/>
          <a:p>
            <a:endParaRPr/>
          </a:p>
        </p:txBody>
      </p:sp>
      <p:sp>
        <p:nvSpPr>
          <p:cNvPr id="1186" name="Shape 1186"/>
          <p:cNvSpPr>
            <a:spLocks noGrp="1"/>
          </p:cNvSpPr>
          <p:nvPr>
            <p:ph type="body" sz="quarter" idx="1"/>
          </p:nvPr>
        </p:nvSpPr>
        <p:spPr>
          <a:prstGeom prst="rect">
            <a:avLst/>
          </a:prstGeom>
        </p:spPr>
        <p:txBody>
          <a:bodyPr/>
          <a:lstStyle/>
          <a:p>
            <a:pPr marL="140368" indent="-140368">
              <a:buSzPct val="100000"/>
              <a:buChar char="•"/>
              <a:defRPr sz="1400"/>
            </a:pPr>
            <a:r>
              <a:t>Now there are multiple operators creating Terraform configurations, and in the case of more complex infrastructure one operator might be responsible for the networking infrastructure, and one operator responsible for the core infrastructure, and one operator responsible for web properties, etc. </a:t>
            </a:r>
          </a:p>
          <a:p>
            <a:pPr marL="140368" indent="-140368">
              <a:buSzPct val="100000"/>
              <a:buChar char="•"/>
              <a:defRPr sz="1400"/>
            </a:pPr>
            <a:r>
              <a:t>Additionally, to this more operators are starting to consume the infrastructure provisioned by Terraform for their various different applications.  The coordination of all of these runs is not trivial, each users is running their private installation of Terraform and updating the same infrastructure. </a:t>
            </a:r>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0" name="Shape 1260"/>
          <p:cNvSpPr>
            <a:spLocks noGrp="1" noRot="1" noChangeAspect="1"/>
          </p:cNvSpPr>
          <p:nvPr>
            <p:ph type="sldImg"/>
          </p:nvPr>
        </p:nvSpPr>
        <p:spPr>
          <a:xfrm>
            <a:off x="381000" y="685800"/>
            <a:ext cx="6096000" cy="3429000"/>
          </a:xfrm>
          <a:prstGeom prst="rect">
            <a:avLst/>
          </a:prstGeom>
        </p:spPr>
        <p:txBody>
          <a:bodyPr/>
          <a:lstStyle/>
          <a:p>
            <a:endParaRPr/>
          </a:p>
        </p:txBody>
      </p:sp>
      <p:sp>
        <p:nvSpPr>
          <p:cNvPr id="1261" name="Shape 1261"/>
          <p:cNvSpPr>
            <a:spLocks noGrp="1"/>
          </p:cNvSpPr>
          <p:nvPr>
            <p:ph type="body" sz="quarter" idx="1"/>
          </p:nvPr>
        </p:nvSpPr>
        <p:spPr>
          <a:prstGeom prst="rect">
            <a:avLst/>
          </a:prstGeom>
        </p:spPr>
        <p:txBody>
          <a:bodyPr/>
          <a:lstStyle/>
          <a:p>
            <a:pPr marL="228600" indent="-228600">
              <a:buSzPct val="100000"/>
              <a:buChar char="•"/>
              <a:defRPr sz="1400"/>
            </a:pPr>
            <a:r>
              <a:t>To address this Terraform Enterprise provides Terraform Workspace management and UI with remote state storage, plans, and applies to remove the challenge of coordination. </a:t>
            </a:r>
          </a:p>
          <a:p>
            <a:pPr marL="228600" indent="-228600">
              <a:buSzPct val="100000"/>
              <a:buChar char="•"/>
              <a:defRPr sz="1400"/>
            </a:pPr>
            <a:r>
              <a:t>Terraform Enterprise Workspaces has an API by design approach making it easy for you to integrate into your environment and existing tooling. </a:t>
            </a:r>
          </a:p>
          <a:p>
            <a:pPr marL="228600" indent="-228600">
              <a:buSzPct val="100000"/>
              <a:buChar char="•"/>
              <a:defRPr sz="1400"/>
            </a:pPr>
            <a:r>
              <a:t>Workspaces are connected to Version control system repositories </a:t>
            </a:r>
          </a:p>
          <a:p>
            <a:pPr marL="228600" indent="-228600">
              <a:buSzPct val="100000"/>
              <a:buChar char="•"/>
              <a:defRPr sz="1400"/>
            </a:pPr>
            <a:r>
              <a:t>Workspaces can be created in a granular way to align with how the infrastructure is organized. For example, workspaces can be organized by the stage of application delivery (development/test/production) and/or the type of infrastructure (networking/compute/monitoring/web).</a:t>
            </a:r>
          </a:p>
          <a:p>
            <a:pPr marL="228600" indent="-228600">
              <a:buSzPct val="100000"/>
              <a:buChar char="•"/>
              <a:defRPr sz="1400"/>
            </a:pPr>
            <a:r>
              <a:t>Developer can use a private version of a module registry in the Terraform Enterprise UI to search for pre-defined modules to spin up infrastructure to run their applications.</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4" name="Shape 924"/>
          <p:cNvSpPr>
            <a:spLocks noGrp="1" noRot="1" noChangeAspect="1"/>
          </p:cNvSpPr>
          <p:nvPr>
            <p:ph type="sldImg"/>
          </p:nvPr>
        </p:nvSpPr>
        <p:spPr>
          <a:xfrm>
            <a:off x="381000" y="685800"/>
            <a:ext cx="6096000" cy="3429000"/>
          </a:xfrm>
          <a:prstGeom prst="rect">
            <a:avLst/>
          </a:prstGeom>
        </p:spPr>
        <p:txBody>
          <a:bodyPr/>
          <a:lstStyle/>
          <a:p>
            <a:endParaRPr/>
          </a:p>
        </p:txBody>
      </p:sp>
      <p:sp>
        <p:nvSpPr>
          <p:cNvPr id="925" name="Shape 925"/>
          <p:cNvSpPr>
            <a:spLocks noGrp="1"/>
          </p:cNvSpPr>
          <p:nvPr>
            <p:ph type="body" sz="quarter" idx="1"/>
          </p:nvPr>
        </p:nvSpPr>
        <p:spPr>
          <a:prstGeom prst="rect">
            <a:avLst/>
          </a:prstGeom>
        </p:spPr>
        <p:txBody>
          <a:bodyPr/>
          <a:lstStyle/>
          <a:p>
            <a:pPr defTabSz="685800">
              <a:defRPr sz="1400"/>
            </a:pPr>
            <a:r>
              <a:rPr lang="en-US" dirty="0"/>
              <a:t>Cloud adds a 4</a:t>
            </a:r>
            <a:r>
              <a:rPr lang="en-US" baseline="30000" dirty="0"/>
              <a:t>th</a:t>
            </a:r>
            <a:r>
              <a:rPr lang="en-US" dirty="0"/>
              <a:t> element</a:t>
            </a:r>
          </a:p>
          <a:p>
            <a:pPr defTabSz="685800">
              <a:defRPr sz="1400"/>
            </a:pPr>
            <a:endParaRPr lang="en-US" dirty="0"/>
          </a:p>
          <a:p>
            <a:pPr defTabSz="685800">
              <a:defRPr sz="1400"/>
            </a:pPr>
            <a:r>
              <a:rPr lang="en-US" dirty="0"/>
              <a:t>Cloud = infinity scale, create/destroy</a:t>
            </a:r>
          </a:p>
          <a:p>
            <a:pPr defTabSz="685800">
              <a:defRPr sz="1400"/>
            </a:pPr>
            <a:r>
              <a:rPr lang="en-US" dirty="0"/>
              <a:t>No more Manual</a:t>
            </a:r>
          </a:p>
          <a:p>
            <a:pPr defTabSz="685800">
              <a:defRPr sz="1400"/>
            </a:pPr>
            <a:r>
              <a:rPr lang="en-US" dirty="0"/>
              <a:t>Dynamic connections</a:t>
            </a:r>
          </a:p>
          <a:p>
            <a:pPr defTabSz="685800">
              <a:defRPr sz="1400"/>
            </a:pPr>
            <a:endParaRPr lang="en-US" dirty="0"/>
          </a:p>
          <a:p>
            <a:pPr defTabSz="685800">
              <a:defRPr sz="1400"/>
            </a:pPr>
            <a:endParaRPr dirty="0"/>
          </a:p>
        </p:txBody>
      </p:sp>
    </p:spTree>
    <p:extLst>
      <p:ext uri="{BB962C8B-B14F-4D97-AF65-F5344CB8AC3E}">
        <p14:creationId xmlns:p14="http://schemas.microsoft.com/office/powerpoint/2010/main" val="3216729642"/>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3" name="Shape 1343"/>
          <p:cNvSpPr>
            <a:spLocks noGrp="1" noRot="1" noChangeAspect="1"/>
          </p:cNvSpPr>
          <p:nvPr>
            <p:ph type="sldImg"/>
          </p:nvPr>
        </p:nvSpPr>
        <p:spPr>
          <a:xfrm>
            <a:off x="381000" y="685800"/>
            <a:ext cx="6096000" cy="3429000"/>
          </a:xfrm>
          <a:prstGeom prst="rect">
            <a:avLst/>
          </a:prstGeom>
        </p:spPr>
        <p:txBody>
          <a:bodyPr/>
          <a:lstStyle/>
          <a:p>
            <a:endParaRPr/>
          </a:p>
        </p:txBody>
      </p:sp>
      <p:sp>
        <p:nvSpPr>
          <p:cNvPr id="1344" name="Shape 1344"/>
          <p:cNvSpPr>
            <a:spLocks noGrp="1"/>
          </p:cNvSpPr>
          <p:nvPr>
            <p:ph type="body" sz="quarter" idx="1"/>
          </p:nvPr>
        </p:nvSpPr>
        <p:spPr>
          <a:prstGeom prst="rect">
            <a:avLst/>
          </a:prstGeom>
        </p:spPr>
        <p:txBody>
          <a:bodyPr/>
          <a:lstStyle>
            <a:lvl1pPr>
              <a:defRPr sz="1400"/>
            </a:lvl1pPr>
          </a:lstStyle>
          <a:p>
            <a:r>
              <a:rPr dirty="0"/>
              <a:t>Here is a view of Terraform Enterprise Workspace management with Workspace a the standard for how infrastructure is organized. </a:t>
            </a:r>
            <a:endParaRPr lang="en-US" dirty="0"/>
          </a:p>
          <a:p>
            <a:endParaRPr lang="en-US" dirty="0"/>
          </a:p>
          <a:p>
            <a:r>
              <a:rPr lang="en-US" dirty="0"/>
              <a:t>Run </a:t>
            </a:r>
            <a:r>
              <a:rPr lang="en-US" dirty="0" err="1"/>
              <a:t>simil</a:t>
            </a:r>
            <a:endParaRPr dirty="0"/>
          </a:p>
        </p:txBody>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Version Control Connection – </a:t>
            </a:r>
            <a:r>
              <a:rPr lang="en-US" dirty="0" err="1"/>
              <a:t>github</a:t>
            </a:r>
            <a:r>
              <a:rPr lang="en-US" dirty="0"/>
              <a:t>, </a:t>
            </a:r>
            <a:r>
              <a:rPr lang="en-US" dirty="0" err="1"/>
              <a:t>gitlab</a:t>
            </a:r>
            <a:r>
              <a:rPr lang="en-US" dirty="0"/>
              <a:t>, bitbucket</a:t>
            </a:r>
          </a:p>
          <a:p>
            <a:endParaRPr lang="en-US" dirty="0"/>
          </a:p>
          <a:p>
            <a:r>
              <a:rPr lang="en-US" dirty="0"/>
              <a:t>Options:</a:t>
            </a:r>
          </a:p>
          <a:p>
            <a:r>
              <a:rPr lang="en-US" dirty="0"/>
              <a:t> - working directory</a:t>
            </a:r>
          </a:p>
          <a:p>
            <a:r>
              <a:rPr lang="en-US" dirty="0"/>
              <a:t> - branch</a:t>
            </a:r>
          </a:p>
          <a:p>
            <a:endParaRPr lang="en-US" dirty="0"/>
          </a:p>
          <a:p>
            <a:endParaRPr lang="en-US" dirty="0"/>
          </a:p>
        </p:txBody>
      </p:sp>
    </p:spTree>
    <p:extLst>
      <p:ext uri="{BB962C8B-B14F-4D97-AF65-F5344CB8AC3E}">
        <p14:creationId xmlns:p14="http://schemas.microsoft.com/office/powerpoint/2010/main" val="4145446335"/>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69879549"/>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HCL Type Variable</a:t>
            </a:r>
          </a:p>
          <a:p>
            <a:endParaRPr lang="en-US" dirty="0"/>
          </a:p>
          <a:p>
            <a:endParaRPr lang="en-US" dirty="0"/>
          </a:p>
          <a:p>
            <a:r>
              <a:rPr lang="en-US" dirty="0"/>
              <a:t>Sensitive</a:t>
            </a:r>
          </a:p>
          <a:p>
            <a:pPr marL="342900" indent="-342900">
              <a:buFont typeface="Arial" panose="020B0604020202020204" pitchFamily="34" charset="0"/>
              <a:buChar char="•"/>
            </a:pPr>
            <a:r>
              <a:rPr lang="en-US" dirty="0"/>
              <a:t>Nobody (including you) can view the value in TFE's UI or API. COULD BE IN LOGS</a:t>
            </a:r>
          </a:p>
          <a:p>
            <a:pPr marL="342900" indent="-342900">
              <a:buFont typeface="Arial" panose="020B0604020202020204" pitchFamily="34" charset="0"/>
              <a:buChar char="•"/>
            </a:pPr>
            <a:r>
              <a:rPr lang="en-US" dirty="0"/>
              <a:t>Nobody can edit the variable's name or value</a:t>
            </a:r>
          </a:p>
          <a:p>
            <a:pPr marL="342900" indent="-342900">
              <a:buFont typeface="Arial" panose="020B0604020202020204" pitchFamily="34" charset="0"/>
              <a:buChar char="•"/>
            </a:pPr>
            <a:r>
              <a:rPr lang="en-US" dirty="0"/>
              <a:t>Also works on ENV </a:t>
            </a:r>
            <a:r>
              <a:rPr lang="en-US" dirty="0" err="1"/>
              <a:t>Vars</a:t>
            </a:r>
            <a:endParaRPr lang="en-US" dirty="0"/>
          </a:p>
        </p:txBody>
      </p:sp>
    </p:spTree>
    <p:extLst>
      <p:ext uri="{BB962C8B-B14F-4D97-AF65-F5344CB8AC3E}">
        <p14:creationId xmlns:p14="http://schemas.microsoft.com/office/powerpoint/2010/main" val="350893593"/>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Deleting Works space infra</a:t>
            </a:r>
          </a:p>
          <a:p>
            <a:endParaRPr lang="en-US" dirty="0"/>
          </a:p>
          <a:p>
            <a:r>
              <a:rPr lang="en-US" dirty="0"/>
              <a:t>Update ENV Var</a:t>
            </a:r>
          </a:p>
          <a:p>
            <a:endParaRPr lang="en-US" dirty="0"/>
          </a:p>
          <a:p>
            <a:r>
              <a:rPr lang="en-US" dirty="0"/>
              <a:t>Click Destroy Plan</a:t>
            </a:r>
          </a:p>
        </p:txBody>
      </p:sp>
    </p:spTree>
    <p:extLst>
      <p:ext uri="{BB962C8B-B14F-4D97-AF65-F5344CB8AC3E}">
        <p14:creationId xmlns:p14="http://schemas.microsoft.com/office/powerpoint/2010/main" val="1803304781"/>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 name="Shape 1402"/>
          <p:cNvSpPr>
            <a:spLocks noGrp="1" noRot="1" noChangeAspect="1"/>
          </p:cNvSpPr>
          <p:nvPr>
            <p:ph type="sldImg"/>
          </p:nvPr>
        </p:nvSpPr>
        <p:spPr>
          <a:xfrm>
            <a:off x="381000" y="685800"/>
            <a:ext cx="6096000" cy="3429000"/>
          </a:xfrm>
          <a:prstGeom prst="rect">
            <a:avLst/>
          </a:prstGeom>
        </p:spPr>
        <p:txBody>
          <a:bodyPr/>
          <a:lstStyle/>
          <a:p>
            <a:endParaRPr/>
          </a:p>
        </p:txBody>
      </p:sp>
      <p:sp>
        <p:nvSpPr>
          <p:cNvPr id="1403" name="Shape 1403"/>
          <p:cNvSpPr>
            <a:spLocks noGrp="1"/>
          </p:cNvSpPr>
          <p:nvPr>
            <p:ph type="body" sz="quarter" idx="1"/>
          </p:nvPr>
        </p:nvSpPr>
        <p:spPr>
          <a:prstGeom prst="rect">
            <a:avLst/>
          </a:prstGeom>
        </p:spPr>
        <p:txBody>
          <a:bodyPr/>
          <a:lstStyle/>
          <a:p>
            <a:pPr marL="228600" indent="-228600">
              <a:buSzPct val="100000"/>
              <a:buChar char="•"/>
              <a:defRPr sz="1400"/>
            </a:pPr>
            <a:r>
              <a:t>Terraform runs including the plan and apply can be done remotely. </a:t>
            </a:r>
          </a:p>
          <a:p>
            <a:pPr marL="228600" indent="-228600">
              <a:buSzPct val="100000"/>
              <a:buChar char="•"/>
              <a:defRPr sz="1400"/>
            </a:pPr>
            <a:r>
              <a:t>Terraform Enterprise provides enhanced remote state storage</a:t>
            </a:r>
          </a:p>
          <a:p>
            <a:pPr marL="228600" indent="-228600">
              <a:buSzPct val="100000"/>
              <a:buChar char="•"/>
              <a:defRPr sz="1400"/>
            </a:pPr>
            <a:r>
              <a:t>Runs triggered from the CLI also show up in the UI. Users can continue using the same OSS workflow (if that is what they are comfortable with) and it registers with TFE. </a:t>
            </a:r>
          </a:p>
        </p:txBody>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5" name="Shape 1485"/>
          <p:cNvSpPr>
            <a:spLocks noGrp="1" noRot="1" noChangeAspect="1"/>
          </p:cNvSpPr>
          <p:nvPr>
            <p:ph type="sldImg"/>
          </p:nvPr>
        </p:nvSpPr>
        <p:spPr>
          <a:xfrm>
            <a:off x="381000" y="685800"/>
            <a:ext cx="6096000" cy="3429000"/>
          </a:xfrm>
          <a:prstGeom prst="rect">
            <a:avLst/>
          </a:prstGeom>
        </p:spPr>
        <p:txBody>
          <a:bodyPr/>
          <a:lstStyle/>
          <a:p>
            <a:endParaRPr/>
          </a:p>
        </p:txBody>
      </p:sp>
      <p:sp>
        <p:nvSpPr>
          <p:cNvPr id="1486" name="Shape 1486"/>
          <p:cNvSpPr>
            <a:spLocks noGrp="1"/>
          </p:cNvSpPr>
          <p:nvPr>
            <p:ph type="body" sz="quarter" idx="1"/>
          </p:nvPr>
        </p:nvSpPr>
        <p:spPr>
          <a:prstGeom prst="rect">
            <a:avLst/>
          </a:prstGeom>
        </p:spPr>
        <p:txBody>
          <a:bodyPr/>
          <a:lstStyle/>
          <a:p>
            <a:pPr marL="228600" indent="-228600">
              <a:buSzPct val="100000"/>
              <a:buChar char="•"/>
              <a:defRPr sz="1400"/>
            </a:pPr>
            <a:r>
              <a:t>Here is a view of a Terraform run from Terraform Enterprise. </a:t>
            </a:r>
          </a:p>
          <a:p>
            <a:pPr marL="228600" indent="-228600">
              <a:buSzPct val="100000"/>
              <a:buChar char="•"/>
              <a:defRPr sz="1400"/>
            </a:pPr>
            <a:r>
              <a:t>Terraform Infrastructure as code and Terraform Enterprise Workspace management and collaboration enables operators to automate provisioning at scale. However, this comes with risks, as every action can have larger effect. </a:t>
            </a:r>
          </a:p>
        </p:txBody>
      </p:sp>
    </p:spTree>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Who here is in Azure now?</a:t>
            </a:r>
          </a:p>
          <a:p>
            <a:endParaRPr lang="en-US" dirty="0"/>
          </a:p>
          <a:p>
            <a:r>
              <a:rPr lang="en-US" dirty="0"/>
              <a:t>Using Terraform now?</a:t>
            </a:r>
          </a:p>
          <a:p>
            <a:endParaRPr lang="en-US" dirty="0"/>
          </a:p>
          <a:p>
            <a:endParaRPr lang="en-US" dirty="0"/>
          </a:p>
        </p:txBody>
      </p:sp>
    </p:spTree>
    <p:extLst>
      <p:ext uri="{BB962C8B-B14F-4D97-AF65-F5344CB8AC3E}">
        <p14:creationId xmlns:p14="http://schemas.microsoft.com/office/powerpoint/2010/main" val="2829276783"/>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72720346"/>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a:p>
            <a:r>
              <a:rPr lang="en-US" dirty="0" err="1"/>
              <a:t>Devs</a:t>
            </a:r>
            <a:r>
              <a:rPr lang="en-US" dirty="0"/>
              <a:t> can apply to dev environment, but not to Prod</a:t>
            </a:r>
          </a:p>
          <a:p>
            <a:endParaRPr lang="en-US" dirty="0"/>
          </a:p>
          <a:p>
            <a:r>
              <a:rPr lang="en-US" dirty="0"/>
              <a:t>Typical RBAC methodology</a:t>
            </a:r>
          </a:p>
          <a:p>
            <a:endParaRPr lang="en-US" dirty="0"/>
          </a:p>
        </p:txBody>
      </p:sp>
    </p:spTree>
    <p:extLst>
      <p:ext uri="{BB962C8B-B14F-4D97-AF65-F5344CB8AC3E}">
        <p14:creationId xmlns:p14="http://schemas.microsoft.com/office/powerpoint/2010/main" val="6018203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1828800" eaLnBrk="1" fontAlgn="auto" latinLnBrk="0" hangingPunct="1">
              <a:lnSpc>
                <a:spcPct val="100000"/>
              </a:lnSpc>
              <a:spcBef>
                <a:spcPts val="0"/>
              </a:spcBef>
              <a:spcAft>
                <a:spcPts val="0"/>
              </a:spcAft>
              <a:buClrTx/>
              <a:buSzTx/>
              <a:buFontTx/>
              <a:buNone/>
              <a:tabLst/>
              <a:defRPr/>
            </a:pPr>
            <a:r>
              <a:rPr lang="en-US" dirty="0"/>
              <a:t>4 </a:t>
            </a:r>
            <a:r>
              <a:rPr lang="en-US" dirty="0" err="1"/>
              <a:t>Hashicorp</a:t>
            </a:r>
            <a:r>
              <a:rPr lang="en-US" dirty="0"/>
              <a:t> tools to address</a:t>
            </a:r>
          </a:p>
          <a:p>
            <a:pPr marL="0" marR="0" lvl="0" indent="0" defTabSz="1828800" eaLnBrk="1" fontAlgn="auto" latinLnBrk="0" hangingPunct="1">
              <a:lnSpc>
                <a:spcPct val="100000"/>
              </a:lnSpc>
              <a:spcBef>
                <a:spcPts val="0"/>
              </a:spcBef>
              <a:spcAft>
                <a:spcPts val="0"/>
              </a:spcAft>
              <a:buClrTx/>
              <a:buSzTx/>
              <a:buFontTx/>
              <a:buNone/>
              <a:tabLst/>
              <a:defRPr/>
            </a:pPr>
            <a:endParaRPr lang="en-US" dirty="0"/>
          </a:p>
          <a:p>
            <a:endParaRPr lang="en-US" dirty="0"/>
          </a:p>
        </p:txBody>
      </p:sp>
    </p:spTree>
    <p:extLst>
      <p:ext uri="{BB962C8B-B14F-4D97-AF65-F5344CB8AC3E}">
        <p14:creationId xmlns:p14="http://schemas.microsoft.com/office/powerpoint/2010/main" val="3958004366"/>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a:p>
            <a:r>
              <a:rPr lang="en-US" dirty="0" err="1"/>
              <a:t>Devs</a:t>
            </a:r>
            <a:r>
              <a:rPr lang="en-US" dirty="0"/>
              <a:t> can apply to dev environment, but not to Prod</a:t>
            </a:r>
          </a:p>
          <a:p>
            <a:endParaRPr lang="en-US" dirty="0"/>
          </a:p>
          <a:p>
            <a:r>
              <a:rPr lang="en-US" dirty="0"/>
              <a:t>Typical RBAC methodology</a:t>
            </a:r>
          </a:p>
          <a:p>
            <a:endParaRPr lang="en-US" dirty="0"/>
          </a:p>
        </p:txBody>
      </p:sp>
    </p:spTree>
    <p:extLst>
      <p:ext uri="{BB962C8B-B14F-4D97-AF65-F5344CB8AC3E}">
        <p14:creationId xmlns:p14="http://schemas.microsoft.com/office/powerpoint/2010/main" val="2341870662"/>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Just as a user/team/org can be scoped, so can the API Tokens</a:t>
            </a:r>
          </a:p>
          <a:p>
            <a:endParaRPr lang="en-US" dirty="0"/>
          </a:p>
          <a:p>
            <a:r>
              <a:rPr lang="en-US" dirty="0"/>
              <a:t>Inherit the same permissions </a:t>
            </a:r>
          </a:p>
        </p:txBody>
      </p:sp>
    </p:spTree>
    <p:extLst>
      <p:ext uri="{BB962C8B-B14F-4D97-AF65-F5344CB8AC3E}">
        <p14:creationId xmlns:p14="http://schemas.microsoft.com/office/powerpoint/2010/main" val="2526533085"/>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a:p>
            <a:r>
              <a:rPr lang="en-US" dirty="0"/>
              <a:t>Self Service Password Reset</a:t>
            </a:r>
          </a:p>
          <a:p>
            <a:endParaRPr lang="en-US" dirty="0"/>
          </a:p>
          <a:p>
            <a:endParaRPr lang="en-US" dirty="0"/>
          </a:p>
          <a:p>
            <a:r>
              <a:rPr lang="en-US" dirty="0"/>
              <a:t>2FA</a:t>
            </a:r>
          </a:p>
        </p:txBody>
      </p:sp>
    </p:spTree>
    <p:extLst>
      <p:ext uri="{BB962C8B-B14F-4D97-AF65-F5344CB8AC3E}">
        <p14:creationId xmlns:p14="http://schemas.microsoft.com/office/powerpoint/2010/main" val="2641736320"/>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a:p>
            <a:r>
              <a:rPr lang="en-US" dirty="0"/>
              <a:t>Create feature branch against workspace app-dev to update a tag.</a:t>
            </a:r>
          </a:p>
          <a:p>
            <a:endParaRPr lang="en-US" dirty="0"/>
          </a:p>
          <a:p>
            <a:r>
              <a:rPr lang="en-US" dirty="0"/>
              <a:t>Submit PR – see TFE running plans</a:t>
            </a:r>
          </a:p>
          <a:p>
            <a:r>
              <a:rPr lang="en-US" dirty="0"/>
              <a:t>These plans are temp and not linkable from TFE directly, use </a:t>
            </a:r>
            <a:r>
              <a:rPr lang="en-US" dirty="0" err="1"/>
              <a:t>github</a:t>
            </a:r>
            <a:r>
              <a:rPr lang="en-US" dirty="0"/>
              <a:t>.</a:t>
            </a:r>
          </a:p>
          <a:p>
            <a:endParaRPr lang="en-US" dirty="0"/>
          </a:p>
          <a:p>
            <a:r>
              <a:rPr lang="en-US" dirty="0"/>
              <a:t>Accept PR and see official plan.</a:t>
            </a:r>
          </a:p>
          <a:p>
            <a:endParaRPr lang="en-US" dirty="0"/>
          </a:p>
          <a:p>
            <a:r>
              <a:rPr lang="en-US" dirty="0"/>
              <a:t>Review and apply.</a:t>
            </a:r>
          </a:p>
        </p:txBody>
      </p:sp>
    </p:spTree>
    <p:extLst>
      <p:ext uri="{BB962C8B-B14F-4D97-AF65-F5344CB8AC3E}">
        <p14:creationId xmlns:p14="http://schemas.microsoft.com/office/powerpoint/2010/main" val="3446981999"/>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01146771"/>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a:p>
            <a:r>
              <a:rPr lang="en-US" dirty="0"/>
              <a:t>Used in the same way as the Public Module Registry.</a:t>
            </a:r>
          </a:p>
          <a:p>
            <a:endParaRPr lang="en-US" dirty="0"/>
          </a:p>
          <a:p>
            <a:r>
              <a:rPr lang="en-US" dirty="0"/>
              <a:t>Allows sharing/collaboration</a:t>
            </a:r>
          </a:p>
          <a:p>
            <a:endParaRPr lang="en-US" dirty="0"/>
          </a:p>
          <a:p>
            <a:endParaRPr lang="en-US" dirty="0"/>
          </a:p>
        </p:txBody>
      </p:sp>
    </p:spTree>
    <p:extLst>
      <p:ext uri="{BB962C8B-B14F-4D97-AF65-F5344CB8AC3E}">
        <p14:creationId xmlns:p14="http://schemas.microsoft.com/office/powerpoint/2010/main" val="1902423538"/>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a:p>
            <a:r>
              <a:rPr lang="en-US" dirty="0"/>
              <a:t>Used in the same way as the Public Module Registry.</a:t>
            </a:r>
          </a:p>
          <a:p>
            <a:endParaRPr lang="en-US" dirty="0"/>
          </a:p>
          <a:p>
            <a:r>
              <a:rPr lang="en-US" dirty="0"/>
              <a:t>Allows sharing/collaboration</a:t>
            </a:r>
          </a:p>
          <a:p>
            <a:endParaRPr lang="en-US" dirty="0"/>
          </a:p>
          <a:p>
            <a:endParaRPr lang="en-US" dirty="0"/>
          </a:p>
        </p:txBody>
      </p:sp>
    </p:spTree>
    <p:extLst>
      <p:ext uri="{BB962C8B-B14F-4D97-AF65-F5344CB8AC3E}">
        <p14:creationId xmlns:p14="http://schemas.microsoft.com/office/powerpoint/2010/main" val="3258441465"/>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a:p>
            <a:r>
              <a:rPr lang="en-US" dirty="0"/>
              <a:t>Create a new module design configuration.</a:t>
            </a:r>
          </a:p>
          <a:p>
            <a:br>
              <a:rPr lang="en-US" dirty="0"/>
            </a:br>
            <a:r>
              <a:rPr lang="en-US" dirty="0"/>
              <a:t>Use an existing module and populate values.</a:t>
            </a:r>
          </a:p>
          <a:p>
            <a:endParaRPr lang="en-US" dirty="0"/>
          </a:p>
        </p:txBody>
      </p:sp>
    </p:spTree>
    <p:extLst>
      <p:ext uri="{BB962C8B-B14F-4D97-AF65-F5344CB8AC3E}">
        <p14:creationId xmlns:p14="http://schemas.microsoft.com/office/powerpoint/2010/main" val="3842479512"/>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09859746"/>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 name="Shape 1566"/>
          <p:cNvSpPr>
            <a:spLocks noGrp="1" noRot="1" noChangeAspect="1"/>
          </p:cNvSpPr>
          <p:nvPr>
            <p:ph type="sldImg"/>
          </p:nvPr>
        </p:nvSpPr>
        <p:spPr>
          <a:xfrm>
            <a:off x="381000" y="685800"/>
            <a:ext cx="6096000" cy="3429000"/>
          </a:xfrm>
          <a:prstGeom prst="rect">
            <a:avLst/>
          </a:prstGeom>
        </p:spPr>
        <p:txBody>
          <a:bodyPr/>
          <a:lstStyle/>
          <a:p>
            <a:endParaRPr/>
          </a:p>
        </p:txBody>
      </p:sp>
      <p:sp>
        <p:nvSpPr>
          <p:cNvPr id="1567" name="Shape 1567"/>
          <p:cNvSpPr>
            <a:spLocks noGrp="1"/>
          </p:cNvSpPr>
          <p:nvPr>
            <p:ph type="body" sz="quarter" idx="1"/>
          </p:nvPr>
        </p:nvSpPr>
        <p:spPr>
          <a:prstGeom prst="rect">
            <a:avLst/>
          </a:prstGeom>
        </p:spPr>
        <p:txBody>
          <a:bodyPr/>
          <a:lstStyle/>
          <a:p>
            <a:pPr marL="228600" indent="-228600">
              <a:buSzPct val="100000"/>
              <a:buChar char="•"/>
              <a:defRPr sz="1400"/>
            </a:pPr>
            <a:r>
              <a:rPr dirty="0"/>
              <a:t>Then the execution phase happens and the resources are provisioned across the various providers detailed in the configuration file. </a:t>
            </a:r>
          </a:p>
          <a:p>
            <a:pPr marL="228600" indent="-228600">
              <a:buSzPct val="100000"/>
              <a:buChar char="•"/>
              <a:defRPr sz="1400"/>
            </a:pPr>
            <a:r>
              <a:rPr dirty="0"/>
              <a:t>However, the as more resource are provisioned by more users the challenges is in making sure infrastructure changes are doing so within business and/or regulatory policy.  Such policies might be: </a:t>
            </a:r>
          </a:p>
          <a:p>
            <a:pPr marL="685800" lvl="2" indent="-228600">
              <a:buSzPct val="100000"/>
              <a:buChar char="•"/>
              <a:defRPr sz="1400"/>
            </a:pPr>
            <a:r>
              <a:rPr dirty="0"/>
              <a:t>Not allow resources to be provisioned without tags</a:t>
            </a:r>
          </a:p>
          <a:p>
            <a:pPr marL="685800" lvl="2" indent="-228600">
              <a:buSzPct val="100000"/>
              <a:buChar char="•"/>
              <a:defRPr sz="1400"/>
            </a:pPr>
            <a:r>
              <a:rPr dirty="0"/>
              <a:t>Not allow “development” resources to be provisioned in “us-east-1”</a:t>
            </a:r>
          </a:p>
          <a:p>
            <a:pPr marL="685800" lvl="2" indent="-228600">
              <a:buSzPct val="100000"/>
              <a:buChar char="•"/>
              <a:defRPr sz="1400"/>
            </a:pPr>
            <a:r>
              <a:rPr dirty="0"/>
              <a:t>Restrict AWS security group ingress and egress settings by CIDR block</a:t>
            </a:r>
          </a:p>
          <a:p>
            <a:pPr marL="685800" lvl="2" indent="-228600">
              <a:buSzPct val="100000"/>
              <a:buChar char="•"/>
              <a:defRPr sz="1400"/>
            </a:pPr>
            <a:r>
              <a:rPr dirty="0"/>
              <a:t>Not allow resources to be provisioned outside of business hours</a:t>
            </a:r>
          </a:p>
          <a:p>
            <a:pPr marL="228600" indent="-228600">
              <a:buSzPct val="100000"/>
              <a:buChar char="•"/>
              <a:defRPr sz="1400"/>
            </a:pPr>
            <a:r>
              <a:rPr dirty="0"/>
              <a:t>Manually trying to enforce these constraints will be difficult once usage scales beyond a few people provisioning infrastructure. </a:t>
            </a:r>
          </a:p>
          <a:p>
            <a:pPr marL="228600" indent="-228600">
              <a:buSzPct val="100000"/>
              <a:buChar char="•"/>
              <a:defRPr sz="1400"/>
            </a:pPr>
            <a:r>
              <a:rPr dirty="0"/>
              <a:t>And to address this is policy as code to automate policy checks.</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 name="Shape 952"/>
          <p:cNvSpPr>
            <a:spLocks noGrp="1" noRot="1" noChangeAspect="1"/>
          </p:cNvSpPr>
          <p:nvPr>
            <p:ph type="sldImg"/>
          </p:nvPr>
        </p:nvSpPr>
        <p:spPr>
          <a:xfrm>
            <a:off x="381000" y="685800"/>
            <a:ext cx="6096000" cy="3429000"/>
          </a:xfrm>
          <a:prstGeom prst="rect">
            <a:avLst/>
          </a:prstGeom>
        </p:spPr>
        <p:txBody>
          <a:bodyPr/>
          <a:lstStyle/>
          <a:p>
            <a:endParaRPr/>
          </a:p>
        </p:txBody>
      </p:sp>
      <p:sp>
        <p:nvSpPr>
          <p:cNvPr id="953" name="Shape 953"/>
          <p:cNvSpPr>
            <a:spLocks noGrp="1"/>
          </p:cNvSpPr>
          <p:nvPr>
            <p:ph type="body" sz="quarter" idx="1"/>
          </p:nvPr>
        </p:nvSpPr>
        <p:spPr>
          <a:prstGeom prst="rect">
            <a:avLst/>
          </a:prstGeom>
        </p:spPr>
        <p:txBody>
          <a:bodyPr/>
          <a:lstStyle/>
          <a:p>
            <a:pPr defTabSz="685800">
              <a:defRPr sz="1400"/>
            </a:pPr>
            <a:r>
              <a:rPr lang="en-US" dirty="0"/>
              <a:t>Operations Team Concerns</a:t>
            </a:r>
          </a:p>
          <a:p>
            <a:pPr defTabSz="685800">
              <a:defRPr sz="1400"/>
            </a:pPr>
            <a:br>
              <a:rPr lang="en-US" dirty="0"/>
            </a:br>
            <a:r>
              <a:rPr lang="en-US" dirty="0"/>
              <a:t>Secure infrastructure</a:t>
            </a:r>
          </a:p>
          <a:p>
            <a:pPr marL="285750" indent="-285750" defTabSz="685800">
              <a:buFontTx/>
              <a:buChar char="-"/>
              <a:defRPr sz="1400"/>
            </a:pPr>
            <a:r>
              <a:rPr lang="en-US" dirty="0"/>
              <a:t>Scale</a:t>
            </a:r>
          </a:p>
          <a:p>
            <a:pPr marL="285750" indent="-285750" defTabSz="685800">
              <a:buFontTx/>
              <a:buChar char="-"/>
              <a:defRPr sz="1400"/>
            </a:pPr>
            <a:r>
              <a:rPr lang="en-US" dirty="0"/>
              <a:t>Multiple Components and Layers</a:t>
            </a:r>
          </a:p>
          <a:p>
            <a:pPr marL="285750" indent="-285750" defTabSz="685800">
              <a:buFontTx/>
              <a:buChar char="-"/>
              <a:defRPr sz="1400"/>
            </a:pPr>
            <a:r>
              <a:rPr lang="en-US" dirty="0"/>
              <a:t>Dependencies</a:t>
            </a:r>
          </a:p>
          <a:p>
            <a:pPr marL="285750" indent="-285750" defTabSz="685800">
              <a:buFontTx/>
              <a:buChar char="-"/>
              <a:defRPr sz="1400"/>
            </a:pPr>
            <a:endParaRPr lang="en-US" dirty="0"/>
          </a:p>
          <a:p>
            <a:pPr defTabSz="685800">
              <a:defRPr sz="1400"/>
            </a:pPr>
            <a:endParaRPr lang="en-US" dirty="0"/>
          </a:p>
          <a:p>
            <a:pPr defTabSz="685800">
              <a:defRPr sz="1400"/>
            </a:pPr>
            <a:r>
              <a:rPr dirty="0"/>
              <a:t>Ultimately that application must be deployed to the secure infrastructure.  This is almost certainly a multi-component app spanning a data layer and a runtime layer, meaning that it almost certainly has heterogenous elements spanning VMs to Containers and probably physical components as well (e.g. a database NOT inside a VM for performance reasons).</a:t>
            </a:r>
          </a:p>
          <a:p>
            <a:pPr defTabSz="685800">
              <a:defRPr sz="1400"/>
            </a:pPr>
            <a:endParaRPr dirty="0"/>
          </a:p>
          <a:p>
            <a:pPr defTabSz="685800">
              <a:defRPr sz="1400"/>
            </a:pPr>
            <a:r>
              <a:rPr dirty="0"/>
              <a:t>And finally the application must be registered with a common service registry so that it can be monitored by the ops team.</a:t>
            </a:r>
          </a:p>
          <a:p>
            <a:pPr defTabSz="685800">
              <a:defRPr sz="1400"/>
            </a:pPr>
            <a:endParaRPr dirty="0"/>
          </a:p>
          <a:p>
            <a:pPr defTabSz="685800">
              <a:defRPr sz="1400"/>
            </a:pPr>
            <a:r>
              <a:rPr dirty="0"/>
              <a:t>That is really the end-to-end software supply chain: the principles have not changed for a long time, but just as the evolution from producing combustion engines to electric engines caused factories to be retooled to accommodate the addition of some new components, the software supply chain requires new tooling to support the realities of modern application infrastructure.  It is hybrid, distributed and dynamic in a way that the existing toolchains really aren't designed.</a:t>
            </a:r>
          </a:p>
        </p:txBody>
      </p:sp>
    </p:spTree>
    <p:extLst>
      <p:ext uri="{BB962C8B-B14F-4D97-AF65-F5344CB8AC3E}">
        <p14:creationId xmlns:p14="http://schemas.microsoft.com/office/powerpoint/2010/main" val="833278912"/>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5" name="Shape 1645"/>
          <p:cNvSpPr>
            <a:spLocks noGrp="1" noRot="1" noChangeAspect="1"/>
          </p:cNvSpPr>
          <p:nvPr>
            <p:ph type="sldImg"/>
          </p:nvPr>
        </p:nvSpPr>
        <p:spPr>
          <a:xfrm>
            <a:off x="381000" y="685800"/>
            <a:ext cx="6096000" cy="3429000"/>
          </a:xfrm>
          <a:prstGeom prst="rect">
            <a:avLst/>
          </a:prstGeom>
        </p:spPr>
        <p:txBody>
          <a:bodyPr/>
          <a:lstStyle/>
          <a:p>
            <a:endParaRPr/>
          </a:p>
        </p:txBody>
      </p:sp>
      <p:sp>
        <p:nvSpPr>
          <p:cNvPr id="1646" name="Shape 1646"/>
          <p:cNvSpPr>
            <a:spLocks noGrp="1"/>
          </p:cNvSpPr>
          <p:nvPr>
            <p:ph type="body" sz="quarter" idx="1"/>
          </p:nvPr>
        </p:nvSpPr>
        <p:spPr>
          <a:prstGeom prst="rect">
            <a:avLst/>
          </a:prstGeom>
        </p:spPr>
        <p:txBody>
          <a:bodyPr/>
          <a:lstStyle/>
          <a:p>
            <a:pPr marL="228600" indent="-228600">
              <a:buSzPct val="100000"/>
              <a:buChar char="•"/>
              <a:defRPr sz="1400"/>
            </a:pPr>
            <a:r>
              <a:t>HashiCorp Sentinel is a policy as code framework and allows these types of constraints to be codified and automated with in Terraform Enterprise.</a:t>
            </a:r>
          </a:p>
          <a:p>
            <a:pPr marL="457200" lvl="1" indent="-228600">
              <a:buSzPct val="100000"/>
              <a:buChar char="•"/>
              <a:defRPr sz="1400"/>
            </a:pPr>
            <a:r>
              <a:t>Sentinel policies are configured on an organization within Terraform Enterprise and are applied to all runs on all workspaces within that organization.</a:t>
            </a:r>
          </a:p>
          <a:p>
            <a:pPr marL="457200" lvl="1" indent="-228600">
              <a:buSzPct val="100000"/>
              <a:buChar char="•"/>
              <a:defRPr sz="1400"/>
            </a:pPr>
            <a:r>
              <a:t>Policy code is entered into Terraform Enterprise using the API or the web UI, and full VCS integration for policy as code will be coming soon.</a:t>
            </a:r>
          </a:p>
          <a:p>
            <a:pPr marL="457200" lvl="1" indent="-228600">
              <a:buSzPct val="100000"/>
              <a:buChar char="•"/>
              <a:defRPr sz="1400"/>
            </a:pPr>
            <a:endParaRPr/>
          </a:p>
          <a:p>
            <a:pPr>
              <a:defRPr sz="1400"/>
            </a:pPr>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7" name="Shape 1687"/>
          <p:cNvSpPr>
            <a:spLocks noGrp="1" noRot="1" noChangeAspect="1"/>
          </p:cNvSpPr>
          <p:nvPr>
            <p:ph type="sldImg"/>
          </p:nvPr>
        </p:nvSpPr>
        <p:spPr>
          <a:xfrm>
            <a:off x="381000" y="685800"/>
            <a:ext cx="6096000" cy="3429000"/>
          </a:xfrm>
          <a:prstGeom prst="rect">
            <a:avLst/>
          </a:prstGeom>
        </p:spPr>
        <p:txBody>
          <a:bodyPr/>
          <a:lstStyle/>
          <a:p>
            <a:endParaRPr/>
          </a:p>
        </p:txBody>
      </p:sp>
      <p:sp>
        <p:nvSpPr>
          <p:cNvPr id="1688" name="Shape 1688"/>
          <p:cNvSpPr>
            <a:spLocks noGrp="1"/>
          </p:cNvSpPr>
          <p:nvPr>
            <p:ph type="body" sz="quarter" idx="1"/>
          </p:nvPr>
        </p:nvSpPr>
        <p:spPr>
          <a:prstGeom prst="rect">
            <a:avLst/>
          </a:prstGeom>
        </p:spPr>
        <p:txBody>
          <a:bodyPr/>
          <a:lstStyle/>
          <a:p>
            <a:pPr marL="228600" indent="-228600">
              <a:buSzPct val="100000"/>
              <a:buChar char="•"/>
              <a:defRPr sz="1400"/>
            </a:pPr>
            <a:r>
              <a:rPr dirty="0"/>
              <a:t>Example policy for infrastructure provisioning: </a:t>
            </a:r>
          </a:p>
          <a:p>
            <a:pPr marL="457200" lvl="1" indent="-228600">
              <a:buSzPct val="100000"/>
              <a:buChar char="•"/>
              <a:defRPr sz="1400"/>
            </a:pPr>
            <a:r>
              <a:rPr dirty="0"/>
              <a:t>Do not allow resources to be provisioned without tags</a:t>
            </a:r>
          </a:p>
          <a:p>
            <a:pPr marL="457200" lvl="1" indent="-228600">
              <a:buSzPct val="100000"/>
              <a:buChar char="•"/>
              <a:defRPr sz="1400"/>
            </a:pPr>
            <a:r>
              <a:rPr dirty="0"/>
              <a:t>Only allow staging resources in us-west-1 and production resources in us-east-1</a:t>
            </a:r>
          </a:p>
          <a:p>
            <a:pPr marL="457200" lvl="1" indent="-228600">
              <a:buSzPct val="100000"/>
              <a:buChar char="•"/>
              <a:defRPr sz="1400"/>
            </a:pPr>
            <a:r>
              <a:rPr dirty="0"/>
              <a:t>Do not allow AWS security groups to have egress set to 0.0.0.0</a:t>
            </a:r>
          </a:p>
        </p:txBody>
      </p:sp>
    </p:spTree>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0" name="Shape 1750"/>
          <p:cNvSpPr>
            <a:spLocks noGrp="1" noRot="1" noChangeAspect="1"/>
          </p:cNvSpPr>
          <p:nvPr>
            <p:ph type="sldImg"/>
          </p:nvPr>
        </p:nvSpPr>
        <p:spPr>
          <a:xfrm>
            <a:off x="381000" y="685800"/>
            <a:ext cx="6096000" cy="3429000"/>
          </a:xfrm>
          <a:prstGeom prst="rect">
            <a:avLst/>
          </a:prstGeom>
        </p:spPr>
        <p:txBody>
          <a:bodyPr/>
          <a:lstStyle/>
          <a:p>
            <a:endParaRPr/>
          </a:p>
        </p:txBody>
      </p:sp>
      <p:sp>
        <p:nvSpPr>
          <p:cNvPr id="1751" name="Shape 1751"/>
          <p:cNvSpPr>
            <a:spLocks noGrp="1"/>
          </p:cNvSpPr>
          <p:nvPr>
            <p:ph type="body" sz="quarter" idx="1"/>
          </p:nvPr>
        </p:nvSpPr>
        <p:spPr>
          <a:prstGeom prst="rect">
            <a:avLst/>
          </a:prstGeom>
        </p:spPr>
        <p:txBody>
          <a:bodyPr/>
          <a:lstStyle/>
          <a:p>
            <a:pPr marL="228600" indent="-228600">
              <a:buSzPct val="100000"/>
              <a:buChar char="•"/>
              <a:defRPr sz="1400"/>
            </a:pPr>
            <a:r>
              <a:t>The policy check is built into the Terraform workflow after the Terraform plan. </a:t>
            </a:r>
          </a:p>
          <a:p>
            <a:pPr marL="228600" indent="-228600">
              <a:buSzPct val="100000"/>
              <a:buChar char="•"/>
              <a:defRPr sz="1400"/>
            </a:pPr>
            <a:r>
              <a:t>The “tfplan” plugin is imported, and then used to access the set of Terraform resources we are interested in, for the policy to actually be checking. </a:t>
            </a:r>
          </a:p>
          <a:p>
            <a:pPr marL="228600" indent="-228600">
              <a:buSzPct val="100000"/>
              <a:buChar char="•"/>
              <a:defRPr sz="1400"/>
            </a:pPr>
            <a:r>
              <a:t>Sentinel policies in Terraform Enterprise are enforced immediately after a plan completes. This is reflected on the Runs view page. The “Policy Check” section will appear when the plan completes</a:t>
            </a:r>
          </a:p>
          <a:p>
            <a:pPr marL="228600" indent="-228600">
              <a:buSzPct val="100000"/>
              <a:buChar char="•"/>
              <a:defRPr sz="1400"/>
            </a:pPr>
            <a:r>
              <a:t>For policy checks, there are various enforcement levels to provide the appropriate level of constraint while still enabling productivity. There are 3 levels to choose from:</a:t>
            </a:r>
          </a:p>
          <a:p>
            <a:pPr marL="457200" lvl="1" indent="-228600">
              <a:buSzPct val="100000"/>
              <a:buChar char="•"/>
              <a:defRPr sz="1400"/>
            </a:pPr>
            <a:r>
              <a:t>Advisory mode logs warnings, but does not prevent runs from being applied. This is useful for teaching users good habits without preventing actions.</a:t>
            </a:r>
          </a:p>
          <a:p>
            <a:pPr marL="457200" lvl="1" indent="-228600">
              <a:buSzPct val="100000"/>
              <a:buChar char="•"/>
              <a:defRPr sz="1400"/>
            </a:pPr>
            <a:r>
              <a:t>Soft mandatory mode requires an operator with appropriate permissions to override any policy failures prior to an apply. This is useful for policies like "Users cannot provision outside of business hours", which require a failsafe. </a:t>
            </a:r>
          </a:p>
          <a:p>
            <a:pPr marL="457200" lvl="1" indent="-228600">
              <a:buSzPct val="100000"/>
              <a:buChar char="•"/>
              <a:defRPr sz="1400"/>
            </a:pPr>
            <a:r>
              <a:t>Hard mandatory mode does not allow any override, and policies must pass prior to an apply. This is useful for policies that enforce regulatory requirements like "All database volumes must be encrypted." </a:t>
            </a:r>
          </a:p>
          <a:p>
            <a:pPr marL="228600" indent="-228600">
              <a:buSzPct val="100000"/>
              <a:buChar char="•"/>
              <a:defRPr sz="1400"/>
            </a:pPr>
            <a:r>
              <a:t>The workspace owner is able to confirm and apply a run that passes policy checks freely.</a:t>
            </a:r>
          </a:p>
        </p:txBody>
      </p:sp>
    </p:spTree>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 name="Shape 1792"/>
          <p:cNvSpPr>
            <a:spLocks noGrp="1" noRot="1" noChangeAspect="1"/>
          </p:cNvSpPr>
          <p:nvPr>
            <p:ph type="sldImg"/>
          </p:nvPr>
        </p:nvSpPr>
        <p:spPr>
          <a:xfrm>
            <a:off x="381000" y="685800"/>
            <a:ext cx="6096000" cy="3429000"/>
          </a:xfrm>
          <a:prstGeom prst="rect">
            <a:avLst/>
          </a:prstGeom>
        </p:spPr>
        <p:txBody>
          <a:bodyPr/>
          <a:lstStyle/>
          <a:p>
            <a:endParaRPr/>
          </a:p>
        </p:txBody>
      </p:sp>
      <p:sp>
        <p:nvSpPr>
          <p:cNvPr id="1793" name="Shape 1793"/>
          <p:cNvSpPr>
            <a:spLocks noGrp="1"/>
          </p:cNvSpPr>
          <p:nvPr>
            <p:ph type="body" sz="quarter" idx="1"/>
          </p:nvPr>
        </p:nvSpPr>
        <p:spPr>
          <a:prstGeom prst="rect">
            <a:avLst/>
          </a:prstGeom>
        </p:spPr>
        <p:txBody>
          <a:bodyPr/>
          <a:lstStyle/>
          <a:p>
            <a:pPr marL="228600" indent="-228600">
              <a:buSzPct val="100000"/>
              <a:buChar char="•"/>
              <a:defRPr sz="1400"/>
            </a:pPr>
            <a:r>
              <a:t>Here is a view of a Terraform run from Terraform Enterprise with the policy check applied after the Terraform plan. </a:t>
            </a:r>
          </a:p>
          <a:p>
            <a:pPr marL="228600" indent="-228600">
              <a:buSzPct val="100000"/>
              <a:buChar char="•"/>
              <a:defRPr sz="1400"/>
            </a:pPr>
            <a:r>
              <a:t>This particular run had a soft fail that was able to be overridden by a user with the appropriate permission. </a:t>
            </a:r>
          </a:p>
        </p:txBody>
      </p:sp>
    </p:spTree>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6" name="Shape 1876"/>
          <p:cNvSpPr>
            <a:spLocks noGrp="1" noRot="1" noChangeAspect="1"/>
          </p:cNvSpPr>
          <p:nvPr>
            <p:ph type="sldImg"/>
          </p:nvPr>
        </p:nvSpPr>
        <p:spPr>
          <a:xfrm>
            <a:off x="381000" y="685800"/>
            <a:ext cx="6096000" cy="3429000"/>
          </a:xfrm>
          <a:prstGeom prst="rect">
            <a:avLst/>
          </a:prstGeom>
        </p:spPr>
        <p:txBody>
          <a:bodyPr/>
          <a:lstStyle/>
          <a:p>
            <a:endParaRPr/>
          </a:p>
        </p:txBody>
      </p:sp>
      <p:sp>
        <p:nvSpPr>
          <p:cNvPr id="1877" name="Shape 1877"/>
          <p:cNvSpPr>
            <a:spLocks noGrp="1"/>
          </p:cNvSpPr>
          <p:nvPr>
            <p:ph type="body" sz="quarter" idx="1"/>
          </p:nvPr>
        </p:nvSpPr>
        <p:spPr>
          <a:prstGeom prst="rect">
            <a:avLst/>
          </a:prstGeom>
        </p:spPr>
        <p:txBody>
          <a:bodyPr/>
          <a:lstStyle>
            <a:lvl1pPr marL="228600" indent="-228600">
              <a:buSzPct val="100000"/>
              <a:buChar char="•"/>
              <a:defRPr sz="1400"/>
            </a:lvl1pPr>
          </a:lstStyle>
          <a:p>
            <a:r>
              <a:t>With Sentinel policy as code the appropriate guardrails are automatically in-place to protect users from creating infrastructure changes that fall outside of business and/or regulatory policies.</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Terraform</a:t>
            </a:r>
          </a:p>
          <a:p>
            <a:endParaRPr lang="en-US" dirty="0"/>
          </a:p>
          <a:p>
            <a:r>
              <a:rPr lang="en-US" dirty="0"/>
              <a:t>Single language </a:t>
            </a:r>
          </a:p>
          <a:p>
            <a:pPr marL="342900" indent="-342900">
              <a:buFontTx/>
              <a:buChar char="-"/>
            </a:pPr>
            <a:r>
              <a:rPr lang="en-US" dirty="0"/>
              <a:t>One cloud</a:t>
            </a:r>
          </a:p>
          <a:p>
            <a:pPr marL="342900" indent="-342900">
              <a:buFontTx/>
              <a:buChar char="-"/>
            </a:pPr>
            <a:r>
              <a:rPr lang="en-US" dirty="0"/>
              <a:t>Multi cloud</a:t>
            </a:r>
          </a:p>
          <a:p>
            <a:pPr marL="342900" indent="-342900">
              <a:buFontTx/>
              <a:buChar char="-"/>
            </a:pPr>
            <a:r>
              <a:rPr lang="en-US" dirty="0"/>
              <a:t>F5</a:t>
            </a:r>
          </a:p>
          <a:p>
            <a:pPr marL="342900" indent="-342900">
              <a:buFontTx/>
              <a:buChar char="-"/>
            </a:pPr>
            <a:r>
              <a:rPr lang="en-US" dirty="0"/>
              <a:t>Public DNS</a:t>
            </a:r>
          </a:p>
          <a:p>
            <a:pPr marL="342900" indent="-342900">
              <a:buFontTx/>
              <a:buChar char="-"/>
            </a:pPr>
            <a:r>
              <a:rPr lang="en-US" dirty="0"/>
              <a:t>Anything API addressable </a:t>
            </a:r>
          </a:p>
          <a:p>
            <a:pPr marL="342900" indent="-342900">
              <a:buFontTx/>
              <a:buChar char="-"/>
            </a:pPr>
            <a:endParaRPr lang="en-US" dirty="0"/>
          </a:p>
          <a:p>
            <a:pPr marL="0" indent="0">
              <a:buFontTx/>
              <a:buNone/>
            </a:pPr>
            <a:r>
              <a:rPr lang="en-US" dirty="0"/>
              <a:t>Terraform understands</a:t>
            </a:r>
          </a:p>
          <a:p>
            <a:pPr marL="0" indent="0">
              <a:buFontTx/>
              <a:buNone/>
            </a:pPr>
            <a:r>
              <a:rPr lang="en-US" dirty="0"/>
              <a:t>What does it look like now?</a:t>
            </a:r>
          </a:p>
          <a:p>
            <a:pPr marL="0" indent="0">
              <a:buFontTx/>
              <a:buNone/>
            </a:pPr>
            <a:r>
              <a:rPr lang="en-US" dirty="0"/>
              <a:t>What does it need to look like?</a:t>
            </a:r>
          </a:p>
          <a:p>
            <a:pPr marL="0" indent="0">
              <a:buFontTx/>
              <a:buNone/>
            </a:pPr>
            <a:r>
              <a:rPr lang="en-US" dirty="0"/>
              <a:t>What changes are needed?</a:t>
            </a:r>
          </a:p>
          <a:p>
            <a:pPr marL="342900" indent="-342900">
              <a:buFontTx/>
              <a:buChar char="-"/>
            </a:pPr>
            <a:endParaRPr lang="en-US" dirty="0"/>
          </a:p>
        </p:txBody>
      </p:sp>
    </p:spTree>
    <p:extLst>
      <p:ext uri="{BB962C8B-B14F-4D97-AF65-F5344CB8AC3E}">
        <p14:creationId xmlns:p14="http://schemas.microsoft.com/office/powerpoint/2010/main" val="24554544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7" name="Shape 1477"/>
          <p:cNvSpPr>
            <a:spLocks noGrp="1" noRot="1" noChangeAspect="1"/>
          </p:cNvSpPr>
          <p:nvPr>
            <p:ph type="sldImg"/>
          </p:nvPr>
        </p:nvSpPr>
        <p:spPr>
          <a:xfrm>
            <a:off x="381000" y="685800"/>
            <a:ext cx="6096000" cy="3429000"/>
          </a:xfrm>
          <a:prstGeom prst="rect">
            <a:avLst/>
          </a:prstGeom>
        </p:spPr>
        <p:txBody>
          <a:bodyPr/>
          <a:lstStyle/>
          <a:p>
            <a:endParaRPr/>
          </a:p>
        </p:txBody>
      </p:sp>
      <p:sp>
        <p:nvSpPr>
          <p:cNvPr id="1478" name="Shape 1478"/>
          <p:cNvSpPr>
            <a:spLocks noGrp="1"/>
          </p:cNvSpPr>
          <p:nvPr>
            <p:ph type="body" sz="quarter" idx="1"/>
          </p:nvPr>
        </p:nvSpPr>
        <p:spPr>
          <a:prstGeom prst="rect">
            <a:avLst/>
          </a:prstGeom>
        </p:spPr>
        <p:txBody>
          <a:bodyPr/>
          <a:lstStyle/>
          <a:p>
            <a:pPr defTabSz="685800">
              <a:defRPr sz="1400"/>
            </a:pPr>
            <a:r>
              <a:rPr lang="en-US" dirty="0"/>
              <a:t>Security Team Concerns:</a:t>
            </a:r>
          </a:p>
          <a:p>
            <a:pPr defTabSz="685800">
              <a:defRPr sz="1400"/>
            </a:pPr>
            <a:endParaRPr lang="en-US" dirty="0"/>
          </a:p>
          <a:p>
            <a:pPr defTabSz="685800">
              <a:defRPr sz="1400"/>
            </a:pPr>
            <a:r>
              <a:rPr lang="en-US" dirty="0"/>
              <a:t>Data Center -&gt; Firewalls -&gt; Infrastructure</a:t>
            </a:r>
          </a:p>
          <a:p>
            <a:pPr defTabSz="685800">
              <a:defRPr sz="1400"/>
            </a:pPr>
            <a:endParaRPr lang="en-US" dirty="0"/>
          </a:p>
          <a:p>
            <a:pPr defTabSz="685800">
              <a:defRPr sz="1400"/>
            </a:pPr>
            <a:r>
              <a:rPr lang="en-US" dirty="0"/>
              <a:t>Castle &amp; Moat approach.</a:t>
            </a:r>
          </a:p>
          <a:p>
            <a:pPr defTabSz="685800">
              <a:defRPr sz="1400"/>
            </a:pPr>
            <a:endParaRPr lang="en-US" dirty="0"/>
          </a:p>
          <a:p>
            <a:pPr defTabSz="685800">
              <a:defRPr sz="1400"/>
            </a:pPr>
            <a:r>
              <a:rPr lang="en-US" dirty="0"/>
              <a:t>Managing dist. Secrets</a:t>
            </a:r>
          </a:p>
          <a:p>
            <a:pPr defTabSz="685800">
              <a:defRPr sz="1400"/>
            </a:pPr>
            <a:r>
              <a:rPr lang="en-US" dirty="0"/>
              <a:t>Encryption</a:t>
            </a:r>
          </a:p>
          <a:p>
            <a:pPr defTabSz="685800">
              <a:defRPr sz="1400"/>
            </a:pPr>
            <a:r>
              <a:rPr lang="en-US" dirty="0"/>
              <a:t>Private Access</a:t>
            </a:r>
          </a:p>
          <a:p>
            <a:pPr defTabSz="685800">
              <a:defRPr sz="1400"/>
            </a:pPr>
            <a:endParaRPr lang="en-US" dirty="0"/>
          </a:p>
          <a:p>
            <a:pPr defTabSz="685800">
              <a:defRPr sz="1400"/>
            </a:pPr>
            <a:endParaRPr lang="en-US" dirty="0"/>
          </a:p>
          <a:p>
            <a:pPr defTabSz="685800">
              <a:defRPr sz="1400"/>
            </a:pPr>
            <a:endParaRPr lang="en-US" dirty="0"/>
          </a:p>
          <a:p>
            <a:pPr defTabSz="685800">
              <a:defRPr sz="1400"/>
            </a:pPr>
            <a:endParaRPr lang="en-US" dirty="0"/>
          </a:p>
          <a:p>
            <a:pPr defTabSz="685800">
              <a:defRPr sz="1400"/>
            </a:pPr>
            <a:endParaRPr lang="en-US" dirty="0"/>
          </a:p>
          <a:p>
            <a:pPr defTabSz="685800">
              <a:defRPr sz="1400"/>
            </a:pPr>
            <a:endParaRPr lang="en-US" dirty="0"/>
          </a:p>
        </p:txBody>
      </p:sp>
    </p:spTree>
    <p:extLst>
      <p:ext uri="{BB962C8B-B14F-4D97-AF65-F5344CB8AC3E}">
        <p14:creationId xmlns:p14="http://schemas.microsoft.com/office/powerpoint/2010/main" val="39357053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2" name="Shape 1522"/>
          <p:cNvSpPr>
            <a:spLocks noGrp="1" noRot="1" noChangeAspect="1"/>
          </p:cNvSpPr>
          <p:nvPr>
            <p:ph type="sldImg"/>
          </p:nvPr>
        </p:nvSpPr>
        <p:spPr>
          <a:xfrm>
            <a:off x="381000" y="685800"/>
            <a:ext cx="6096000" cy="3429000"/>
          </a:xfrm>
          <a:prstGeom prst="rect">
            <a:avLst/>
          </a:prstGeom>
        </p:spPr>
        <p:txBody>
          <a:bodyPr/>
          <a:lstStyle/>
          <a:p>
            <a:endParaRPr/>
          </a:p>
        </p:txBody>
      </p:sp>
      <p:sp>
        <p:nvSpPr>
          <p:cNvPr id="1523" name="Shape 1523"/>
          <p:cNvSpPr>
            <a:spLocks noGrp="1"/>
          </p:cNvSpPr>
          <p:nvPr>
            <p:ph type="body" sz="quarter" idx="1"/>
          </p:nvPr>
        </p:nvSpPr>
        <p:spPr>
          <a:prstGeom prst="rect">
            <a:avLst/>
          </a:prstGeom>
        </p:spPr>
        <p:txBody>
          <a:bodyPr/>
          <a:lstStyle/>
          <a:p>
            <a:pPr defTabSz="685800">
              <a:defRPr sz="1400"/>
            </a:pPr>
            <a:r>
              <a:rPr lang="en-US" dirty="0"/>
              <a:t>Vault</a:t>
            </a:r>
          </a:p>
          <a:p>
            <a:pPr defTabSz="685800">
              <a:defRPr sz="1400"/>
            </a:pPr>
            <a:endParaRPr lang="en-US" dirty="0"/>
          </a:p>
          <a:p>
            <a:pPr defTabSz="685800">
              <a:defRPr sz="1400"/>
            </a:pPr>
            <a:r>
              <a:rPr lang="en-US" dirty="0"/>
              <a:t>Cloud – without confidence that the underlying infrastructure is secure</a:t>
            </a:r>
          </a:p>
          <a:p>
            <a:pPr defTabSz="685800">
              <a:defRPr sz="1400"/>
            </a:pPr>
            <a:endParaRPr lang="en-US" dirty="0"/>
          </a:p>
        </p:txBody>
      </p:sp>
    </p:spTree>
    <p:extLst>
      <p:ext uri="{BB962C8B-B14F-4D97-AF65-F5344CB8AC3E}">
        <p14:creationId xmlns:p14="http://schemas.microsoft.com/office/powerpoint/2010/main" val="37157591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6" name="Shape 1866"/>
          <p:cNvSpPr>
            <a:spLocks noGrp="1" noRot="1" noChangeAspect="1"/>
          </p:cNvSpPr>
          <p:nvPr>
            <p:ph type="sldImg"/>
          </p:nvPr>
        </p:nvSpPr>
        <p:spPr>
          <a:xfrm>
            <a:off x="381000" y="685800"/>
            <a:ext cx="6096000" cy="3429000"/>
          </a:xfrm>
          <a:prstGeom prst="rect">
            <a:avLst/>
          </a:prstGeom>
        </p:spPr>
        <p:txBody>
          <a:bodyPr/>
          <a:lstStyle/>
          <a:p>
            <a:endParaRPr/>
          </a:p>
        </p:txBody>
      </p:sp>
      <p:sp>
        <p:nvSpPr>
          <p:cNvPr id="1867" name="Shape 1867"/>
          <p:cNvSpPr>
            <a:spLocks noGrp="1"/>
          </p:cNvSpPr>
          <p:nvPr>
            <p:ph type="body" sz="quarter" idx="1"/>
          </p:nvPr>
        </p:nvSpPr>
        <p:spPr>
          <a:prstGeom prst="rect">
            <a:avLst/>
          </a:prstGeom>
        </p:spPr>
        <p:txBody>
          <a:bodyPr/>
          <a:lstStyle/>
          <a:p>
            <a:pPr defTabSz="685800">
              <a:defRPr sz="1400"/>
            </a:pPr>
            <a:r>
              <a:rPr lang="en-US" dirty="0"/>
              <a:t>Developers or Operators</a:t>
            </a:r>
          </a:p>
          <a:p>
            <a:pPr defTabSz="685800">
              <a:defRPr sz="1400"/>
            </a:pPr>
            <a:endParaRPr lang="en-US" dirty="0"/>
          </a:p>
          <a:p>
            <a:pPr defTabSz="685800">
              <a:defRPr sz="1400"/>
            </a:pPr>
            <a:r>
              <a:rPr lang="en-US" dirty="0"/>
              <a:t>Don’t want to care about:</a:t>
            </a:r>
          </a:p>
          <a:p>
            <a:pPr marL="285750" indent="-285750" defTabSz="685800">
              <a:buFontTx/>
              <a:buChar char="-"/>
              <a:defRPr sz="1400"/>
            </a:pPr>
            <a:r>
              <a:rPr lang="en-US" dirty="0"/>
              <a:t>Underlying infrastructure</a:t>
            </a:r>
          </a:p>
          <a:p>
            <a:pPr marL="285750" indent="-285750" defTabSz="685800">
              <a:buFontTx/>
              <a:buChar char="-"/>
              <a:defRPr sz="1400"/>
            </a:pPr>
            <a:r>
              <a:rPr lang="en-US" dirty="0"/>
              <a:t>Firewall rules</a:t>
            </a:r>
          </a:p>
          <a:p>
            <a:pPr marL="285750" indent="-285750" defTabSz="685800">
              <a:buFontTx/>
              <a:buChar char="-"/>
              <a:defRPr sz="1400"/>
            </a:pPr>
            <a:r>
              <a:rPr lang="en-US" dirty="0"/>
              <a:t>Rotating passwords</a:t>
            </a:r>
          </a:p>
          <a:p>
            <a:pPr marL="285750" indent="-285750" defTabSz="685800">
              <a:buFontTx/>
              <a:buChar char="-"/>
              <a:defRPr sz="1400"/>
            </a:pPr>
            <a:endParaRPr lang="en-US" dirty="0"/>
          </a:p>
          <a:p>
            <a:pPr marL="0" indent="0" defTabSz="685800">
              <a:buFontTx/>
              <a:buNone/>
              <a:defRPr sz="1400"/>
            </a:pPr>
            <a:r>
              <a:rPr lang="en-US" dirty="0"/>
              <a:t>Decouple the infrastructure</a:t>
            </a:r>
          </a:p>
          <a:p>
            <a:pPr marL="0" indent="0" defTabSz="685800">
              <a:buFontTx/>
              <a:buNone/>
              <a:defRPr sz="1400"/>
            </a:pPr>
            <a:r>
              <a:rPr lang="en-US" dirty="0"/>
              <a:t>Better binary packaging</a:t>
            </a:r>
          </a:p>
          <a:p>
            <a:pPr marL="0" indent="0" defTabSz="685800">
              <a:buFontTx/>
              <a:buNone/>
              <a:defRPr sz="1400"/>
            </a:pPr>
            <a:r>
              <a:rPr lang="en-US" dirty="0"/>
              <a:t>Machine Density</a:t>
            </a:r>
          </a:p>
        </p:txBody>
      </p:sp>
    </p:spTree>
    <p:extLst>
      <p:ext uri="{BB962C8B-B14F-4D97-AF65-F5344CB8AC3E}">
        <p14:creationId xmlns:p14="http://schemas.microsoft.com/office/powerpoint/2010/main" val="28737947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276657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5" name="Shape 1915"/>
          <p:cNvSpPr>
            <a:spLocks noGrp="1" noRot="1" noChangeAspect="1"/>
          </p:cNvSpPr>
          <p:nvPr>
            <p:ph type="sldImg"/>
          </p:nvPr>
        </p:nvSpPr>
        <p:spPr>
          <a:xfrm>
            <a:off x="381000" y="685800"/>
            <a:ext cx="6096000" cy="3429000"/>
          </a:xfrm>
          <a:prstGeom prst="rect">
            <a:avLst/>
          </a:prstGeom>
        </p:spPr>
        <p:txBody>
          <a:bodyPr/>
          <a:lstStyle/>
          <a:p>
            <a:endParaRPr/>
          </a:p>
        </p:txBody>
      </p:sp>
      <p:sp>
        <p:nvSpPr>
          <p:cNvPr id="1916" name="Shape 1916"/>
          <p:cNvSpPr>
            <a:spLocks noGrp="1"/>
          </p:cNvSpPr>
          <p:nvPr>
            <p:ph type="body" sz="quarter" idx="1"/>
          </p:nvPr>
        </p:nvSpPr>
        <p:spPr>
          <a:prstGeom prst="rect">
            <a:avLst/>
          </a:prstGeom>
        </p:spPr>
        <p:txBody>
          <a:bodyPr/>
          <a:lstStyle/>
          <a:p>
            <a:pPr defTabSz="685800">
              <a:defRPr sz="1400"/>
            </a:pPr>
            <a:r>
              <a:rPr lang="en-US" dirty="0"/>
              <a:t>Nomad</a:t>
            </a:r>
          </a:p>
          <a:p>
            <a:pPr defTabSz="685800">
              <a:defRPr sz="1400"/>
            </a:pPr>
            <a:endParaRPr lang="en-US" dirty="0"/>
          </a:p>
          <a:p>
            <a:pPr defTabSz="685800">
              <a:defRPr sz="1400"/>
            </a:pPr>
            <a:r>
              <a:rPr lang="en-US" dirty="0"/>
              <a:t>Job file to represent applications</a:t>
            </a:r>
          </a:p>
          <a:p>
            <a:pPr defTabSz="685800">
              <a:defRPr sz="1400"/>
            </a:pPr>
            <a:r>
              <a:rPr lang="en-US" dirty="0"/>
              <a:t>Number of instances to run</a:t>
            </a:r>
          </a:p>
          <a:p>
            <a:pPr defTabSz="685800">
              <a:defRPr sz="1400"/>
            </a:pPr>
            <a:r>
              <a:rPr lang="en-US" dirty="0"/>
              <a:t>Dependencies between them</a:t>
            </a:r>
          </a:p>
          <a:p>
            <a:pPr defTabSz="685800">
              <a:defRPr sz="1400"/>
            </a:pPr>
            <a:endParaRPr lang="en-US" dirty="0"/>
          </a:p>
          <a:p>
            <a:pPr defTabSz="685800">
              <a:defRPr sz="1400"/>
            </a:pPr>
            <a:r>
              <a:rPr lang="en-US" dirty="0"/>
              <a:t>Nomad figures it out</a:t>
            </a:r>
            <a:endParaRPr dirty="0"/>
          </a:p>
        </p:txBody>
      </p:sp>
    </p:spTree>
    <p:extLst>
      <p:ext uri="{BB962C8B-B14F-4D97-AF65-F5344CB8AC3E}">
        <p14:creationId xmlns:p14="http://schemas.microsoft.com/office/powerpoint/2010/main" val="8960657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4" name="Shape 1964"/>
          <p:cNvSpPr>
            <a:spLocks noGrp="1" noRot="1" noChangeAspect="1"/>
          </p:cNvSpPr>
          <p:nvPr>
            <p:ph type="sldImg"/>
          </p:nvPr>
        </p:nvSpPr>
        <p:spPr>
          <a:xfrm>
            <a:off x="381000" y="685800"/>
            <a:ext cx="6096000" cy="3429000"/>
          </a:xfrm>
          <a:prstGeom prst="rect">
            <a:avLst/>
          </a:prstGeom>
        </p:spPr>
        <p:txBody>
          <a:bodyPr/>
          <a:lstStyle/>
          <a:p>
            <a:endParaRPr/>
          </a:p>
        </p:txBody>
      </p:sp>
      <p:sp>
        <p:nvSpPr>
          <p:cNvPr id="1965" name="Shape 1965"/>
          <p:cNvSpPr>
            <a:spLocks noGrp="1"/>
          </p:cNvSpPr>
          <p:nvPr>
            <p:ph type="body" sz="quarter" idx="1"/>
          </p:nvPr>
        </p:nvSpPr>
        <p:spPr>
          <a:prstGeom prst="rect">
            <a:avLst/>
          </a:prstGeom>
        </p:spPr>
        <p:txBody>
          <a:bodyPr/>
          <a:lstStyle/>
          <a:p>
            <a:pPr defTabSz="685800">
              <a:defRPr sz="1400"/>
            </a:pPr>
            <a:endParaRPr dirty="0"/>
          </a:p>
        </p:txBody>
      </p:sp>
    </p:spTree>
    <p:extLst>
      <p:ext uri="{BB962C8B-B14F-4D97-AF65-F5344CB8AC3E}">
        <p14:creationId xmlns:p14="http://schemas.microsoft.com/office/powerpoint/2010/main" val="16895805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6" name="Shape 2036"/>
          <p:cNvSpPr>
            <a:spLocks noGrp="1" noRot="1" noChangeAspect="1"/>
          </p:cNvSpPr>
          <p:nvPr>
            <p:ph type="sldImg"/>
          </p:nvPr>
        </p:nvSpPr>
        <p:spPr>
          <a:xfrm>
            <a:off x="381000" y="685800"/>
            <a:ext cx="6096000" cy="3429000"/>
          </a:xfrm>
          <a:prstGeom prst="rect">
            <a:avLst/>
          </a:prstGeom>
        </p:spPr>
        <p:txBody>
          <a:bodyPr/>
          <a:lstStyle/>
          <a:p>
            <a:endParaRPr/>
          </a:p>
        </p:txBody>
      </p:sp>
      <p:sp>
        <p:nvSpPr>
          <p:cNvPr id="2037" name="Shape 2037"/>
          <p:cNvSpPr>
            <a:spLocks noGrp="1"/>
          </p:cNvSpPr>
          <p:nvPr>
            <p:ph type="body" sz="quarter" idx="1"/>
          </p:nvPr>
        </p:nvSpPr>
        <p:spPr>
          <a:prstGeom prst="rect">
            <a:avLst/>
          </a:prstGeom>
        </p:spPr>
        <p:txBody>
          <a:bodyPr/>
          <a:lstStyle/>
          <a:p>
            <a:pPr defTabSz="685800">
              <a:defRPr sz="1400"/>
            </a:pPr>
            <a:r>
              <a:rPr lang="en-US" dirty="0"/>
              <a:t>Connectivity</a:t>
            </a:r>
          </a:p>
          <a:p>
            <a:pPr defTabSz="685800">
              <a:defRPr sz="1400"/>
            </a:pPr>
            <a:endParaRPr lang="en-US" dirty="0"/>
          </a:p>
          <a:p>
            <a:pPr defTabSz="685800">
              <a:defRPr sz="1400"/>
            </a:pPr>
            <a:r>
              <a:rPr lang="en-US" dirty="0"/>
              <a:t>Service Discovery in a Dynamic Environment</a:t>
            </a:r>
          </a:p>
          <a:p>
            <a:pPr defTabSz="685800">
              <a:defRPr sz="1400"/>
            </a:pPr>
            <a:endParaRPr lang="en-US" dirty="0"/>
          </a:p>
          <a:p>
            <a:pPr defTabSz="685800">
              <a:defRPr sz="1400"/>
            </a:pPr>
            <a:r>
              <a:rPr lang="en-US" dirty="0"/>
              <a:t>As nodes come online, Consul is used</a:t>
            </a:r>
          </a:p>
          <a:p>
            <a:pPr defTabSz="685800">
              <a:defRPr sz="1400"/>
            </a:pPr>
            <a:endParaRPr lang="en-US" dirty="0"/>
          </a:p>
          <a:p>
            <a:pPr defTabSz="685800">
              <a:defRPr sz="1400"/>
            </a:pPr>
            <a:r>
              <a:rPr lang="en-US" dirty="0"/>
              <a:t>Connect dynamically and automatically</a:t>
            </a:r>
          </a:p>
          <a:p>
            <a:pPr defTabSz="685800">
              <a:defRPr sz="1400"/>
            </a:pPr>
            <a:endParaRPr lang="en-US" dirty="0"/>
          </a:p>
          <a:p>
            <a:pPr defTabSz="685800">
              <a:defRPr sz="1400"/>
            </a:pPr>
            <a:r>
              <a:rPr lang="en-US" dirty="0"/>
              <a:t>Real time configuration (KV)</a:t>
            </a:r>
          </a:p>
          <a:p>
            <a:pPr defTabSz="685800">
              <a:defRPr sz="1400"/>
            </a:pPr>
            <a:endParaRPr lang="en-US" dirty="0"/>
          </a:p>
        </p:txBody>
      </p:sp>
    </p:spTree>
    <p:extLst>
      <p:ext uri="{BB962C8B-B14F-4D97-AF65-F5344CB8AC3E}">
        <p14:creationId xmlns:p14="http://schemas.microsoft.com/office/powerpoint/2010/main" val="24232456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3" name="Shape 2073"/>
          <p:cNvSpPr>
            <a:spLocks noGrp="1" noRot="1" noChangeAspect="1"/>
          </p:cNvSpPr>
          <p:nvPr>
            <p:ph type="sldImg"/>
          </p:nvPr>
        </p:nvSpPr>
        <p:spPr>
          <a:xfrm>
            <a:off x="381000" y="685800"/>
            <a:ext cx="6096000" cy="3429000"/>
          </a:xfrm>
          <a:prstGeom prst="rect">
            <a:avLst/>
          </a:prstGeom>
        </p:spPr>
        <p:txBody>
          <a:bodyPr/>
          <a:lstStyle/>
          <a:p>
            <a:endParaRPr/>
          </a:p>
        </p:txBody>
      </p:sp>
      <p:sp>
        <p:nvSpPr>
          <p:cNvPr id="2074" name="Shape 2074"/>
          <p:cNvSpPr>
            <a:spLocks noGrp="1"/>
          </p:cNvSpPr>
          <p:nvPr>
            <p:ph type="body" sz="quarter" idx="1"/>
          </p:nvPr>
        </p:nvSpPr>
        <p:spPr>
          <a:prstGeom prst="rect">
            <a:avLst/>
          </a:prstGeom>
        </p:spPr>
        <p:txBody>
          <a:bodyPr/>
          <a:lstStyle/>
          <a:p>
            <a:pPr defTabSz="685800">
              <a:defRPr sz="1400"/>
            </a:pPr>
            <a:r>
              <a:rPr lang="en-US" dirty="0" err="1"/>
              <a:t>Hashicorp</a:t>
            </a:r>
            <a:r>
              <a:rPr lang="en-US" dirty="0"/>
              <a:t> Suite</a:t>
            </a:r>
          </a:p>
          <a:p>
            <a:pPr defTabSz="685800">
              <a:defRPr sz="1400"/>
            </a:pPr>
            <a:endParaRPr lang="en-US" dirty="0"/>
          </a:p>
          <a:p>
            <a:pPr defTabSz="685800">
              <a:defRPr sz="1400"/>
            </a:pPr>
            <a:r>
              <a:rPr lang="en-US" dirty="0"/>
              <a:t>Together they build the idea Mitchell/Armond had how infrastructure should be built.</a:t>
            </a:r>
          </a:p>
          <a:p>
            <a:pPr defTabSz="685800">
              <a:defRPr sz="1400"/>
            </a:pPr>
            <a:endParaRPr lang="en-US" dirty="0"/>
          </a:p>
          <a:p>
            <a:pPr defTabSz="685800">
              <a:defRPr sz="1400"/>
            </a:pPr>
            <a:r>
              <a:rPr lang="en-US" dirty="0"/>
              <a:t>Unix methodology - do one thing, and do it well</a:t>
            </a:r>
          </a:p>
          <a:p>
            <a:pPr defTabSz="685800">
              <a:defRPr sz="1400"/>
            </a:pPr>
            <a:endParaRPr lang="en-US" dirty="0"/>
          </a:p>
          <a:p>
            <a:pPr defTabSz="685800">
              <a:defRPr sz="1400"/>
            </a:pPr>
            <a:r>
              <a:rPr lang="en-US" dirty="0"/>
              <a:t>Independent use.</a:t>
            </a:r>
          </a:p>
          <a:p>
            <a:pPr defTabSz="685800">
              <a:defRPr sz="1400"/>
            </a:pPr>
            <a:endParaRPr lang="en-US" dirty="0"/>
          </a:p>
          <a:p>
            <a:pPr defTabSz="685800">
              <a:defRPr sz="1400"/>
            </a:pPr>
            <a:endParaRPr dirty="0"/>
          </a:p>
        </p:txBody>
      </p:sp>
    </p:spTree>
    <p:extLst>
      <p:ext uri="{BB962C8B-B14F-4D97-AF65-F5344CB8AC3E}">
        <p14:creationId xmlns:p14="http://schemas.microsoft.com/office/powerpoint/2010/main" val="33919948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Open Source – always be there, no artificial limitations</a:t>
            </a:r>
          </a:p>
          <a:p>
            <a:endParaRPr lang="en-US" dirty="0"/>
          </a:p>
          <a:p>
            <a:r>
              <a:rPr lang="en-US" dirty="0"/>
              <a:t>Enterprise</a:t>
            </a:r>
          </a:p>
          <a:p>
            <a:pPr marL="342900" indent="-342900">
              <a:buFontTx/>
              <a:buChar char="-"/>
            </a:pPr>
            <a:r>
              <a:rPr lang="en-US" dirty="0"/>
              <a:t>Collaboration (RBAC)</a:t>
            </a:r>
          </a:p>
          <a:p>
            <a:pPr marL="342900" indent="-342900">
              <a:buFontTx/>
              <a:buChar char="-"/>
            </a:pPr>
            <a:r>
              <a:rPr lang="en-US" dirty="0"/>
              <a:t>Governance (tagging)</a:t>
            </a:r>
          </a:p>
          <a:p>
            <a:pPr marL="342900" indent="-342900">
              <a:buFontTx/>
              <a:buChar char="-"/>
            </a:pPr>
            <a:endParaRPr lang="en-US" dirty="0"/>
          </a:p>
          <a:p>
            <a:pPr marL="0" indent="0">
              <a:buFontTx/>
              <a:buNone/>
            </a:pPr>
            <a:r>
              <a:rPr lang="en-US" dirty="0"/>
              <a:t>More on this later!</a:t>
            </a:r>
          </a:p>
        </p:txBody>
      </p:sp>
    </p:spTree>
    <p:extLst>
      <p:ext uri="{BB962C8B-B14F-4D97-AF65-F5344CB8AC3E}">
        <p14:creationId xmlns:p14="http://schemas.microsoft.com/office/powerpoint/2010/main" val="262744269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9" name="Shape 2169"/>
          <p:cNvSpPr>
            <a:spLocks noGrp="1" noRot="1" noChangeAspect="1"/>
          </p:cNvSpPr>
          <p:nvPr>
            <p:ph type="sldImg"/>
          </p:nvPr>
        </p:nvSpPr>
        <p:spPr>
          <a:xfrm>
            <a:off x="381000" y="685800"/>
            <a:ext cx="6096000" cy="3429000"/>
          </a:xfrm>
          <a:prstGeom prst="rect">
            <a:avLst/>
          </a:prstGeom>
        </p:spPr>
        <p:txBody>
          <a:bodyPr/>
          <a:lstStyle/>
          <a:p>
            <a:endParaRPr/>
          </a:p>
        </p:txBody>
      </p:sp>
      <p:sp>
        <p:nvSpPr>
          <p:cNvPr id="2170" name="Shape 2170"/>
          <p:cNvSpPr>
            <a:spLocks noGrp="1"/>
          </p:cNvSpPr>
          <p:nvPr>
            <p:ph type="body" sz="quarter" idx="1"/>
          </p:nvPr>
        </p:nvSpPr>
        <p:spPr>
          <a:prstGeom prst="rect">
            <a:avLst/>
          </a:prstGeom>
        </p:spPr>
        <p:txBody>
          <a:bodyPr/>
          <a:lstStyle/>
          <a:p>
            <a:pPr defTabSz="685800">
              <a:defRPr sz="1400"/>
            </a:pPr>
            <a:r>
              <a:rPr lang="en-US" dirty="0"/>
              <a:t>Helping individual practitioners succeed</a:t>
            </a:r>
          </a:p>
          <a:p>
            <a:pPr defTabSz="685800">
              <a:defRPr sz="1400"/>
            </a:pPr>
            <a:endParaRPr lang="en-US" dirty="0"/>
          </a:p>
        </p:txBody>
      </p:sp>
    </p:spTree>
    <p:extLst>
      <p:ext uri="{BB962C8B-B14F-4D97-AF65-F5344CB8AC3E}">
        <p14:creationId xmlns:p14="http://schemas.microsoft.com/office/powerpoint/2010/main" val="241931762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0" name="Shape 2240"/>
          <p:cNvSpPr>
            <a:spLocks noGrp="1" noRot="1" noChangeAspect="1"/>
          </p:cNvSpPr>
          <p:nvPr>
            <p:ph type="sldImg"/>
          </p:nvPr>
        </p:nvSpPr>
        <p:spPr>
          <a:xfrm>
            <a:off x="381000" y="685800"/>
            <a:ext cx="6096000" cy="3429000"/>
          </a:xfrm>
          <a:prstGeom prst="rect">
            <a:avLst/>
          </a:prstGeom>
        </p:spPr>
        <p:txBody>
          <a:bodyPr/>
          <a:lstStyle/>
          <a:p>
            <a:endParaRPr/>
          </a:p>
        </p:txBody>
      </p:sp>
      <p:sp>
        <p:nvSpPr>
          <p:cNvPr id="2241" name="Shape 2241"/>
          <p:cNvSpPr>
            <a:spLocks noGrp="1"/>
          </p:cNvSpPr>
          <p:nvPr>
            <p:ph type="body" sz="quarter" idx="1"/>
          </p:nvPr>
        </p:nvSpPr>
        <p:spPr>
          <a:prstGeom prst="rect">
            <a:avLst/>
          </a:prstGeom>
        </p:spPr>
        <p:txBody>
          <a:bodyPr/>
          <a:lstStyle/>
          <a:p>
            <a:pPr defTabSz="685800">
              <a:defRPr sz="1400"/>
            </a:pPr>
            <a:r>
              <a:rPr lang="en-US" dirty="0"/>
              <a:t>Helping Teams</a:t>
            </a:r>
          </a:p>
          <a:p>
            <a:pPr defTabSz="685800">
              <a:defRPr sz="1400"/>
            </a:pPr>
            <a:endParaRPr lang="en-US" dirty="0"/>
          </a:p>
          <a:p>
            <a:pPr defTabSz="685800">
              <a:defRPr sz="1400"/>
            </a:pPr>
            <a:r>
              <a:rPr lang="en-US" dirty="0"/>
              <a:t>Building on OSS</a:t>
            </a:r>
          </a:p>
          <a:p>
            <a:pPr defTabSz="685800">
              <a:defRPr sz="1400"/>
            </a:pPr>
            <a:endParaRPr dirty="0"/>
          </a:p>
        </p:txBody>
      </p:sp>
    </p:spTree>
    <p:extLst>
      <p:ext uri="{BB962C8B-B14F-4D97-AF65-F5344CB8AC3E}">
        <p14:creationId xmlns:p14="http://schemas.microsoft.com/office/powerpoint/2010/main" val="344451567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4" name="Shape 854"/>
          <p:cNvSpPr>
            <a:spLocks noGrp="1" noRot="1" noChangeAspect="1"/>
          </p:cNvSpPr>
          <p:nvPr>
            <p:ph type="sldImg"/>
          </p:nvPr>
        </p:nvSpPr>
        <p:spPr>
          <a:xfrm>
            <a:off x="381000" y="685800"/>
            <a:ext cx="6096000" cy="3429000"/>
          </a:xfrm>
          <a:prstGeom prst="rect">
            <a:avLst/>
          </a:prstGeom>
        </p:spPr>
        <p:txBody>
          <a:bodyPr/>
          <a:lstStyle/>
          <a:p>
            <a:endParaRPr/>
          </a:p>
        </p:txBody>
      </p:sp>
      <p:sp>
        <p:nvSpPr>
          <p:cNvPr id="855" name="Shape 855"/>
          <p:cNvSpPr>
            <a:spLocks noGrp="1"/>
          </p:cNvSpPr>
          <p:nvPr>
            <p:ph type="body" sz="quarter" idx="1"/>
          </p:nvPr>
        </p:nvSpPr>
        <p:spPr>
          <a:prstGeom prst="rect">
            <a:avLst/>
          </a:prstGeom>
        </p:spPr>
        <p:txBody>
          <a:bodyPr/>
          <a:lstStyle/>
          <a:p>
            <a:pPr marL="0" indent="0">
              <a:buSzPct val="100000"/>
              <a:buNone/>
              <a:defRPr sz="1400"/>
            </a:pPr>
            <a:r>
              <a:rPr lang="en-US" dirty="0"/>
              <a:t>Safely Manage Infrastructure</a:t>
            </a:r>
          </a:p>
          <a:p>
            <a:pPr marL="0" indent="0">
              <a:buSzPct val="100000"/>
              <a:buNone/>
              <a:defRPr sz="1400"/>
            </a:pPr>
            <a:endParaRPr lang="en-US" dirty="0"/>
          </a:p>
          <a:p>
            <a:pPr marL="0" indent="0">
              <a:buSzPct val="100000"/>
              <a:buNone/>
              <a:defRPr sz="1400"/>
            </a:pPr>
            <a:r>
              <a:rPr lang="en-US" dirty="0"/>
              <a:t>Core and Provider(s) (extensible)</a:t>
            </a:r>
          </a:p>
          <a:p>
            <a:pPr marL="0" indent="0">
              <a:buSzPct val="100000"/>
              <a:buNone/>
              <a:defRPr sz="1400"/>
            </a:pPr>
            <a:endParaRPr lang="en-US" dirty="0"/>
          </a:p>
          <a:p>
            <a:pPr marL="0" indent="0">
              <a:buSzPct val="100000"/>
              <a:buNone/>
              <a:defRPr sz="1400"/>
            </a:pPr>
            <a:r>
              <a:rPr lang="en-US" dirty="0"/>
              <a:t>Plan – verification phase</a:t>
            </a:r>
          </a:p>
          <a:p>
            <a:pPr marL="285750" indent="-285750">
              <a:buSzPct val="100000"/>
              <a:buFontTx/>
              <a:buChar char="-"/>
              <a:defRPr sz="1400"/>
            </a:pPr>
            <a:r>
              <a:rPr lang="en-US" dirty="0"/>
              <a:t>Differences</a:t>
            </a:r>
          </a:p>
          <a:p>
            <a:pPr marL="285750" indent="-285750">
              <a:buSzPct val="100000"/>
              <a:buFontTx/>
              <a:buChar char="-"/>
              <a:defRPr sz="1400"/>
            </a:pPr>
            <a:r>
              <a:rPr lang="en-US" dirty="0"/>
              <a:t>Dependencies</a:t>
            </a:r>
          </a:p>
          <a:p>
            <a:pPr marL="0" indent="0">
              <a:buSzPct val="100000"/>
              <a:buNone/>
              <a:defRPr sz="1400"/>
            </a:pPr>
            <a:endParaRPr lang="en-US" dirty="0"/>
          </a:p>
          <a:p>
            <a:pPr marL="0" indent="0">
              <a:buSzPct val="100000"/>
              <a:buNone/>
              <a:defRPr sz="1400"/>
            </a:pPr>
            <a:r>
              <a:rPr lang="en-US" dirty="0"/>
              <a:t>Apply – execution phase</a:t>
            </a:r>
          </a:p>
          <a:p>
            <a:pPr marL="285750" indent="-285750">
              <a:buSzPct val="100000"/>
              <a:buFontTx/>
              <a:buChar char="-"/>
              <a:defRPr sz="1400"/>
            </a:pPr>
            <a:r>
              <a:rPr lang="en-US" dirty="0"/>
              <a:t>Makes changes</a:t>
            </a:r>
          </a:p>
          <a:p>
            <a:pPr marL="285750" indent="-285750">
              <a:buSzPct val="100000"/>
              <a:buFontTx/>
              <a:buChar char="-"/>
              <a:defRPr sz="1400"/>
            </a:pPr>
            <a:endParaRPr lang="en-US" dirty="0"/>
          </a:p>
          <a:p>
            <a:pPr>
              <a:defRPr sz="1400"/>
            </a:pPr>
            <a:r>
              <a:rPr lang="en-US" dirty="0"/>
              <a:t>One workflow, two steps, any infrastructure. </a:t>
            </a:r>
          </a:p>
          <a:p>
            <a:pPr>
              <a:defRPr sz="1400"/>
            </a:pPr>
            <a:endParaRPr dirty="0"/>
          </a:p>
        </p:txBody>
      </p:sp>
    </p:spTree>
    <p:extLst>
      <p:ext uri="{BB962C8B-B14F-4D97-AF65-F5344CB8AC3E}">
        <p14:creationId xmlns:p14="http://schemas.microsoft.com/office/powerpoint/2010/main" val="105171117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4" name="Shape 854"/>
          <p:cNvSpPr>
            <a:spLocks noGrp="1" noRot="1" noChangeAspect="1"/>
          </p:cNvSpPr>
          <p:nvPr>
            <p:ph type="sldImg"/>
          </p:nvPr>
        </p:nvSpPr>
        <p:spPr>
          <a:xfrm>
            <a:off x="381000" y="685800"/>
            <a:ext cx="6096000" cy="3429000"/>
          </a:xfrm>
          <a:prstGeom prst="rect">
            <a:avLst/>
          </a:prstGeom>
        </p:spPr>
        <p:txBody>
          <a:bodyPr/>
          <a:lstStyle/>
          <a:p>
            <a:endParaRPr/>
          </a:p>
        </p:txBody>
      </p:sp>
      <p:sp>
        <p:nvSpPr>
          <p:cNvPr id="855" name="Shape 855"/>
          <p:cNvSpPr>
            <a:spLocks noGrp="1"/>
          </p:cNvSpPr>
          <p:nvPr>
            <p:ph type="body" sz="quarter" idx="1"/>
          </p:nvPr>
        </p:nvSpPr>
        <p:spPr>
          <a:prstGeom prst="rect">
            <a:avLst/>
          </a:prstGeom>
        </p:spPr>
        <p:txBody>
          <a:bodyPr/>
          <a:lstStyle/>
          <a:p>
            <a:pPr>
              <a:defRPr sz="1400"/>
            </a:pPr>
            <a:r>
              <a:rPr lang="en-US" dirty="0"/>
              <a:t>Input - Terraform Configuration</a:t>
            </a:r>
          </a:p>
          <a:p>
            <a:pPr>
              <a:defRPr sz="1400"/>
            </a:pPr>
            <a:endParaRPr lang="en-US" dirty="0"/>
          </a:p>
          <a:p>
            <a:pPr>
              <a:defRPr sz="1400"/>
            </a:pPr>
            <a:r>
              <a:rPr lang="en-US" dirty="0"/>
              <a:t>Holistic config or module (reuse)</a:t>
            </a:r>
          </a:p>
          <a:p>
            <a:pPr>
              <a:defRPr sz="1400"/>
            </a:pPr>
            <a:endParaRPr lang="en-US" dirty="0"/>
          </a:p>
          <a:p>
            <a:pPr>
              <a:defRPr sz="1400"/>
            </a:pPr>
            <a:r>
              <a:rPr lang="en-US" dirty="0"/>
              <a:t>Public module registry, free to use/submit</a:t>
            </a:r>
          </a:p>
          <a:p>
            <a:pPr>
              <a:defRPr sz="1400"/>
            </a:pPr>
            <a:endParaRPr lang="en-US" dirty="0"/>
          </a:p>
        </p:txBody>
      </p:sp>
    </p:spTree>
    <p:extLst>
      <p:ext uri="{BB962C8B-B14F-4D97-AF65-F5344CB8AC3E}">
        <p14:creationId xmlns:p14="http://schemas.microsoft.com/office/powerpoint/2010/main" val="131189084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Publish modules</a:t>
            </a:r>
          </a:p>
          <a:p>
            <a:endParaRPr lang="en-US" dirty="0"/>
          </a:p>
          <a:p>
            <a:r>
              <a:rPr lang="en-US" dirty="0"/>
              <a:t>Reusable blocks of code</a:t>
            </a:r>
          </a:p>
          <a:p>
            <a:endParaRPr lang="en-US" dirty="0"/>
          </a:p>
          <a:p>
            <a:r>
              <a:rPr lang="en-US" dirty="0"/>
              <a:t>Terraform Enterprise – offers Private Module Registry</a:t>
            </a:r>
          </a:p>
          <a:p>
            <a:endParaRPr lang="en-US" dirty="0"/>
          </a:p>
        </p:txBody>
      </p:sp>
    </p:spTree>
    <p:extLst>
      <p:ext uri="{BB962C8B-B14F-4D97-AF65-F5344CB8AC3E}">
        <p14:creationId xmlns:p14="http://schemas.microsoft.com/office/powerpoint/2010/main" val="42005102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a:p>
            <a:r>
              <a:rPr lang="en-US" dirty="0"/>
              <a:t>to provide better technology solutions that advance your business.</a:t>
            </a:r>
          </a:p>
          <a:p>
            <a:endParaRPr lang="en-US" dirty="0"/>
          </a:p>
          <a:p>
            <a:r>
              <a:rPr lang="en-US" dirty="0"/>
              <a:t>Who is Cardinal?</a:t>
            </a:r>
          </a:p>
          <a:p>
            <a:r>
              <a:rPr lang="en-US" dirty="0"/>
              <a:t>Cardinal Solutions is a national solution provider. We lead with our experience and expertise in digital solutions across cloud, data and analytics, mobile, and web, while collaborating with clients through an agile process that allows organizations to be more creative and flexible in responding to user and stakeholder feedback. Established over 20 years ago, we continually evolve our solution offerings to adapt to the changes in technology and the needs of our customers. With 500 employees in seven locations in the Midwest and Southeast, we connect with clients across the country to help advance their business, while also providing strategic guidance, training, and mentoring.</a:t>
            </a:r>
          </a:p>
          <a:p>
            <a:endParaRPr lang="en-US" dirty="0"/>
          </a:p>
          <a:p>
            <a:r>
              <a:rPr lang="en-US" dirty="0"/>
              <a:t>Cardinal has a rich history of digital transformation with Azure. Our expertise in native cloud applications, mobile/digital, internet of things, analytics, and modern data center (including open source solutions) enables us to develop complex software solutions in the cloud. Our approach is to educate the customer on the possible, via real-life case studies, with the focus on innovation. Our portfolio includes over 50 successful deployments that range across a variety of industries and workloads. We help you craft a strategy that gets you started on the path to innovation in the cloud.</a:t>
            </a:r>
          </a:p>
        </p:txBody>
      </p:sp>
    </p:spTree>
    <p:extLst>
      <p:ext uri="{BB962C8B-B14F-4D97-AF65-F5344CB8AC3E}">
        <p14:creationId xmlns:p14="http://schemas.microsoft.com/office/powerpoint/2010/main" val="125533548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4" name="Shape 1014"/>
          <p:cNvSpPr>
            <a:spLocks noGrp="1" noRot="1" noChangeAspect="1"/>
          </p:cNvSpPr>
          <p:nvPr>
            <p:ph type="sldImg"/>
          </p:nvPr>
        </p:nvSpPr>
        <p:spPr>
          <a:xfrm>
            <a:off x="381000" y="685800"/>
            <a:ext cx="6096000" cy="3429000"/>
          </a:xfrm>
          <a:prstGeom prst="rect">
            <a:avLst/>
          </a:prstGeom>
        </p:spPr>
        <p:txBody>
          <a:bodyPr/>
          <a:lstStyle/>
          <a:p>
            <a:endParaRPr/>
          </a:p>
        </p:txBody>
      </p:sp>
      <p:sp>
        <p:nvSpPr>
          <p:cNvPr id="1015" name="Shape 1015"/>
          <p:cNvSpPr>
            <a:spLocks noGrp="1"/>
          </p:cNvSpPr>
          <p:nvPr>
            <p:ph type="body" sz="quarter" idx="1"/>
          </p:nvPr>
        </p:nvSpPr>
        <p:spPr>
          <a:prstGeom prst="rect">
            <a:avLst/>
          </a:prstGeom>
        </p:spPr>
        <p:txBody>
          <a:bodyPr/>
          <a:lstStyle>
            <a:lvl1pPr defTabSz="685800">
              <a:defRPr sz="1400"/>
            </a:lvl1pPr>
          </a:lstStyle>
          <a:p>
            <a:r>
              <a:rPr lang="en-US" dirty="0"/>
              <a:t>Extensible Providers</a:t>
            </a:r>
          </a:p>
          <a:p>
            <a:endParaRPr lang="en-US" dirty="0"/>
          </a:p>
          <a:p>
            <a:r>
              <a:rPr lang="en-US" dirty="0"/>
              <a:t>Over 90</a:t>
            </a:r>
          </a:p>
          <a:p>
            <a:endParaRPr lang="en-US" dirty="0"/>
          </a:p>
          <a:p>
            <a:endParaRPr lang="en-US" dirty="0"/>
          </a:p>
          <a:p>
            <a:endParaRPr dirty="0"/>
          </a:p>
        </p:txBody>
      </p:sp>
    </p:spTree>
    <p:extLst>
      <p:ext uri="{BB962C8B-B14F-4D97-AF65-F5344CB8AC3E}">
        <p14:creationId xmlns:p14="http://schemas.microsoft.com/office/powerpoint/2010/main" val="252465362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6" name="Shape 1056"/>
          <p:cNvSpPr>
            <a:spLocks noGrp="1" noRot="1" noChangeAspect="1"/>
          </p:cNvSpPr>
          <p:nvPr>
            <p:ph type="sldImg"/>
          </p:nvPr>
        </p:nvSpPr>
        <p:spPr>
          <a:xfrm>
            <a:off x="381000" y="685800"/>
            <a:ext cx="6096000" cy="3429000"/>
          </a:xfrm>
          <a:prstGeom prst="rect">
            <a:avLst/>
          </a:prstGeom>
        </p:spPr>
        <p:txBody>
          <a:bodyPr/>
          <a:lstStyle/>
          <a:p>
            <a:endParaRPr/>
          </a:p>
        </p:txBody>
      </p:sp>
      <p:sp>
        <p:nvSpPr>
          <p:cNvPr id="1057" name="Shape 1057"/>
          <p:cNvSpPr>
            <a:spLocks noGrp="1"/>
          </p:cNvSpPr>
          <p:nvPr>
            <p:ph type="body" sz="quarter" idx="1"/>
          </p:nvPr>
        </p:nvSpPr>
        <p:spPr>
          <a:prstGeom prst="rect">
            <a:avLst/>
          </a:prstGeom>
        </p:spPr>
        <p:txBody>
          <a:bodyPr/>
          <a:lstStyle/>
          <a:p>
            <a:pPr defTabSz="685800">
              <a:defRPr sz="1400"/>
            </a:pPr>
            <a:endParaRPr lang="en-US" dirty="0"/>
          </a:p>
          <a:p>
            <a:pPr defTabSz="685800">
              <a:defRPr sz="1400"/>
            </a:pPr>
            <a:r>
              <a:rPr dirty="0"/>
              <a:t>Cloud providers: AWS, Azure, GCP, Alibaba, Oracle, IBM, and more </a:t>
            </a:r>
            <a:endParaRPr lang="en-US" dirty="0"/>
          </a:p>
          <a:p>
            <a:pPr defTabSz="685800">
              <a:defRPr sz="1400"/>
            </a:pPr>
            <a:endParaRPr dirty="0"/>
          </a:p>
        </p:txBody>
      </p:sp>
    </p:spTree>
    <p:extLst>
      <p:ext uri="{BB962C8B-B14F-4D97-AF65-F5344CB8AC3E}">
        <p14:creationId xmlns:p14="http://schemas.microsoft.com/office/powerpoint/2010/main" val="253304805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2" name="Shape 1132"/>
          <p:cNvSpPr>
            <a:spLocks noGrp="1" noRot="1" noChangeAspect="1"/>
          </p:cNvSpPr>
          <p:nvPr>
            <p:ph type="sldImg"/>
          </p:nvPr>
        </p:nvSpPr>
        <p:spPr>
          <a:xfrm>
            <a:off x="381000" y="685800"/>
            <a:ext cx="6096000" cy="3429000"/>
          </a:xfrm>
          <a:prstGeom prst="rect">
            <a:avLst/>
          </a:prstGeom>
        </p:spPr>
        <p:txBody>
          <a:bodyPr/>
          <a:lstStyle/>
          <a:p>
            <a:endParaRPr/>
          </a:p>
        </p:txBody>
      </p:sp>
      <p:sp>
        <p:nvSpPr>
          <p:cNvPr id="1133" name="Shape 1133"/>
          <p:cNvSpPr>
            <a:spLocks noGrp="1"/>
          </p:cNvSpPr>
          <p:nvPr>
            <p:ph type="body" sz="quarter" idx="1"/>
          </p:nvPr>
        </p:nvSpPr>
        <p:spPr>
          <a:prstGeom prst="rect">
            <a:avLst/>
          </a:prstGeom>
        </p:spPr>
        <p:txBody>
          <a:bodyPr/>
          <a:lstStyle/>
          <a:p>
            <a:pPr defTabSz="685800">
              <a:defRPr sz="1400"/>
            </a:pPr>
            <a:endParaRPr lang="en-US" dirty="0"/>
          </a:p>
          <a:p>
            <a:pPr defTabSz="685800">
              <a:defRPr sz="1400"/>
            </a:pPr>
            <a:r>
              <a:rPr lang="en-US" dirty="0"/>
              <a:t>Other ISVs providers: </a:t>
            </a:r>
            <a:r>
              <a:rPr lang="en-US" dirty="0" err="1"/>
              <a:t>DNSimple</a:t>
            </a:r>
            <a:r>
              <a:rPr lang="en-US" dirty="0"/>
              <a:t>, Datadog, Consul, GitHub,  Fastly, and more</a:t>
            </a:r>
          </a:p>
        </p:txBody>
      </p:sp>
    </p:spTree>
    <p:extLst>
      <p:ext uri="{BB962C8B-B14F-4D97-AF65-F5344CB8AC3E}">
        <p14:creationId xmlns:p14="http://schemas.microsoft.com/office/powerpoint/2010/main" val="38215379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8" name="Shape 1928"/>
          <p:cNvSpPr>
            <a:spLocks noGrp="1" noRot="1" noChangeAspect="1"/>
          </p:cNvSpPr>
          <p:nvPr>
            <p:ph type="sldImg"/>
          </p:nvPr>
        </p:nvSpPr>
        <p:spPr>
          <a:xfrm>
            <a:off x="381000" y="685800"/>
            <a:ext cx="6096000" cy="3429000"/>
          </a:xfrm>
          <a:prstGeom prst="rect">
            <a:avLst/>
          </a:prstGeom>
        </p:spPr>
        <p:txBody>
          <a:bodyPr/>
          <a:lstStyle/>
          <a:p>
            <a:endParaRPr/>
          </a:p>
        </p:txBody>
      </p:sp>
      <p:sp>
        <p:nvSpPr>
          <p:cNvPr id="1929" name="Shape 1929"/>
          <p:cNvSpPr>
            <a:spLocks noGrp="1"/>
          </p:cNvSpPr>
          <p:nvPr>
            <p:ph type="body" sz="quarter" idx="1"/>
          </p:nvPr>
        </p:nvSpPr>
        <p:spPr>
          <a:prstGeom prst="rect">
            <a:avLst/>
          </a:prstGeom>
        </p:spPr>
        <p:txBody>
          <a:bodyPr/>
          <a:lstStyle/>
          <a:p>
            <a:pPr marL="0" indent="0">
              <a:buSzPct val="100000"/>
              <a:buNone/>
              <a:defRPr sz="1400"/>
            </a:pPr>
            <a:endParaRPr lang="en-US" dirty="0"/>
          </a:p>
          <a:p>
            <a:pPr marL="0" indent="0">
              <a:buSzPct val="100000"/>
              <a:buNone/>
              <a:defRPr sz="1400"/>
            </a:pPr>
            <a:r>
              <a:rPr lang="en-US" dirty="0"/>
              <a:t>Partnerships</a:t>
            </a:r>
          </a:p>
          <a:p>
            <a:pPr marL="0" indent="0">
              <a:buSzPct val="100000"/>
              <a:buNone/>
              <a:defRPr sz="1400"/>
            </a:pPr>
            <a:endParaRPr lang="en-US" dirty="0"/>
          </a:p>
          <a:p>
            <a:pPr marL="0" indent="0">
              <a:buSzPct val="100000"/>
              <a:buNone/>
              <a:defRPr sz="1400"/>
            </a:pPr>
            <a:r>
              <a:rPr lang="en-US" dirty="0"/>
              <a:t>VCS support</a:t>
            </a:r>
            <a:endParaRPr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1" name="Shape 1211"/>
          <p:cNvSpPr>
            <a:spLocks noGrp="1" noRot="1" noChangeAspect="1"/>
          </p:cNvSpPr>
          <p:nvPr>
            <p:ph type="sldImg"/>
          </p:nvPr>
        </p:nvSpPr>
        <p:spPr>
          <a:xfrm>
            <a:off x="381000" y="685800"/>
            <a:ext cx="6096000" cy="3429000"/>
          </a:xfrm>
          <a:prstGeom prst="rect">
            <a:avLst/>
          </a:prstGeom>
        </p:spPr>
        <p:txBody>
          <a:bodyPr/>
          <a:lstStyle/>
          <a:p>
            <a:endParaRPr/>
          </a:p>
        </p:txBody>
      </p:sp>
      <p:sp>
        <p:nvSpPr>
          <p:cNvPr id="1212" name="Shape 1212"/>
          <p:cNvSpPr>
            <a:spLocks noGrp="1"/>
          </p:cNvSpPr>
          <p:nvPr>
            <p:ph type="body" sz="quarter" idx="1"/>
          </p:nvPr>
        </p:nvSpPr>
        <p:spPr>
          <a:prstGeom prst="rect">
            <a:avLst/>
          </a:prstGeom>
        </p:spPr>
        <p:txBody>
          <a:bodyPr/>
          <a:lstStyle/>
          <a:p>
            <a:r>
              <a:rPr lang="en-US" dirty="0"/>
              <a:t>Today we will look at Azure</a:t>
            </a:r>
          </a:p>
          <a:p>
            <a:endParaRPr dirty="0"/>
          </a:p>
        </p:txBody>
      </p:sp>
    </p:spTree>
    <p:extLst>
      <p:ext uri="{BB962C8B-B14F-4D97-AF65-F5344CB8AC3E}">
        <p14:creationId xmlns:p14="http://schemas.microsoft.com/office/powerpoint/2010/main" val="69931408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 name="Shape 1167"/>
          <p:cNvSpPr>
            <a:spLocks noGrp="1" noRot="1" noChangeAspect="1"/>
          </p:cNvSpPr>
          <p:nvPr>
            <p:ph type="sldImg"/>
          </p:nvPr>
        </p:nvSpPr>
        <p:spPr>
          <a:xfrm>
            <a:off x="381000" y="685800"/>
            <a:ext cx="6096000" cy="3429000"/>
          </a:xfrm>
          <a:prstGeom prst="rect">
            <a:avLst/>
          </a:prstGeom>
        </p:spPr>
        <p:txBody>
          <a:bodyPr/>
          <a:lstStyle/>
          <a:p>
            <a:endParaRPr/>
          </a:p>
        </p:txBody>
      </p:sp>
      <p:sp>
        <p:nvSpPr>
          <p:cNvPr id="1168" name="Shape 1168"/>
          <p:cNvSpPr>
            <a:spLocks noGrp="1"/>
          </p:cNvSpPr>
          <p:nvPr>
            <p:ph type="body" sz="quarter" idx="1"/>
          </p:nvPr>
        </p:nvSpPr>
        <p:spPr>
          <a:prstGeom prst="rect">
            <a:avLst/>
          </a:prstGeom>
        </p:spPr>
        <p:txBody>
          <a:bodyPr/>
          <a:lstStyle/>
          <a:p>
            <a:r>
              <a:rPr dirty="0"/>
              <a:t>- Consistent workflow for every provider</a:t>
            </a:r>
          </a:p>
          <a:p>
            <a:r>
              <a:rPr dirty="0"/>
              <a:t>- Codify resource in a Terraform configuration</a:t>
            </a:r>
          </a:p>
          <a:p>
            <a:r>
              <a:rPr dirty="0"/>
              <a:t>- Producer &amp; consumer model</a:t>
            </a:r>
          </a:p>
          <a:p>
            <a:r>
              <a:rPr dirty="0"/>
              <a:t>Operators produce infrastructure configurations</a:t>
            </a:r>
          </a:p>
          <a:p>
            <a:r>
              <a:rPr dirty="0"/>
              <a:t>Developers consume infrastructure configurations</a:t>
            </a:r>
          </a:p>
        </p:txBody>
      </p:sp>
    </p:spTree>
    <p:extLst>
      <p:ext uri="{BB962C8B-B14F-4D97-AF65-F5344CB8AC3E}">
        <p14:creationId xmlns:p14="http://schemas.microsoft.com/office/powerpoint/2010/main" val="416101564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3" name="Shape 1283"/>
          <p:cNvSpPr>
            <a:spLocks noGrp="1" noRot="1" noChangeAspect="1"/>
          </p:cNvSpPr>
          <p:nvPr>
            <p:ph type="sldImg"/>
          </p:nvPr>
        </p:nvSpPr>
        <p:spPr>
          <a:xfrm>
            <a:off x="381000" y="685800"/>
            <a:ext cx="6096000" cy="3429000"/>
          </a:xfrm>
          <a:prstGeom prst="rect">
            <a:avLst/>
          </a:prstGeom>
        </p:spPr>
        <p:txBody>
          <a:bodyPr/>
          <a:lstStyle/>
          <a:p>
            <a:endParaRPr/>
          </a:p>
        </p:txBody>
      </p:sp>
      <p:sp>
        <p:nvSpPr>
          <p:cNvPr id="1284" name="Shape 1284"/>
          <p:cNvSpPr>
            <a:spLocks noGrp="1"/>
          </p:cNvSpPr>
          <p:nvPr>
            <p:ph type="body" sz="quarter" idx="1"/>
          </p:nvPr>
        </p:nvSpPr>
        <p:spPr>
          <a:prstGeom prst="rect">
            <a:avLst/>
          </a:prstGeom>
        </p:spPr>
        <p:txBody>
          <a:bodyPr/>
          <a:lstStyle/>
          <a:p>
            <a:r>
              <a:t>- Consistent workflow for every provider</a:t>
            </a:r>
          </a:p>
          <a:p>
            <a:r>
              <a:t>- Codify resource in a Terraform configuration</a:t>
            </a:r>
          </a:p>
          <a:p>
            <a:r>
              <a:t>- Producer &amp; consumer model</a:t>
            </a:r>
          </a:p>
          <a:p>
            <a:r>
              <a:t>Operators produce infrastructure configurations</a:t>
            </a:r>
          </a:p>
          <a:p>
            <a:r>
              <a:t>Developers consume infrastructure configurations</a:t>
            </a:r>
          </a:p>
        </p:txBody>
      </p:sp>
    </p:spTree>
    <p:extLst>
      <p:ext uri="{BB962C8B-B14F-4D97-AF65-F5344CB8AC3E}">
        <p14:creationId xmlns:p14="http://schemas.microsoft.com/office/powerpoint/2010/main" val="188042908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We will be using this throughout the day</a:t>
            </a:r>
          </a:p>
          <a:p>
            <a:endParaRPr lang="en-US" dirty="0"/>
          </a:p>
        </p:txBody>
      </p:sp>
    </p:spTree>
    <p:extLst>
      <p:ext uri="{BB962C8B-B14F-4D97-AF65-F5344CB8AC3E}">
        <p14:creationId xmlns:p14="http://schemas.microsoft.com/office/powerpoint/2010/main" val="413684275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Every Tenant can have multiple subscriptions (but a sub can only be in a single tenant)</a:t>
            </a:r>
          </a:p>
          <a:p>
            <a:endParaRPr lang="en-US" dirty="0"/>
          </a:p>
          <a:p>
            <a:r>
              <a:rPr lang="en-US" dirty="0"/>
              <a:t>Each Subscription can have multiple resource groups (but a RG can only be in a single sub)</a:t>
            </a:r>
          </a:p>
          <a:p>
            <a:endParaRPr lang="en-US" dirty="0"/>
          </a:p>
          <a:p>
            <a:r>
              <a:rPr lang="en-US" dirty="0"/>
              <a:t>Each resource can have multiple resources (but a resource can only be in a single RG)</a:t>
            </a:r>
          </a:p>
          <a:p>
            <a:endParaRPr lang="en-US" dirty="0"/>
          </a:p>
          <a:p>
            <a:r>
              <a:rPr lang="en-US" dirty="0"/>
              <a:t>Mention Location/Regions</a:t>
            </a:r>
          </a:p>
        </p:txBody>
      </p:sp>
    </p:spTree>
    <p:extLst>
      <p:ext uri="{BB962C8B-B14F-4D97-AF65-F5344CB8AC3E}">
        <p14:creationId xmlns:p14="http://schemas.microsoft.com/office/powerpoint/2010/main" val="315177495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1" dirty="0"/>
          </a:p>
          <a:p>
            <a:r>
              <a:rPr lang="en-US" b="1" dirty="0"/>
              <a:t>resource group</a:t>
            </a:r>
            <a:r>
              <a:rPr lang="en-US" dirty="0"/>
              <a:t> </a:t>
            </a:r>
          </a:p>
          <a:p>
            <a:r>
              <a:rPr lang="en-US" dirty="0"/>
              <a:t>   A container that holds related resources for an Azure solution. The resource group can include all the resources for the solution, or only those resources that you want to manage as a group. </a:t>
            </a:r>
          </a:p>
          <a:p>
            <a:pPr marL="0" marR="0" lvl="0" indent="0" defTabSz="1828800" eaLnBrk="1" fontAlgn="auto" latinLnBrk="0" hangingPunct="1">
              <a:lnSpc>
                <a:spcPct val="100000"/>
              </a:lnSpc>
              <a:spcBef>
                <a:spcPts val="0"/>
              </a:spcBef>
              <a:spcAft>
                <a:spcPts val="0"/>
              </a:spcAft>
              <a:buClrTx/>
              <a:buSzTx/>
              <a:buFontTx/>
              <a:buNone/>
              <a:tabLst/>
              <a:defRPr/>
            </a:pPr>
            <a:r>
              <a:rPr lang="en-US" b="1" dirty="0"/>
              <a:t>  </a:t>
            </a:r>
            <a:r>
              <a:rPr lang="en-US" dirty="0"/>
              <a:t>You can deploy, update, or delete all the resources for your solution in a single, coordinated operation.</a:t>
            </a:r>
          </a:p>
          <a:p>
            <a:endParaRPr lang="en-US" b="1" dirty="0"/>
          </a:p>
          <a:p>
            <a:r>
              <a:rPr lang="en-US" b="1" dirty="0"/>
              <a:t>resource provider</a:t>
            </a:r>
            <a:r>
              <a:rPr lang="en-US" dirty="0"/>
              <a:t> </a:t>
            </a:r>
          </a:p>
          <a:p>
            <a:r>
              <a:rPr lang="en-US" dirty="0"/>
              <a:t>  A service that supplies the resources you can deploy and manage through Resource Manager. </a:t>
            </a:r>
          </a:p>
          <a:p>
            <a:r>
              <a:rPr lang="en-US" dirty="0"/>
              <a:t>  Each resource provider offers operations for working with the resources that are deployed. </a:t>
            </a:r>
          </a:p>
          <a:p>
            <a:r>
              <a:rPr lang="en-US" dirty="0"/>
              <a:t>  Some common resource providers are </a:t>
            </a:r>
            <a:r>
              <a:rPr lang="en-US" dirty="0" err="1"/>
              <a:t>Microsoft.Compute</a:t>
            </a:r>
            <a:r>
              <a:rPr lang="en-US" dirty="0"/>
              <a:t>, which supplies the virtual machine resource, </a:t>
            </a:r>
            <a:r>
              <a:rPr lang="en-US" dirty="0" err="1"/>
              <a:t>Microsoft.Storage</a:t>
            </a:r>
            <a:r>
              <a:rPr lang="en-US" dirty="0"/>
              <a:t>, which supplies the storage account resource, and </a:t>
            </a:r>
            <a:r>
              <a:rPr lang="en-US" dirty="0" err="1"/>
              <a:t>Microsoft.Web</a:t>
            </a:r>
            <a:r>
              <a:rPr lang="en-US" dirty="0"/>
              <a:t>, which supplies resources related to web apps. See </a:t>
            </a:r>
            <a:r>
              <a:rPr lang="en-US" dirty="0">
                <a:hlinkClick r:id="rId3"/>
              </a:rPr>
              <a:t>Resource providers</a:t>
            </a:r>
            <a:r>
              <a:rPr lang="en-US" dirty="0"/>
              <a:t>.</a:t>
            </a:r>
          </a:p>
          <a:p>
            <a:endParaRPr lang="en-US" dirty="0"/>
          </a:p>
        </p:txBody>
      </p:sp>
    </p:spTree>
    <p:extLst>
      <p:ext uri="{BB962C8B-B14F-4D97-AF65-F5344CB8AC3E}">
        <p14:creationId xmlns:p14="http://schemas.microsoft.com/office/powerpoint/2010/main" val="12187041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Recipe for success</a:t>
            </a:r>
          </a:p>
          <a:p>
            <a:endParaRPr lang="en-US" dirty="0"/>
          </a:p>
          <a:p>
            <a:r>
              <a:rPr lang="en-US" dirty="0"/>
              <a:t>This presentation is in the /docs folder</a:t>
            </a:r>
          </a:p>
          <a:p>
            <a:endParaRPr lang="en-US" dirty="0"/>
          </a:p>
          <a:p>
            <a:r>
              <a:rPr lang="en-US" dirty="0"/>
              <a:t>Mix of presentation and hands on labs</a:t>
            </a:r>
          </a:p>
          <a:p>
            <a:endParaRPr lang="en-US" dirty="0"/>
          </a:p>
          <a:p>
            <a:r>
              <a:rPr lang="en-US" dirty="0"/>
              <a:t>Links for more information</a:t>
            </a:r>
          </a:p>
          <a:p>
            <a:endParaRPr lang="en-US" dirty="0"/>
          </a:p>
        </p:txBody>
      </p:sp>
    </p:spTree>
    <p:extLst>
      <p:ext uri="{BB962C8B-B14F-4D97-AF65-F5344CB8AC3E}">
        <p14:creationId xmlns:p14="http://schemas.microsoft.com/office/powerpoint/2010/main" val="352622972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1" dirty="0"/>
          </a:p>
          <a:p>
            <a:r>
              <a:rPr lang="en-US" b="1" dirty="0"/>
              <a:t>resource group</a:t>
            </a:r>
            <a:r>
              <a:rPr lang="en-US" dirty="0"/>
              <a:t> </a:t>
            </a:r>
          </a:p>
          <a:p>
            <a:r>
              <a:rPr lang="en-US" dirty="0"/>
              <a:t>   A container that holds related resources for an Azure solution. The resource group can include all the resources for the solution, or only those resources that you want to manage as a group. </a:t>
            </a:r>
          </a:p>
          <a:p>
            <a:pPr marL="0" marR="0" lvl="0" indent="0" defTabSz="1828800" eaLnBrk="1" fontAlgn="auto" latinLnBrk="0" hangingPunct="1">
              <a:lnSpc>
                <a:spcPct val="100000"/>
              </a:lnSpc>
              <a:spcBef>
                <a:spcPts val="0"/>
              </a:spcBef>
              <a:spcAft>
                <a:spcPts val="0"/>
              </a:spcAft>
              <a:buClrTx/>
              <a:buSzTx/>
              <a:buFontTx/>
              <a:buNone/>
              <a:tabLst/>
              <a:defRPr/>
            </a:pPr>
            <a:r>
              <a:rPr lang="en-US" b="1" dirty="0"/>
              <a:t>  </a:t>
            </a:r>
            <a:r>
              <a:rPr lang="en-US" dirty="0"/>
              <a:t>You can deploy, update, or delete all the resources for your solution in a single, coordinated operation.</a:t>
            </a:r>
          </a:p>
          <a:p>
            <a:endParaRPr lang="en-US" b="1" dirty="0"/>
          </a:p>
          <a:p>
            <a:r>
              <a:rPr lang="en-US" b="1" dirty="0"/>
              <a:t>resource provider</a:t>
            </a:r>
            <a:r>
              <a:rPr lang="en-US" dirty="0"/>
              <a:t> </a:t>
            </a:r>
          </a:p>
          <a:p>
            <a:r>
              <a:rPr lang="en-US" dirty="0"/>
              <a:t>  A service that supplies the resources you can deploy and manage through Resource Manager. </a:t>
            </a:r>
          </a:p>
          <a:p>
            <a:r>
              <a:rPr lang="en-US" dirty="0"/>
              <a:t>  Each resource provider offers operations for working with the resources that are deployed. </a:t>
            </a:r>
          </a:p>
          <a:p>
            <a:r>
              <a:rPr lang="en-US" dirty="0"/>
              <a:t>  Some common resource providers are </a:t>
            </a:r>
            <a:r>
              <a:rPr lang="en-US" dirty="0" err="1"/>
              <a:t>Microsoft.Compute</a:t>
            </a:r>
            <a:r>
              <a:rPr lang="en-US" dirty="0"/>
              <a:t>, which supplies the virtual machine resource, </a:t>
            </a:r>
            <a:r>
              <a:rPr lang="en-US" dirty="0" err="1"/>
              <a:t>Microsoft.Storage</a:t>
            </a:r>
            <a:r>
              <a:rPr lang="en-US" dirty="0"/>
              <a:t>, which supplies the storage account resource, and </a:t>
            </a:r>
            <a:r>
              <a:rPr lang="en-US" dirty="0" err="1"/>
              <a:t>Microsoft.Web</a:t>
            </a:r>
            <a:r>
              <a:rPr lang="en-US" dirty="0"/>
              <a:t>, which supplies resources related to web apps. See </a:t>
            </a:r>
            <a:r>
              <a:rPr lang="en-US" dirty="0">
                <a:hlinkClick r:id="rId3"/>
              </a:rPr>
              <a:t>Resource providers</a:t>
            </a:r>
            <a:r>
              <a:rPr lang="en-US" dirty="0"/>
              <a:t>.</a:t>
            </a:r>
          </a:p>
          <a:p>
            <a:endParaRPr lang="en-US" dirty="0"/>
          </a:p>
        </p:txBody>
      </p:sp>
    </p:spTree>
    <p:extLst>
      <p:ext uri="{BB962C8B-B14F-4D97-AF65-F5344CB8AC3E}">
        <p14:creationId xmlns:p14="http://schemas.microsoft.com/office/powerpoint/2010/main" val="115219915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1" dirty="0"/>
          </a:p>
          <a:p>
            <a:r>
              <a:rPr lang="en-US" b="1" dirty="0"/>
              <a:t>resource group</a:t>
            </a:r>
            <a:r>
              <a:rPr lang="en-US" dirty="0"/>
              <a:t> </a:t>
            </a:r>
          </a:p>
          <a:p>
            <a:r>
              <a:rPr lang="en-US" dirty="0"/>
              <a:t>   A container that holds related resources for an Azure solution. The resource group can include all the resources for the solution, or only those resources that you want to manage as a group. </a:t>
            </a:r>
          </a:p>
          <a:p>
            <a:pPr marL="0" marR="0" lvl="0" indent="0" defTabSz="1828800" eaLnBrk="1" fontAlgn="auto" latinLnBrk="0" hangingPunct="1">
              <a:lnSpc>
                <a:spcPct val="100000"/>
              </a:lnSpc>
              <a:spcBef>
                <a:spcPts val="0"/>
              </a:spcBef>
              <a:spcAft>
                <a:spcPts val="0"/>
              </a:spcAft>
              <a:buClrTx/>
              <a:buSzTx/>
              <a:buFontTx/>
              <a:buNone/>
              <a:tabLst/>
              <a:defRPr/>
            </a:pPr>
            <a:r>
              <a:rPr lang="en-US" b="1" dirty="0"/>
              <a:t>  </a:t>
            </a:r>
            <a:r>
              <a:rPr lang="en-US" dirty="0"/>
              <a:t>You can deploy, update, or delete all the resources for your solution in a single, coordinated operation.</a:t>
            </a:r>
          </a:p>
          <a:p>
            <a:endParaRPr lang="en-US" b="1" dirty="0"/>
          </a:p>
          <a:p>
            <a:r>
              <a:rPr lang="en-US" b="1" dirty="0"/>
              <a:t>resource provider</a:t>
            </a:r>
            <a:r>
              <a:rPr lang="en-US" dirty="0"/>
              <a:t> </a:t>
            </a:r>
          </a:p>
          <a:p>
            <a:r>
              <a:rPr lang="en-US" dirty="0"/>
              <a:t>  A service that supplies the resources you can deploy and manage through Resource Manager. </a:t>
            </a:r>
          </a:p>
          <a:p>
            <a:r>
              <a:rPr lang="en-US" dirty="0"/>
              <a:t>  Each resource provider offers operations for working with the resources that are deployed. </a:t>
            </a:r>
          </a:p>
          <a:p>
            <a:r>
              <a:rPr lang="en-US" dirty="0"/>
              <a:t>  Some common resource providers are </a:t>
            </a:r>
            <a:r>
              <a:rPr lang="en-US" dirty="0" err="1"/>
              <a:t>Microsoft.Compute</a:t>
            </a:r>
            <a:r>
              <a:rPr lang="en-US" dirty="0"/>
              <a:t>, which supplies the virtual machine resource, </a:t>
            </a:r>
            <a:r>
              <a:rPr lang="en-US" dirty="0" err="1"/>
              <a:t>Microsoft.Storage</a:t>
            </a:r>
            <a:r>
              <a:rPr lang="en-US" dirty="0"/>
              <a:t>, which supplies the storage account resource, and </a:t>
            </a:r>
            <a:r>
              <a:rPr lang="en-US" dirty="0" err="1"/>
              <a:t>Microsoft.Web</a:t>
            </a:r>
            <a:r>
              <a:rPr lang="en-US" dirty="0"/>
              <a:t>, which supplies resources related to web apps. See </a:t>
            </a:r>
            <a:r>
              <a:rPr lang="en-US" dirty="0">
                <a:hlinkClick r:id="rId3"/>
              </a:rPr>
              <a:t>Resource providers</a:t>
            </a:r>
            <a:r>
              <a:rPr lang="en-US" dirty="0"/>
              <a:t>.</a:t>
            </a:r>
          </a:p>
          <a:p>
            <a:endParaRPr lang="en-US" dirty="0"/>
          </a:p>
        </p:txBody>
      </p:sp>
    </p:spTree>
    <p:extLst>
      <p:ext uri="{BB962C8B-B14F-4D97-AF65-F5344CB8AC3E}">
        <p14:creationId xmlns:p14="http://schemas.microsoft.com/office/powerpoint/2010/main" val="68424734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Add icons to this slide to drive the point</a:t>
            </a:r>
          </a:p>
          <a:p>
            <a:endParaRPr lang="en-US" dirty="0"/>
          </a:p>
          <a:p>
            <a:r>
              <a:rPr lang="en-US" dirty="0"/>
              <a:t>RG with a </a:t>
            </a:r>
            <a:r>
              <a:rPr lang="en-US" dirty="0" err="1"/>
              <a:t>Vnet</a:t>
            </a:r>
            <a:r>
              <a:rPr lang="en-US" dirty="0"/>
              <a:t>/Subnet, few NICs, few VMS</a:t>
            </a:r>
            <a:br>
              <a:rPr lang="en-US" dirty="0"/>
            </a:br>
            <a:r>
              <a:rPr lang="en-US" dirty="0"/>
              <a:t>Could show a Load Balance, NSG, </a:t>
            </a:r>
            <a:r>
              <a:rPr lang="en-US" dirty="0" err="1"/>
              <a:t>etc</a:t>
            </a:r>
            <a:r>
              <a:rPr lang="en-US" dirty="0"/>
              <a:t>…</a:t>
            </a:r>
          </a:p>
        </p:txBody>
      </p:sp>
    </p:spTree>
    <p:extLst>
      <p:ext uri="{BB962C8B-B14F-4D97-AF65-F5344CB8AC3E}">
        <p14:creationId xmlns:p14="http://schemas.microsoft.com/office/powerpoint/2010/main" val="120783467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a:p>
            <a:r>
              <a:rPr lang="en-US" dirty="0"/>
              <a:t>When you create anything in the Portal, it is creating an ARM Template and submitting that to a deployment.</a:t>
            </a:r>
          </a:p>
          <a:p>
            <a:endParaRPr lang="en-US" dirty="0"/>
          </a:p>
          <a:p>
            <a:r>
              <a:rPr lang="en-US" dirty="0"/>
              <a:t>Azure Deployment Model</a:t>
            </a:r>
          </a:p>
          <a:p>
            <a:endParaRPr lang="en-US" dirty="0"/>
          </a:p>
          <a:p>
            <a:endParaRPr lang="en-US" dirty="0"/>
          </a:p>
        </p:txBody>
      </p:sp>
    </p:spTree>
    <p:extLst>
      <p:ext uri="{BB962C8B-B14F-4D97-AF65-F5344CB8AC3E}">
        <p14:creationId xmlns:p14="http://schemas.microsoft.com/office/powerpoint/2010/main" val="260891877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There are other and overlapping tools out there.</a:t>
            </a:r>
          </a:p>
          <a:p>
            <a:endParaRPr lang="en-US" dirty="0"/>
          </a:p>
          <a:p>
            <a:r>
              <a:rPr lang="en-US" dirty="0"/>
              <a:t>Most tools combine plan and execution</a:t>
            </a:r>
          </a:p>
          <a:p>
            <a:endParaRPr lang="en-US" dirty="0"/>
          </a:p>
          <a:p>
            <a:r>
              <a:rPr lang="en-US" dirty="0"/>
              <a:t>One tool that can deploy to multiple platforms</a:t>
            </a:r>
          </a:p>
          <a:p>
            <a:endParaRPr lang="en-US" dirty="0"/>
          </a:p>
          <a:p>
            <a:r>
              <a:rPr lang="en-US" dirty="0"/>
              <a:t>Can represent infra and CDN or DNS services, </a:t>
            </a:r>
            <a:r>
              <a:rPr lang="en-US" dirty="0" err="1"/>
              <a:t>etc</a:t>
            </a:r>
            <a:r>
              <a:rPr lang="en-US" dirty="0"/>
              <a:t>…</a:t>
            </a:r>
          </a:p>
          <a:p>
            <a:endParaRPr lang="en-US" dirty="0"/>
          </a:p>
        </p:txBody>
      </p:sp>
    </p:spTree>
    <p:extLst>
      <p:ext uri="{BB962C8B-B14F-4D97-AF65-F5344CB8AC3E}">
        <p14:creationId xmlns:p14="http://schemas.microsoft.com/office/powerpoint/2010/main" val="277227796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There are other and overlapping tools out there.</a:t>
            </a:r>
          </a:p>
          <a:p>
            <a:endParaRPr lang="en-US" dirty="0"/>
          </a:p>
          <a:p>
            <a:r>
              <a:rPr lang="en-US" dirty="0"/>
              <a:t>Most tools combine plan and execution</a:t>
            </a:r>
          </a:p>
          <a:p>
            <a:endParaRPr lang="en-US" dirty="0"/>
          </a:p>
          <a:p>
            <a:r>
              <a:rPr lang="en-US" dirty="0"/>
              <a:t>One tool that can deploy to multiple platforms</a:t>
            </a:r>
          </a:p>
          <a:p>
            <a:endParaRPr lang="en-US" dirty="0"/>
          </a:p>
          <a:p>
            <a:r>
              <a:rPr lang="en-US" dirty="0"/>
              <a:t>Can represent infra and CDN or DNS services, </a:t>
            </a:r>
            <a:r>
              <a:rPr lang="en-US" dirty="0" err="1"/>
              <a:t>etc</a:t>
            </a:r>
            <a:r>
              <a:rPr lang="en-US" dirty="0"/>
              <a:t>…</a:t>
            </a:r>
          </a:p>
          <a:p>
            <a:endParaRPr lang="en-US" dirty="0"/>
          </a:p>
          <a:p>
            <a:r>
              <a:rPr lang="en-US" dirty="0"/>
              <a:t>MICROSOFT!</a:t>
            </a:r>
          </a:p>
          <a:p>
            <a:endParaRPr lang="en-US" dirty="0"/>
          </a:p>
        </p:txBody>
      </p:sp>
    </p:spTree>
    <p:extLst>
      <p:ext uri="{BB962C8B-B14F-4D97-AF65-F5344CB8AC3E}">
        <p14:creationId xmlns:p14="http://schemas.microsoft.com/office/powerpoint/2010/main" val="419815373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2017, </a:t>
            </a:r>
            <a:r>
              <a:rPr lang="en-US" dirty="0" err="1"/>
              <a:t>Hashicorp</a:t>
            </a:r>
            <a:r>
              <a:rPr lang="en-US" dirty="0"/>
              <a:t> and Microsoft official partners.</a:t>
            </a:r>
          </a:p>
          <a:p>
            <a:endParaRPr lang="en-US" dirty="0"/>
          </a:p>
          <a:p>
            <a:r>
              <a:rPr lang="en-US" dirty="0"/>
              <a:t>Terraform is a first class citizen in Azure</a:t>
            </a:r>
          </a:p>
          <a:p>
            <a:br>
              <a:rPr lang="en-US" dirty="0"/>
            </a:br>
            <a:r>
              <a:rPr lang="en-US" dirty="0" err="1"/>
              <a:t>Azurerm</a:t>
            </a:r>
            <a:r>
              <a:rPr lang="en-US" dirty="0"/>
              <a:t> new resources quickly</a:t>
            </a:r>
          </a:p>
          <a:p>
            <a:endParaRPr lang="en-US" dirty="0"/>
          </a:p>
          <a:p>
            <a:r>
              <a:rPr lang="en-US" dirty="0"/>
              <a:t>ACI – GA</a:t>
            </a:r>
          </a:p>
          <a:p>
            <a:r>
              <a:rPr lang="en-US" dirty="0"/>
              <a:t>AKS – Day Zero Support</a:t>
            </a:r>
          </a:p>
          <a:p>
            <a:r>
              <a:rPr lang="en-US" dirty="0"/>
              <a:t>Event Grid - ~1 week</a:t>
            </a:r>
          </a:p>
          <a:p>
            <a:endParaRPr lang="en-US" dirty="0"/>
          </a:p>
          <a:p>
            <a:endParaRPr lang="en-US" dirty="0"/>
          </a:p>
        </p:txBody>
      </p:sp>
    </p:spTree>
    <p:extLst>
      <p:ext uri="{BB962C8B-B14F-4D97-AF65-F5344CB8AC3E}">
        <p14:creationId xmlns:p14="http://schemas.microsoft.com/office/powerpoint/2010/main" val="11601506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Latest version of Terraform.</a:t>
            </a:r>
          </a:p>
          <a:p>
            <a:endParaRPr lang="en-US" dirty="0"/>
          </a:p>
          <a:p>
            <a:r>
              <a:rPr lang="en-US" dirty="0"/>
              <a:t>Can run Terraform from the Azure Cloud Shell – WILL DEMO THIS LATER</a:t>
            </a:r>
          </a:p>
        </p:txBody>
      </p:sp>
    </p:spTree>
    <p:extLst>
      <p:ext uri="{BB962C8B-B14F-4D97-AF65-F5344CB8AC3E}">
        <p14:creationId xmlns:p14="http://schemas.microsoft.com/office/powerpoint/2010/main" val="207852898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Integrates with the Azure Cloud Shell</a:t>
            </a:r>
          </a:p>
          <a:p>
            <a:endParaRPr lang="en-US" dirty="0"/>
          </a:p>
          <a:p>
            <a:r>
              <a:rPr lang="en-US" dirty="0"/>
              <a:t>Allows pushing local code to the Cloud Shell</a:t>
            </a:r>
          </a:p>
          <a:p>
            <a:endParaRPr lang="en-US" dirty="0"/>
          </a:p>
          <a:p>
            <a:r>
              <a:rPr lang="en-US" dirty="0"/>
              <a:t>Preview</a:t>
            </a:r>
          </a:p>
          <a:p>
            <a:endParaRPr lang="en-US" dirty="0"/>
          </a:p>
        </p:txBody>
      </p:sp>
    </p:spTree>
    <p:extLst>
      <p:ext uri="{BB962C8B-B14F-4D97-AF65-F5344CB8AC3E}">
        <p14:creationId xmlns:p14="http://schemas.microsoft.com/office/powerpoint/2010/main" val="88295598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a:p>
            <a:r>
              <a:rPr lang="en-US" dirty="0"/>
              <a:t>Remote State Backend</a:t>
            </a:r>
          </a:p>
          <a:p>
            <a:endParaRPr lang="en-US" dirty="0"/>
          </a:p>
          <a:p>
            <a:r>
              <a:rPr lang="en-US" dirty="0"/>
              <a:t>Managed Service Identity – handles OATH</a:t>
            </a:r>
          </a:p>
        </p:txBody>
      </p:sp>
    </p:spTree>
    <p:extLst>
      <p:ext uri="{BB962C8B-B14F-4D97-AF65-F5344CB8AC3E}">
        <p14:creationId xmlns:p14="http://schemas.microsoft.com/office/powerpoint/2010/main" val="35696973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Talk through goals of the workshop</a:t>
            </a:r>
          </a:p>
          <a:p>
            <a:endParaRPr lang="en-US" dirty="0"/>
          </a:p>
          <a:p>
            <a:r>
              <a:rPr lang="en-US" dirty="0"/>
              <a:t>Learn how and why Terraform on Azure</a:t>
            </a:r>
          </a:p>
          <a:p>
            <a:endParaRPr lang="en-US" dirty="0"/>
          </a:p>
          <a:p>
            <a:r>
              <a:rPr lang="en-US" dirty="0"/>
              <a:t>We need participation in the challenges, ask questions, </a:t>
            </a:r>
            <a:r>
              <a:rPr lang="en-US" dirty="0" err="1"/>
              <a:t>etc</a:t>
            </a:r>
            <a:r>
              <a:rPr lang="en-US" dirty="0"/>
              <a:t>…</a:t>
            </a:r>
          </a:p>
          <a:p>
            <a:endParaRPr lang="en-US" dirty="0"/>
          </a:p>
          <a:p>
            <a:r>
              <a:rPr lang="en-US" dirty="0"/>
              <a:t>They will get first hand experience with technical experts and a firm understanding of how to get started</a:t>
            </a:r>
          </a:p>
        </p:txBody>
      </p:sp>
    </p:spTree>
    <p:extLst>
      <p:ext uri="{BB962C8B-B14F-4D97-AF65-F5344CB8AC3E}">
        <p14:creationId xmlns:p14="http://schemas.microsoft.com/office/powerpoint/2010/main" val="48026425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Terraform built-in provider</a:t>
            </a:r>
          </a:p>
        </p:txBody>
      </p:sp>
    </p:spTree>
    <p:extLst>
      <p:ext uri="{BB962C8B-B14F-4D97-AF65-F5344CB8AC3E}">
        <p14:creationId xmlns:p14="http://schemas.microsoft.com/office/powerpoint/2010/main" val="411146727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[50m]</a:t>
            </a:r>
          </a:p>
          <a:p>
            <a:endParaRPr lang="en-US" dirty="0"/>
          </a:p>
          <a:p>
            <a:endParaRPr lang="en-US" dirty="0"/>
          </a:p>
        </p:txBody>
      </p:sp>
    </p:spTree>
    <p:extLst>
      <p:ext uri="{BB962C8B-B14F-4D97-AF65-F5344CB8AC3E}">
        <p14:creationId xmlns:p14="http://schemas.microsoft.com/office/powerpoint/2010/main" val="260301275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OSS, hosted on </a:t>
            </a:r>
            <a:r>
              <a:rPr lang="en-US" dirty="0" err="1"/>
              <a:t>Github</a:t>
            </a:r>
            <a:endParaRPr lang="en-US" dirty="0"/>
          </a:p>
          <a:p>
            <a:br>
              <a:rPr lang="en-US" dirty="0"/>
            </a:br>
            <a:r>
              <a:rPr lang="en-US" dirty="0" err="1"/>
              <a:t>GoLang</a:t>
            </a:r>
            <a:r>
              <a:rPr lang="en-US" dirty="0"/>
              <a:t> – single executable</a:t>
            </a:r>
          </a:p>
        </p:txBody>
      </p:sp>
    </p:spTree>
    <p:extLst>
      <p:ext uri="{BB962C8B-B14F-4D97-AF65-F5344CB8AC3E}">
        <p14:creationId xmlns:p14="http://schemas.microsoft.com/office/powerpoint/2010/main" val="112012907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Great documentation.</a:t>
            </a:r>
          </a:p>
          <a:p>
            <a:endParaRPr lang="en-US" dirty="0"/>
          </a:p>
          <a:p>
            <a:r>
              <a:rPr lang="en-US" dirty="0"/>
              <a:t>Constantly being updated.</a:t>
            </a:r>
          </a:p>
          <a:p>
            <a:endParaRPr lang="en-US" dirty="0"/>
          </a:p>
        </p:txBody>
      </p:sp>
    </p:spTree>
    <p:extLst>
      <p:ext uri="{BB962C8B-B14F-4D97-AF65-F5344CB8AC3E}">
        <p14:creationId xmlns:p14="http://schemas.microsoft.com/office/powerpoint/2010/main" val="255220289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4" name="Shape 1014"/>
          <p:cNvSpPr>
            <a:spLocks noGrp="1" noRot="1" noChangeAspect="1"/>
          </p:cNvSpPr>
          <p:nvPr>
            <p:ph type="sldImg"/>
          </p:nvPr>
        </p:nvSpPr>
        <p:spPr>
          <a:xfrm>
            <a:off x="381000" y="685800"/>
            <a:ext cx="6096000" cy="3429000"/>
          </a:xfrm>
          <a:prstGeom prst="rect">
            <a:avLst/>
          </a:prstGeom>
        </p:spPr>
        <p:txBody>
          <a:bodyPr/>
          <a:lstStyle/>
          <a:p>
            <a:endParaRPr/>
          </a:p>
        </p:txBody>
      </p:sp>
      <p:sp>
        <p:nvSpPr>
          <p:cNvPr id="1015" name="Shape 1015"/>
          <p:cNvSpPr>
            <a:spLocks noGrp="1"/>
          </p:cNvSpPr>
          <p:nvPr>
            <p:ph type="body" sz="quarter" idx="1"/>
          </p:nvPr>
        </p:nvSpPr>
        <p:spPr>
          <a:prstGeom prst="rect">
            <a:avLst/>
          </a:prstGeom>
        </p:spPr>
        <p:txBody>
          <a:bodyPr/>
          <a:lstStyle>
            <a:lvl1pPr defTabSz="685800">
              <a:defRPr sz="1400"/>
            </a:lvl1pPr>
          </a:lstStyle>
          <a:p>
            <a:endParaRPr dirty="0"/>
          </a:p>
        </p:txBody>
      </p:sp>
    </p:spTree>
    <p:extLst>
      <p:ext uri="{BB962C8B-B14F-4D97-AF65-F5344CB8AC3E}">
        <p14:creationId xmlns:p14="http://schemas.microsoft.com/office/powerpoint/2010/main" val="273620996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Terraform Providers are in their own </a:t>
            </a:r>
            <a:r>
              <a:rPr lang="en-US" dirty="0" err="1"/>
              <a:t>Github</a:t>
            </a:r>
            <a:r>
              <a:rPr lang="en-US" dirty="0"/>
              <a:t> Organization</a:t>
            </a:r>
          </a:p>
          <a:p>
            <a:endParaRPr lang="en-US" dirty="0"/>
          </a:p>
          <a:p>
            <a:r>
              <a:rPr lang="en-US" dirty="0"/>
              <a:t>Terraform only pulls in what is needed based on your configuration `terraform </a:t>
            </a:r>
            <a:r>
              <a:rPr lang="en-US" dirty="0" err="1"/>
              <a:t>init</a:t>
            </a:r>
            <a:r>
              <a:rPr lang="en-US" dirty="0"/>
              <a:t>`</a:t>
            </a:r>
          </a:p>
          <a:p>
            <a:endParaRPr lang="en-US" dirty="0"/>
          </a:p>
          <a:p>
            <a:endParaRPr lang="en-US" dirty="0"/>
          </a:p>
          <a:p>
            <a:r>
              <a:rPr lang="en-US" dirty="0" err="1"/>
              <a:t>Aka.ms</a:t>
            </a:r>
            <a:r>
              <a:rPr lang="en-US" dirty="0"/>
              <a:t>/terraform</a:t>
            </a:r>
          </a:p>
          <a:p>
            <a:endParaRPr lang="en-US" dirty="0"/>
          </a:p>
        </p:txBody>
      </p:sp>
    </p:spTree>
    <p:extLst>
      <p:ext uri="{BB962C8B-B14F-4D97-AF65-F5344CB8AC3E}">
        <p14:creationId xmlns:p14="http://schemas.microsoft.com/office/powerpoint/2010/main" val="237262023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150+ resources, more added every week.</a:t>
            </a:r>
          </a:p>
          <a:p>
            <a:endParaRPr lang="en-US" dirty="0"/>
          </a:p>
          <a:p>
            <a:r>
              <a:rPr lang="en-US" dirty="0"/>
              <a:t>Active code base – 88 Merged PR in 1 month</a:t>
            </a:r>
          </a:p>
          <a:p>
            <a:endParaRPr lang="en-US" dirty="0"/>
          </a:p>
          <a:p>
            <a:r>
              <a:rPr lang="en-US" dirty="0"/>
              <a:t>Frequent releases - 18 official releases in 10 months</a:t>
            </a:r>
          </a:p>
          <a:p>
            <a:endParaRPr lang="en-US" dirty="0"/>
          </a:p>
          <a:p>
            <a:r>
              <a:rPr lang="en-US" dirty="0"/>
              <a:t>Actively see what is being progress (Submit an Issue if you have a problem)</a:t>
            </a:r>
          </a:p>
          <a:p>
            <a:endParaRPr lang="en-US" dirty="0"/>
          </a:p>
        </p:txBody>
      </p:sp>
    </p:spTree>
    <p:extLst>
      <p:ext uri="{BB962C8B-B14F-4D97-AF65-F5344CB8AC3E}">
        <p14:creationId xmlns:p14="http://schemas.microsoft.com/office/powerpoint/2010/main" val="337427016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7256372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63872129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‘resource’ is a TF Core type</a:t>
            </a:r>
          </a:p>
          <a:p>
            <a:r>
              <a:rPr lang="en-US" dirty="0"/>
              <a:t>‘</a:t>
            </a:r>
            <a:r>
              <a:rPr lang="en-US" dirty="0" err="1"/>
              <a:t>azurerm_resource_group</a:t>
            </a:r>
            <a:r>
              <a:rPr lang="en-US" dirty="0"/>
              <a:t>’ is an </a:t>
            </a:r>
            <a:r>
              <a:rPr lang="en-US" dirty="0" err="1"/>
              <a:t>AzureRM</a:t>
            </a:r>
            <a:r>
              <a:rPr lang="en-US" dirty="0"/>
              <a:t> provider resource.</a:t>
            </a:r>
          </a:p>
          <a:p>
            <a:r>
              <a:rPr lang="en-US" dirty="0"/>
              <a:t>‘</a:t>
            </a:r>
            <a:r>
              <a:rPr lang="en-US" dirty="0" err="1"/>
              <a:t>myfirstrg</a:t>
            </a:r>
            <a:r>
              <a:rPr lang="en-US" dirty="0"/>
              <a:t>’ is a scoping name to the resource (for planning, </a:t>
            </a:r>
            <a:r>
              <a:rPr lang="en-US" dirty="0" err="1"/>
              <a:t>etc</a:t>
            </a:r>
            <a:r>
              <a:rPr lang="en-US" dirty="0"/>
              <a:t>…)</a:t>
            </a:r>
          </a:p>
          <a:p>
            <a:r>
              <a:rPr lang="en-US" dirty="0"/>
              <a:t>‘name’ and ‘location’ are parameters set for a resource.</a:t>
            </a:r>
          </a:p>
          <a:p>
            <a:endParaRPr lang="en-US" dirty="0"/>
          </a:p>
          <a:p>
            <a:pPr marL="0" marR="0" lvl="0" indent="0" defTabSz="1828800" eaLnBrk="1" fontAlgn="auto" latinLnBrk="0" hangingPunct="1">
              <a:lnSpc>
                <a:spcPct val="100000"/>
              </a:lnSpc>
              <a:spcBef>
                <a:spcPts val="0"/>
              </a:spcBef>
              <a:spcAft>
                <a:spcPts val="0"/>
              </a:spcAft>
              <a:buClrTx/>
              <a:buSzTx/>
              <a:buFontTx/>
              <a:buNone/>
              <a:tabLst/>
              <a:defRPr/>
            </a:pPr>
            <a:r>
              <a:rPr lang="en-US" sz="2400" b="0" dirty="0">
                <a:effectLst/>
                <a:latin typeface="+mn-lt"/>
                <a:ea typeface="+mn-ea"/>
                <a:cs typeface="+mn-cs"/>
                <a:sym typeface="Calibri"/>
              </a:rPr>
              <a:t>https://</a:t>
            </a:r>
            <a:r>
              <a:rPr lang="en-US" sz="2400" b="0" dirty="0" err="1">
                <a:effectLst/>
                <a:latin typeface="+mn-lt"/>
                <a:ea typeface="+mn-ea"/>
                <a:cs typeface="+mn-cs"/>
                <a:sym typeface="Calibri"/>
              </a:rPr>
              <a:t>www.terraform.io</a:t>
            </a:r>
            <a:r>
              <a:rPr lang="en-US" sz="2400" b="0" dirty="0">
                <a:effectLst/>
                <a:latin typeface="+mn-lt"/>
                <a:ea typeface="+mn-ea"/>
                <a:cs typeface="+mn-cs"/>
                <a:sym typeface="Calibri"/>
              </a:rPr>
              <a:t>/docs/configuration/</a:t>
            </a:r>
            <a:r>
              <a:rPr lang="en-US" sz="2400" b="0" dirty="0" err="1">
                <a:effectLst/>
                <a:latin typeface="+mn-lt"/>
                <a:ea typeface="+mn-ea"/>
                <a:cs typeface="+mn-cs"/>
                <a:sym typeface="Calibri"/>
              </a:rPr>
              <a:t>syntax.html</a:t>
            </a:r>
            <a:endParaRPr lang="en-US" sz="2400" b="0" dirty="0">
              <a:effectLst/>
              <a:latin typeface="+mn-lt"/>
              <a:ea typeface="+mn-ea"/>
              <a:cs typeface="+mn-cs"/>
              <a:sym typeface="Calibri"/>
            </a:endParaRPr>
          </a:p>
        </p:txBody>
      </p:sp>
    </p:spTree>
    <p:extLst>
      <p:ext uri="{BB962C8B-B14F-4D97-AF65-F5344CB8AC3E}">
        <p14:creationId xmlns:p14="http://schemas.microsoft.com/office/powerpoint/2010/main" val="18132099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Who here is in Azure now?</a:t>
            </a:r>
          </a:p>
          <a:p>
            <a:endParaRPr lang="en-US" dirty="0"/>
          </a:p>
          <a:p>
            <a:r>
              <a:rPr lang="en-US" dirty="0"/>
              <a:t>Using Terraform now?</a:t>
            </a:r>
          </a:p>
          <a:p>
            <a:endParaRPr lang="en-US" dirty="0"/>
          </a:p>
          <a:p>
            <a:endParaRPr lang="en-US" dirty="0"/>
          </a:p>
        </p:txBody>
      </p:sp>
    </p:spTree>
    <p:extLst>
      <p:ext uri="{BB962C8B-B14F-4D97-AF65-F5344CB8AC3E}">
        <p14:creationId xmlns:p14="http://schemas.microsoft.com/office/powerpoint/2010/main" val="258691048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4" name="Shape 854"/>
          <p:cNvSpPr>
            <a:spLocks noGrp="1" noRot="1" noChangeAspect="1"/>
          </p:cNvSpPr>
          <p:nvPr>
            <p:ph type="sldImg"/>
          </p:nvPr>
        </p:nvSpPr>
        <p:spPr>
          <a:xfrm>
            <a:off x="381000" y="685800"/>
            <a:ext cx="6096000" cy="3429000"/>
          </a:xfrm>
          <a:prstGeom prst="rect">
            <a:avLst/>
          </a:prstGeom>
        </p:spPr>
        <p:txBody>
          <a:bodyPr/>
          <a:lstStyle/>
          <a:p>
            <a:endParaRPr/>
          </a:p>
        </p:txBody>
      </p:sp>
      <p:sp>
        <p:nvSpPr>
          <p:cNvPr id="855" name="Shape 855"/>
          <p:cNvSpPr>
            <a:spLocks noGrp="1"/>
          </p:cNvSpPr>
          <p:nvPr>
            <p:ph type="body" sz="quarter" idx="1"/>
          </p:nvPr>
        </p:nvSpPr>
        <p:spPr>
          <a:prstGeom prst="rect">
            <a:avLst/>
          </a:prstGeom>
        </p:spPr>
        <p:txBody>
          <a:bodyPr/>
          <a:lstStyle/>
          <a:p>
            <a:pPr>
              <a:defRPr sz="1400"/>
            </a:pPr>
            <a:r>
              <a:rPr lang="en-US" dirty="0"/>
              <a:t>Walk through the workflow</a:t>
            </a:r>
          </a:p>
          <a:p>
            <a:pPr>
              <a:defRPr sz="1400"/>
            </a:pPr>
            <a:endParaRPr lang="en-US" dirty="0"/>
          </a:p>
          <a:p>
            <a:pPr>
              <a:defRPr sz="1400"/>
            </a:pPr>
            <a:r>
              <a:rPr lang="en-US" dirty="0"/>
              <a:t>Only *.</a:t>
            </a:r>
            <a:r>
              <a:rPr lang="en-US" dirty="0" err="1"/>
              <a:t>tf</a:t>
            </a:r>
            <a:r>
              <a:rPr lang="en-US" dirty="0"/>
              <a:t> files that are in the current directory (nothing nested).</a:t>
            </a:r>
          </a:p>
          <a:p>
            <a:pPr>
              <a:defRPr sz="1400"/>
            </a:pPr>
            <a:endParaRPr lang="en-US" dirty="0"/>
          </a:p>
          <a:p>
            <a:pPr>
              <a:defRPr sz="1400"/>
            </a:pPr>
            <a:r>
              <a:rPr lang="en-US" dirty="0" err="1"/>
              <a:t>Init</a:t>
            </a:r>
            <a:r>
              <a:rPr lang="en-US" dirty="0"/>
              <a:t> – happens once, pull dependencies</a:t>
            </a:r>
          </a:p>
          <a:p>
            <a:pPr>
              <a:defRPr sz="1400"/>
            </a:pPr>
            <a:endParaRPr lang="en-US" dirty="0"/>
          </a:p>
          <a:p>
            <a:pPr>
              <a:defRPr sz="1400"/>
            </a:pPr>
            <a:r>
              <a:rPr lang="en-US" dirty="0"/>
              <a:t>Plan</a:t>
            </a:r>
          </a:p>
          <a:p>
            <a:pPr>
              <a:defRPr sz="1400"/>
            </a:pPr>
            <a:endParaRPr lang="en-US" dirty="0"/>
          </a:p>
          <a:p>
            <a:pPr>
              <a:defRPr sz="1400"/>
            </a:pPr>
            <a:endParaRPr dirty="0"/>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DEMO the basic </a:t>
            </a:r>
            <a:r>
              <a:rPr lang="en-US" dirty="0" err="1"/>
              <a:t>init</a:t>
            </a:r>
            <a:r>
              <a:rPr lang="en-US" dirty="0"/>
              <a:t>/plan/apply from the Azure Cloud Shell</a:t>
            </a:r>
          </a:p>
          <a:p>
            <a:endParaRPr lang="en-US" dirty="0"/>
          </a:p>
          <a:p>
            <a:r>
              <a:rPr lang="en-US" dirty="0"/>
              <a:t>Next few slides are back up/reference.</a:t>
            </a:r>
          </a:p>
          <a:p>
            <a:endParaRPr lang="en-US" dirty="0"/>
          </a:p>
        </p:txBody>
      </p:sp>
    </p:spTree>
    <p:extLst>
      <p:ext uri="{BB962C8B-B14F-4D97-AF65-F5344CB8AC3E}">
        <p14:creationId xmlns:p14="http://schemas.microsoft.com/office/powerpoint/2010/main" val="255780279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a:p>
            <a:r>
              <a:rPr lang="en-US" dirty="0"/>
              <a:t>Consider a simple resource group</a:t>
            </a:r>
          </a:p>
          <a:p>
            <a:endParaRPr lang="en-US" dirty="0"/>
          </a:p>
          <a:p>
            <a:endParaRPr lang="en-US" dirty="0"/>
          </a:p>
        </p:txBody>
      </p:sp>
    </p:spTree>
    <p:extLst>
      <p:ext uri="{BB962C8B-B14F-4D97-AF65-F5344CB8AC3E}">
        <p14:creationId xmlns:p14="http://schemas.microsoft.com/office/powerpoint/2010/main" val="97410086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err="1"/>
              <a:t>Init</a:t>
            </a:r>
            <a:endParaRPr lang="en-US" dirty="0"/>
          </a:p>
          <a:p>
            <a:endParaRPr lang="en-US" dirty="0"/>
          </a:p>
          <a:p>
            <a:r>
              <a:rPr lang="en-US" dirty="0"/>
              <a:t>Reads configuration</a:t>
            </a:r>
          </a:p>
          <a:p>
            <a:r>
              <a:rPr lang="en-US" dirty="0"/>
              <a:t>initialize providers</a:t>
            </a:r>
          </a:p>
          <a:p>
            <a:r>
              <a:rPr lang="en-US" dirty="0"/>
              <a:t>Loads state file</a:t>
            </a:r>
          </a:p>
        </p:txBody>
      </p:sp>
    </p:spTree>
    <p:extLst>
      <p:ext uri="{BB962C8B-B14F-4D97-AF65-F5344CB8AC3E}">
        <p14:creationId xmlns:p14="http://schemas.microsoft.com/office/powerpoint/2010/main" val="49075539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Plan</a:t>
            </a:r>
          </a:p>
          <a:p>
            <a:endParaRPr lang="en-US" dirty="0"/>
          </a:p>
          <a:p>
            <a:r>
              <a:rPr lang="en-US" dirty="0"/>
              <a:t>Determines what infrastructure is needed and displays it</a:t>
            </a:r>
          </a:p>
          <a:p>
            <a:endParaRPr lang="en-US" dirty="0"/>
          </a:p>
        </p:txBody>
      </p:sp>
    </p:spTree>
    <p:extLst>
      <p:ext uri="{BB962C8B-B14F-4D97-AF65-F5344CB8AC3E}">
        <p14:creationId xmlns:p14="http://schemas.microsoft.com/office/powerpoint/2010/main" val="70919376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Apply</a:t>
            </a:r>
          </a:p>
          <a:p>
            <a:endParaRPr lang="en-US" dirty="0"/>
          </a:p>
          <a:p>
            <a:r>
              <a:rPr lang="en-US" dirty="0"/>
              <a:t>Reruns a plan and prompts for confirmation before continuing</a:t>
            </a:r>
          </a:p>
          <a:p>
            <a:endParaRPr lang="en-US" dirty="0"/>
          </a:p>
          <a:p>
            <a:r>
              <a:rPr lang="en-US" dirty="0"/>
              <a:t>‘yes’ -&gt; Applies the configuration</a:t>
            </a:r>
          </a:p>
        </p:txBody>
      </p:sp>
    </p:spTree>
    <p:extLst>
      <p:ext uri="{BB962C8B-B14F-4D97-AF65-F5344CB8AC3E}">
        <p14:creationId xmlns:p14="http://schemas.microsoft.com/office/powerpoint/2010/main" val="296154426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Not required.</a:t>
            </a:r>
          </a:p>
          <a:p>
            <a:endParaRPr lang="en-US" dirty="0"/>
          </a:p>
          <a:p>
            <a:r>
              <a:rPr lang="en-US" dirty="0"/>
              <a:t>Version pinning, good idea in production.</a:t>
            </a:r>
          </a:p>
          <a:p>
            <a:endParaRPr lang="en-US" dirty="0"/>
          </a:p>
          <a:p>
            <a:r>
              <a:rPr lang="en-US" dirty="0"/>
              <a:t>= is optional, defaults</a:t>
            </a:r>
          </a:p>
          <a:p>
            <a:endParaRPr lang="en-US" dirty="0"/>
          </a:p>
          <a:p>
            <a:r>
              <a:rPr lang="en-US" dirty="0"/>
              <a:t>Pessimistic will go up until the next major version</a:t>
            </a:r>
          </a:p>
          <a:p>
            <a:endParaRPr lang="en-US" dirty="0"/>
          </a:p>
        </p:txBody>
      </p:sp>
    </p:spTree>
    <p:extLst>
      <p:ext uri="{BB962C8B-B14F-4D97-AF65-F5344CB8AC3E}">
        <p14:creationId xmlns:p14="http://schemas.microsoft.com/office/powerpoint/2010/main" val="368492279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Specify the version</a:t>
            </a:r>
          </a:p>
          <a:p>
            <a:endParaRPr lang="en-US" dirty="0"/>
          </a:p>
          <a:p>
            <a:r>
              <a:rPr lang="en-US" dirty="0"/>
              <a:t>Same as terraform but for the provider.</a:t>
            </a:r>
          </a:p>
          <a:p>
            <a:endParaRPr lang="en-US" dirty="0"/>
          </a:p>
          <a:p>
            <a:r>
              <a:rPr lang="en-US" dirty="0"/>
              <a:t>Same compare rules.</a:t>
            </a:r>
          </a:p>
          <a:p>
            <a:endParaRPr lang="en-US" dirty="0"/>
          </a:p>
        </p:txBody>
      </p:sp>
    </p:spTree>
    <p:extLst>
      <p:ext uri="{BB962C8B-B14F-4D97-AF65-F5344CB8AC3E}">
        <p14:creationId xmlns:p14="http://schemas.microsoft.com/office/powerpoint/2010/main" val="248139188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Great for testing</a:t>
            </a:r>
          </a:p>
          <a:p>
            <a:endParaRPr lang="en-US" dirty="0"/>
          </a:p>
          <a:p>
            <a:r>
              <a:rPr lang="en-US" dirty="0"/>
              <a:t>Can use this today, but since we will need the SP later, go ahead and create it</a:t>
            </a:r>
          </a:p>
        </p:txBody>
      </p:sp>
    </p:spTree>
    <p:extLst>
      <p:ext uri="{BB962C8B-B14F-4D97-AF65-F5344CB8AC3E}">
        <p14:creationId xmlns:p14="http://schemas.microsoft.com/office/powerpoint/2010/main" val="6274429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a:p>
            <a:r>
              <a:rPr lang="en-US" dirty="0"/>
              <a:t>You will generate these on your subscription in the challenges</a:t>
            </a:r>
          </a:p>
          <a:p>
            <a:endParaRPr lang="en-US" dirty="0"/>
          </a:p>
          <a:p>
            <a:endParaRPr lang="en-US" dirty="0"/>
          </a:p>
        </p:txBody>
      </p:sp>
    </p:spTree>
    <p:extLst>
      <p:ext uri="{BB962C8B-B14F-4D97-AF65-F5344CB8AC3E}">
        <p14:creationId xmlns:p14="http://schemas.microsoft.com/office/powerpoint/2010/main" val="38441460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9" name="Shape 719"/>
          <p:cNvSpPr>
            <a:spLocks noGrp="1" noRot="1" noChangeAspect="1"/>
          </p:cNvSpPr>
          <p:nvPr>
            <p:ph type="sldImg"/>
          </p:nvPr>
        </p:nvSpPr>
        <p:spPr>
          <a:xfrm>
            <a:off x="381000" y="685800"/>
            <a:ext cx="6096000" cy="3429000"/>
          </a:xfrm>
          <a:prstGeom prst="rect">
            <a:avLst/>
          </a:prstGeom>
        </p:spPr>
        <p:txBody>
          <a:bodyPr/>
          <a:lstStyle/>
          <a:p>
            <a:endParaRPr/>
          </a:p>
        </p:txBody>
      </p:sp>
      <p:sp>
        <p:nvSpPr>
          <p:cNvPr id="720" name="Shape 720"/>
          <p:cNvSpPr>
            <a:spLocks noGrp="1"/>
          </p:cNvSpPr>
          <p:nvPr>
            <p:ph type="body" sz="quarter" idx="1"/>
          </p:nvPr>
        </p:nvSpPr>
        <p:spPr>
          <a:prstGeom prst="rect">
            <a:avLst/>
          </a:prstGeom>
        </p:spPr>
        <p:txBody>
          <a:bodyPr/>
          <a:lstStyle/>
          <a:p>
            <a:pPr marL="0" indent="0">
              <a:buSzPct val="100000"/>
              <a:buNone/>
              <a:defRPr sz="1400"/>
            </a:pPr>
            <a:r>
              <a:rPr lang="en-US" dirty="0"/>
              <a:t>Intro and Overview of </a:t>
            </a:r>
            <a:r>
              <a:rPr lang="en-US" dirty="0" err="1"/>
              <a:t>IaC</a:t>
            </a:r>
            <a:r>
              <a:rPr lang="en-US" dirty="0"/>
              <a:t>, Terraform, and Azure – give us a solid base to start discussing higher level topics</a:t>
            </a:r>
          </a:p>
          <a:p>
            <a:pPr marL="0" indent="0">
              <a:buSzPct val="100000"/>
              <a:buNone/>
              <a:defRPr sz="1400"/>
            </a:pPr>
            <a:endParaRPr lang="en-US" dirty="0"/>
          </a:p>
          <a:p>
            <a:pPr marL="0" indent="0">
              <a:buSzPct val="100000"/>
              <a:buNone/>
              <a:defRPr sz="1400"/>
            </a:pPr>
            <a:r>
              <a:rPr lang="en-US" dirty="0"/>
              <a:t>Lunch – Solution Discussion, Free form, whiteboard</a:t>
            </a:r>
          </a:p>
          <a:p>
            <a:pPr marL="228600" indent="-228600">
              <a:buSzPct val="100000"/>
              <a:buChar char="•"/>
              <a:defRPr sz="1400"/>
            </a:pPr>
            <a:endParaRPr lang="en-US" dirty="0"/>
          </a:p>
        </p:txBody>
      </p:sp>
    </p:spTree>
    <p:extLst>
      <p:ext uri="{BB962C8B-B14F-4D97-AF65-F5344CB8AC3E}">
        <p14:creationId xmlns:p14="http://schemas.microsoft.com/office/powerpoint/2010/main" val="91059275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Can set them in the configuration</a:t>
            </a:r>
          </a:p>
          <a:p>
            <a:endParaRPr lang="en-US" dirty="0"/>
          </a:p>
          <a:p>
            <a:endParaRPr lang="en-US" dirty="0"/>
          </a:p>
        </p:txBody>
      </p:sp>
    </p:spTree>
    <p:extLst>
      <p:ext uri="{BB962C8B-B14F-4D97-AF65-F5344CB8AC3E}">
        <p14:creationId xmlns:p14="http://schemas.microsoft.com/office/powerpoint/2010/main" val="116870993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Preferred method</a:t>
            </a:r>
          </a:p>
          <a:p>
            <a:endParaRPr lang="en-US" dirty="0"/>
          </a:p>
          <a:p>
            <a:r>
              <a:rPr lang="en-US" dirty="0"/>
              <a:t>Easiest to blend into automation</a:t>
            </a:r>
          </a:p>
          <a:p>
            <a:endParaRPr lang="en-US" dirty="0"/>
          </a:p>
          <a:p>
            <a:r>
              <a:rPr lang="en-US" dirty="0"/>
              <a:t>How Terraform Enterprise will get these values.</a:t>
            </a:r>
          </a:p>
        </p:txBody>
      </p:sp>
    </p:spTree>
    <p:extLst>
      <p:ext uri="{BB962C8B-B14F-4D97-AF65-F5344CB8AC3E}">
        <p14:creationId xmlns:p14="http://schemas.microsoft.com/office/powerpoint/2010/main" val="255021964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Location equivalent</a:t>
            </a:r>
          </a:p>
          <a:p>
            <a:endParaRPr lang="en-US" dirty="0"/>
          </a:p>
          <a:p>
            <a:r>
              <a:rPr lang="en-US" dirty="0"/>
              <a:t>Pick either format, just be consistent</a:t>
            </a:r>
          </a:p>
          <a:p>
            <a:endParaRPr lang="en-US" dirty="0"/>
          </a:p>
          <a:p>
            <a:r>
              <a:rPr lang="en-US" dirty="0"/>
              <a:t>We use `</a:t>
            </a:r>
            <a:r>
              <a:rPr lang="en-US" dirty="0" err="1"/>
              <a:t>eastus</a:t>
            </a:r>
            <a:r>
              <a:rPr lang="en-US" dirty="0"/>
              <a:t>` in this workshop</a:t>
            </a:r>
          </a:p>
        </p:txBody>
      </p:sp>
    </p:spTree>
    <p:extLst>
      <p:ext uri="{BB962C8B-B14F-4D97-AF65-F5344CB8AC3E}">
        <p14:creationId xmlns:p14="http://schemas.microsoft.com/office/powerpoint/2010/main" val="268308302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Walk through Repo</a:t>
            </a:r>
          </a:p>
        </p:txBody>
      </p:sp>
    </p:spTree>
    <p:extLst>
      <p:ext uri="{BB962C8B-B14F-4D97-AF65-F5344CB8AC3E}">
        <p14:creationId xmlns:p14="http://schemas.microsoft.com/office/powerpoint/2010/main" val="312087808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2400" b="0" dirty="0">
                <a:effectLst/>
                <a:latin typeface="+mn-lt"/>
                <a:ea typeface="+mn-ea"/>
                <a:cs typeface="+mn-cs"/>
                <a:sym typeface="Calibri"/>
              </a:rPr>
              <a:t>30-45 mins</a:t>
            </a:r>
            <a:br>
              <a:rPr lang="en-US" sz="2400" b="0" dirty="0">
                <a:effectLst/>
                <a:latin typeface="+mn-lt"/>
                <a:ea typeface="+mn-ea"/>
                <a:cs typeface="+mn-cs"/>
                <a:sym typeface="Calibri"/>
              </a:rPr>
            </a:br>
            <a:r>
              <a:rPr lang="en-US" sz="2400" b="0" dirty="0">
                <a:effectLst/>
                <a:latin typeface="+mn-lt"/>
                <a:ea typeface="+mn-ea"/>
                <a:cs typeface="+mn-cs"/>
                <a:sym typeface="Calibri"/>
              </a:rPr>
              <a:t>Walk through the challenges</a:t>
            </a:r>
          </a:p>
          <a:p>
            <a:endParaRPr lang="en-US" sz="2400" b="0" dirty="0">
              <a:effectLst/>
              <a:latin typeface="+mn-lt"/>
              <a:ea typeface="+mn-ea"/>
              <a:cs typeface="+mn-cs"/>
              <a:sym typeface="Calibri"/>
            </a:endParaRPr>
          </a:p>
          <a:p>
            <a:r>
              <a:rPr lang="en-US" sz="2400" b="0" dirty="0">
                <a:effectLst/>
                <a:latin typeface="+mn-lt"/>
                <a:ea typeface="+mn-ea"/>
                <a:cs typeface="+mn-cs"/>
                <a:sym typeface="Calibri"/>
              </a:rPr>
              <a:t>Setup Environment</a:t>
            </a:r>
          </a:p>
          <a:p>
            <a:endParaRPr lang="en-US" sz="2400" b="0" dirty="0">
              <a:effectLst/>
              <a:latin typeface="+mn-lt"/>
              <a:ea typeface="+mn-ea"/>
              <a:cs typeface="+mn-cs"/>
              <a:sym typeface="Calibri"/>
            </a:endParaRPr>
          </a:p>
          <a:p>
            <a:r>
              <a:rPr lang="en-US" sz="2400" b="0" dirty="0">
                <a:effectLst/>
                <a:latin typeface="+mn-lt"/>
                <a:ea typeface="+mn-ea"/>
                <a:cs typeface="+mn-cs"/>
                <a:sym typeface="Calibri"/>
              </a:rPr>
              <a:t>Connect to the Azure CLI</a:t>
            </a:r>
          </a:p>
          <a:p>
            <a:r>
              <a:rPr lang="en-US" sz="2400" b="0" dirty="0">
                <a:effectLst/>
                <a:latin typeface="+mn-lt"/>
                <a:ea typeface="+mn-ea"/>
                <a:cs typeface="+mn-cs"/>
                <a:sym typeface="Calibri"/>
              </a:rPr>
              <a:t>Create a Resource Group</a:t>
            </a:r>
          </a:p>
          <a:p>
            <a:endParaRPr lang="en-US" sz="2400" b="0" dirty="0">
              <a:effectLst/>
              <a:latin typeface="+mn-lt"/>
              <a:ea typeface="+mn-ea"/>
              <a:cs typeface="+mn-cs"/>
              <a:sym typeface="Calibri"/>
            </a:endParaRPr>
          </a:p>
          <a:p>
            <a:r>
              <a:rPr lang="en-US" sz="2400" b="0" dirty="0">
                <a:effectLst/>
                <a:latin typeface="+mn-lt"/>
                <a:ea typeface="+mn-ea"/>
                <a:cs typeface="+mn-cs"/>
                <a:sym typeface="Calibri"/>
              </a:rPr>
              <a:t>Goal: get setup/connected/building infrastructure</a:t>
            </a:r>
          </a:p>
          <a:p>
            <a:endParaRPr lang="en-US" sz="2400" b="0" dirty="0">
              <a:effectLst/>
              <a:latin typeface="+mn-lt"/>
              <a:ea typeface="+mn-ea"/>
              <a:cs typeface="+mn-cs"/>
              <a:sym typeface="Calibri"/>
            </a:endParaRPr>
          </a:p>
          <a:p>
            <a:r>
              <a:rPr lang="en-US" sz="2400" b="0" dirty="0">
                <a:effectLst/>
                <a:latin typeface="+mn-lt"/>
                <a:ea typeface="+mn-ea"/>
                <a:cs typeface="+mn-cs"/>
                <a:sym typeface="Calibri"/>
              </a:rPr>
              <a:t>Combine this as a break</a:t>
            </a:r>
          </a:p>
          <a:p>
            <a:endParaRPr lang="en-US" sz="2400" b="0" dirty="0">
              <a:effectLst/>
              <a:latin typeface="+mn-lt"/>
              <a:ea typeface="+mn-ea"/>
              <a:cs typeface="+mn-cs"/>
              <a:sym typeface="Calibri"/>
            </a:endParaRPr>
          </a:p>
          <a:p>
            <a:endParaRPr lang="en-US" dirty="0"/>
          </a:p>
        </p:txBody>
      </p:sp>
    </p:spTree>
    <p:extLst>
      <p:ext uri="{BB962C8B-B14F-4D97-AF65-F5344CB8AC3E}">
        <p14:creationId xmlns:p14="http://schemas.microsoft.com/office/powerpoint/2010/main" val="133355790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2400" b="0" dirty="0">
                <a:effectLst/>
                <a:latin typeface="+mn-lt"/>
                <a:ea typeface="+mn-ea"/>
                <a:cs typeface="+mn-cs"/>
                <a:sym typeface="Calibri"/>
              </a:rPr>
              <a:t>How did it go?</a:t>
            </a:r>
            <a:endParaRPr lang="en-US" dirty="0"/>
          </a:p>
        </p:txBody>
      </p:sp>
    </p:spTree>
    <p:extLst>
      <p:ext uri="{BB962C8B-B14F-4D97-AF65-F5344CB8AC3E}">
        <p14:creationId xmlns:p14="http://schemas.microsoft.com/office/powerpoint/2010/main" val="130296781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Connecting these 3 points.</a:t>
            </a:r>
          </a:p>
          <a:p>
            <a:endParaRPr lang="en-US" dirty="0"/>
          </a:p>
        </p:txBody>
      </p:sp>
    </p:spTree>
    <p:extLst>
      <p:ext uri="{BB962C8B-B14F-4D97-AF65-F5344CB8AC3E}">
        <p14:creationId xmlns:p14="http://schemas.microsoft.com/office/powerpoint/2010/main" val="154264991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	Do not store in source control</a:t>
            </a:r>
          </a:p>
          <a:p>
            <a:endParaRPr lang="en-US" dirty="0"/>
          </a:p>
          <a:p>
            <a:r>
              <a:rPr lang="en-US" dirty="0"/>
              <a:t>Such as usernames, passwords, keys…</a:t>
            </a:r>
          </a:p>
          <a:p>
            <a:endParaRPr lang="en-US" dirty="0"/>
          </a:p>
          <a:p>
            <a:r>
              <a:rPr lang="en-US" dirty="0"/>
              <a:t>Encrypted at rest in Azure storage accounts</a:t>
            </a:r>
          </a:p>
          <a:p>
            <a:endParaRPr lang="en-US" dirty="0"/>
          </a:p>
        </p:txBody>
      </p:sp>
    </p:spTree>
    <p:extLst>
      <p:ext uri="{BB962C8B-B14F-4D97-AF65-F5344CB8AC3E}">
        <p14:creationId xmlns:p14="http://schemas.microsoft.com/office/powerpoint/2010/main" val="153155365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51754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331708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 name="Shape 686"/>
          <p:cNvSpPr>
            <a:spLocks noGrp="1" noRot="1" noChangeAspect="1"/>
          </p:cNvSpPr>
          <p:nvPr>
            <p:ph type="sldImg"/>
          </p:nvPr>
        </p:nvSpPr>
        <p:spPr>
          <a:xfrm>
            <a:off x="381000" y="685800"/>
            <a:ext cx="6096000" cy="3429000"/>
          </a:xfrm>
          <a:prstGeom prst="rect">
            <a:avLst/>
          </a:prstGeom>
        </p:spPr>
        <p:txBody>
          <a:bodyPr/>
          <a:lstStyle/>
          <a:p>
            <a:endParaRPr/>
          </a:p>
        </p:txBody>
      </p:sp>
      <p:sp>
        <p:nvSpPr>
          <p:cNvPr id="687" name="Shape 687"/>
          <p:cNvSpPr>
            <a:spLocks noGrp="1"/>
          </p:cNvSpPr>
          <p:nvPr>
            <p:ph type="body" sz="quarter" idx="1"/>
          </p:nvPr>
        </p:nvSpPr>
        <p:spPr>
          <a:prstGeom prst="rect">
            <a:avLst/>
          </a:prstGeom>
        </p:spPr>
        <p:txBody>
          <a:bodyPr/>
          <a:lstStyle/>
          <a:p>
            <a:pPr defTabSz="685800">
              <a:defRPr sz="1400"/>
            </a:pPr>
            <a:r>
              <a:rPr lang="en-US" dirty="0"/>
              <a:t>Founded: As Ops Practitioners moving to the cloud, gaps in provision, secure, run.</a:t>
            </a:r>
          </a:p>
          <a:p>
            <a:pPr defTabSz="685800">
              <a:defRPr sz="1400"/>
            </a:pPr>
            <a:endParaRPr lang="en-US" dirty="0"/>
          </a:p>
          <a:p>
            <a:pPr defTabSz="685800">
              <a:defRPr sz="1400"/>
            </a:pPr>
            <a:r>
              <a:rPr lang="en-US" dirty="0"/>
              <a:t>Mission: Any, could be cloud native, hybrid, </a:t>
            </a:r>
            <a:r>
              <a:rPr lang="en-US" dirty="0" err="1"/>
              <a:t>etc</a:t>
            </a:r>
            <a:r>
              <a:rPr lang="en-US" dirty="0"/>
              <a:t>…</a:t>
            </a:r>
          </a:p>
          <a:p>
            <a:pPr defTabSz="685800">
              <a:defRPr sz="1400"/>
            </a:pPr>
            <a:endParaRPr lang="en-US" dirty="0"/>
          </a:p>
          <a:p>
            <a:pPr defTabSz="685800">
              <a:defRPr sz="1400"/>
            </a:pPr>
            <a:r>
              <a:rPr lang="en-US" dirty="0"/>
              <a:t>How: Open source projects, Enterprise (collaboration and governance)</a:t>
            </a:r>
          </a:p>
          <a:p>
            <a:pPr defTabSz="685800">
              <a:defRPr sz="1400"/>
            </a:pPr>
            <a:endParaRPr lang="en-US" dirty="0"/>
          </a:p>
          <a:p>
            <a:pPr marL="0" marR="0" lvl="0" indent="0" defTabSz="685800" eaLnBrk="1" fontAlgn="auto" latinLnBrk="0" hangingPunct="1">
              <a:lnSpc>
                <a:spcPct val="100000"/>
              </a:lnSpc>
              <a:spcBef>
                <a:spcPts val="0"/>
              </a:spcBef>
              <a:spcAft>
                <a:spcPts val="0"/>
              </a:spcAft>
              <a:buClrTx/>
              <a:buSzTx/>
              <a:buFontTx/>
              <a:buNone/>
              <a:tabLst/>
              <a:defRPr sz="1400"/>
            </a:pPr>
            <a:r>
              <a:rPr lang="en-US" dirty="0"/>
              <a:t>Without tying themselves to a particular platform or technology</a:t>
            </a:r>
          </a:p>
        </p:txBody>
      </p:sp>
    </p:spTree>
    <p:extLst>
      <p:ext uri="{BB962C8B-B14F-4D97-AF65-F5344CB8AC3E}">
        <p14:creationId xmlns:p14="http://schemas.microsoft.com/office/powerpoint/2010/main" val="114805882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4826516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4295046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4755070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76309790"/>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1286693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36376427"/>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8509992"/>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87652133"/>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74675544"/>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708500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1" name="Shape 741"/>
          <p:cNvSpPr>
            <a:spLocks noGrp="1" noRot="1" noChangeAspect="1"/>
          </p:cNvSpPr>
          <p:nvPr>
            <p:ph type="sldImg"/>
          </p:nvPr>
        </p:nvSpPr>
        <p:spPr>
          <a:xfrm>
            <a:off x="381000" y="685800"/>
            <a:ext cx="6096000" cy="3429000"/>
          </a:xfrm>
          <a:prstGeom prst="rect">
            <a:avLst/>
          </a:prstGeom>
        </p:spPr>
        <p:txBody>
          <a:bodyPr/>
          <a:lstStyle/>
          <a:p>
            <a:endParaRPr/>
          </a:p>
        </p:txBody>
      </p:sp>
      <p:sp>
        <p:nvSpPr>
          <p:cNvPr id="742" name="Shape 742"/>
          <p:cNvSpPr>
            <a:spLocks noGrp="1"/>
          </p:cNvSpPr>
          <p:nvPr>
            <p:ph type="body" sz="quarter" idx="1"/>
          </p:nvPr>
        </p:nvSpPr>
        <p:spPr>
          <a:prstGeom prst="rect">
            <a:avLst/>
          </a:prstGeom>
        </p:spPr>
        <p:txBody>
          <a:bodyPr/>
          <a:lstStyle/>
          <a:p>
            <a:pPr defTabSz="685800">
              <a:defRPr sz="1400"/>
            </a:pPr>
            <a:r>
              <a:rPr lang="en-US" dirty="0"/>
              <a:t>Journey to the cloud</a:t>
            </a:r>
          </a:p>
          <a:p>
            <a:pPr defTabSz="685800">
              <a:defRPr sz="1400"/>
            </a:pPr>
            <a:endParaRPr lang="en-US" dirty="0"/>
          </a:p>
          <a:p>
            <a:pPr defTabSz="685800">
              <a:defRPr sz="1400"/>
            </a:pPr>
            <a:r>
              <a:rPr lang="en-US" dirty="0"/>
              <a:t>Traditional Datacenter:</a:t>
            </a:r>
          </a:p>
          <a:p>
            <a:pPr marL="285750" indent="-285750" defTabSz="685800">
              <a:buFontTx/>
              <a:buChar char="-"/>
              <a:defRPr sz="1400"/>
            </a:pPr>
            <a:r>
              <a:rPr lang="en-US" dirty="0"/>
              <a:t>Infrastructure</a:t>
            </a:r>
          </a:p>
          <a:p>
            <a:pPr marL="285750" indent="-285750" defTabSz="685800">
              <a:buFontTx/>
              <a:buChar char="-"/>
              <a:defRPr sz="1400"/>
            </a:pPr>
            <a:r>
              <a:rPr lang="en-US" dirty="0"/>
              <a:t>Applications</a:t>
            </a:r>
          </a:p>
          <a:p>
            <a:pPr marL="285750" indent="-285750" defTabSz="685800">
              <a:buFontTx/>
              <a:buChar char="-"/>
              <a:defRPr sz="1400"/>
            </a:pPr>
            <a:r>
              <a:rPr lang="en-US" dirty="0"/>
              <a:t>Security around perimeter</a:t>
            </a:r>
          </a:p>
          <a:p>
            <a:pPr defTabSz="685800">
              <a:defRPr sz="1400"/>
            </a:pPr>
            <a:endParaRPr lang="en-US" dirty="0"/>
          </a:p>
          <a:p>
            <a:pPr defTabSz="685800">
              <a:defRPr sz="1400"/>
            </a:pPr>
            <a:r>
              <a:rPr lang="en-US" dirty="0"/>
              <a:t>Straightforward approach. </a:t>
            </a:r>
          </a:p>
          <a:p>
            <a:pPr defTabSz="685800">
              <a:defRPr sz="1400"/>
            </a:pPr>
            <a:br>
              <a:rPr lang="en-US" dirty="0"/>
            </a:br>
            <a:r>
              <a:rPr lang="en-US" dirty="0"/>
              <a:t>Scaling up by adding more compute/memory.</a:t>
            </a:r>
          </a:p>
          <a:p>
            <a:pPr defTabSz="685800">
              <a:defRPr sz="1400"/>
            </a:pPr>
            <a:endParaRPr lang="en-US" dirty="0"/>
          </a:p>
        </p:txBody>
      </p:sp>
    </p:spTree>
    <p:extLst>
      <p:ext uri="{BB962C8B-B14F-4D97-AF65-F5344CB8AC3E}">
        <p14:creationId xmlns:p14="http://schemas.microsoft.com/office/powerpoint/2010/main" val="2114299012"/>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35789829"/>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Can be default or else required.</a:t>
            </a:r>
          </a:p>
          <a:p>
            <a:endParaRPr lang="en-US" dirty="0"/>
          </a:p>
          <a:p>
            <a:r>
              <a:rPr lang="en-US" dirty="0"/>
              <a:t>Default are literal and can not be interpolated.</a:t>
            </a:r>
          </a:p>
          <a:p>
            <a:endParaRPr lang="en-US" dirty="0"/>
          </a:p>
          <a:p>
            <a:r>
              <a:rPr lang="en-US" dirty="0"/>
              <a:t>Type is assumed.</a:t>
            </a:r>
          </a:p>
          <a:p>
            <a:endParaRPr lang="en-US" dirty="0"/>
          </a:p>
          <a:p>
            <a:r>
              <a:rPr lang="en-US" dirty="0"/>
              <a:t>Interpolation, more to come, VERY powerful</a:t>
            </a:r>
          </a:p>
          <a:p>
            <a:endParaRPr lang="en-US" dirty="0"/>
          </a:p>
          <a:p>
            <a:r>
              <a:rPr lang="en-US" dirty="0"/>
              <a:t>Description is purely for documentation (TF Registry)</a:t>
            </a:r>
          </a:p>
        </p:txBody>
      </p:sp>
    </p:spTree>
    <p:extLst>
      <p:ext uri="{BB962C8B-B14F-4D97-AF65-F5344CB8AC3E}">
        <p14:creationId xmlns:p14="http://schemas.microsoft.com/office/powerpoint/2010/main" val="2199085202"/>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60174106"/>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Can be fragile</a:t>
            </a:r>
          </a:p>
          <a:p>
            <a:endParaRPr lang="en-US" dirty="0"/>
          </a:p>
        </p:txBody>
      </p:sp>
    </p:spTree>
    <p:extLst>
      <p:ext uri="{BB962C8B-B14F-4D97-AF65-F5344CB8AC3E}">
        <p14:creationId xmlns:p14="http://schemas.microsoft.com/office/powerpoint/2010/main" val="3608936461"/>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10789799"/>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41459487"/>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All files can declare and use variables.</a:t>
            </a:r>
          </a:p>
          <a:p>
            <a:r>
              <a:rPr lang="en-US" dirty="0"/>
              <a:t>Share the same scope.</a:t>
            </a:r>
          </a:p>
          <a:p>
            <a:r>
              <a:rPr lang="en-US" dirty="0"/>
              <a:t>Can not duplicate.</a:t>
            </a:r>
          </a:p>
          <a:p>
            <a:endParaRPr lang="en-US" dirty="0"/>
          </a:p>
          <a:p>
            <a:r>
              <a:rPr lang="en-US" dirty="0"/>
              <a:t>Revisit when we reach modules.</a:t>
            </a:r>
          </a:p>
        </p:txBody>
      </p:sp>
    </p:spTree>
    <p:extLst>
      <p:ext uri="{BB962C8B-B14F-4D97-AF65-F5344CB8AC3E}">
        <p14:creationId xmlns:p14="http://schemas.microsoft.com/office/powerpoint/2010/main" val="741626052"/>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Already shown</a:t>
            </a:r>
          </a:p>
        </p:txBody>
      </p:sp>
    </p:spTree>
    <p:extLst>
      <p:ext uri="{BB962C8B-B14F-4D97-AF65-F5344CB8AC3E}">
        <p14:creationId xmlns:p14="http://schemas.microsoft.com/office/powerpoint/2010/main" val="2521912834"/>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Pass as many as you like</a:t>
            </a:r>
          </a:p>
          <a:p>
            <a:endParaRPr lang="en-US" dirty="0"/>
          </a:p>
          <a:p>
            <a:r>
              <a:rPr lang="en-US" dirty="0"/>
              <a:t>Duplicates will be overridden.</a:t>
            </a:r>
          </a:p>
          <a:p>
            <a:endParaRPr lang="en-US" dirty="0"/>
          </a:p>
        </p:txBody>
      </p:sp>
    </p:spTree>
    <p:extLst>
      <p:ext uri="{BB962C8B-B14F-4D97-AF65-F5344CB8AC3E}">
        <p14:creationId xmlns:p14="http://schemas.microsoft.com/office/powerpoint/2010/main" val="3260787677"/>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Great for automation.</a:t>
            </a:r>
          </a:p>
          <a:p>
            <a:endParaRPr lang="en-US" dirty="0"/>
          </a:p>
        </p:txBody>
      </p:sp>
    </p:spTree>
    <p:extLst>
      <p:ext uri="{BB962C8B-B14F-4D97-AF65-F5344CB8AC3E}">
        <p14:creationId xmlns:p14="http://schemas.microsoft.com/office/powerpoint/2010/main" val="111055440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Title Slide - Rise">
    <p:bg>
      <p:bgPr>
        <a:solidFill>
          <a:srgbClr val="000000"/>
        </a:solidFill>
        <a:effectLst/>
      </p:bgPr>
    </p:bg>
    <p:spTree>
      <p:nvGrpSpPr>
        <p:cNvPr id="1" name=""/>
        <p:cNvGrpSpPr/>
        <p:nvPr/>
      </p:nvGrpSpPr>
      <p:grpSpPr>
        <a:xfrm>
          <a:off x="0" y="0"/>
          <a:ext cx="0" cy="0"/>
          <a:chOff x="0" y="0"/>
          <a:chExt cx="0" cy="0"/>
        </a:xfrm>
      </p:grpSpPr>
      <p:pic>
        <p:nvPicPr>
          <p:cNvPr id="25" name="image3.jpg"/>
          <p:cNvPicPr>
            <a:picLocks noChangeAspect="1"/>
          </p:cNvPicPr>
          <p:nvPr/>
        </p:nvPicPr>
        <p:blipFill>
          <a:blip r:embed="rId2">
            <a:extLst/>
          </a:blip>
          <a:stretch>
            <a:fillRect/>
          </a:stretch>
        </p:blipFill>
        <p:spPr>
          <a:xfrm>
            <a:off x="-1" y="-1"/>
            <a:ext cx="24384001" cy="13716001"/>
          </a:xfrm>
          <a:prstGeom prst="rect">
            <a:avLst/>
          </a:prstGeom>
          <a:ln w="12700">
            <a:miter lim="400000"/>
          </a:ln>
        </p:spPr>
      </p:pic>
      <p:sp>
        <p:nvSpPr>
          <p:cNvPr id="26" name="Shape 26"/>
          <p:cNvSpPr/>
          <p:nvPr/>
        </p:nvSpPr>
        <p:spPr>
          <a:xfrm>
            <a:off x="1701674" y="3082173"/>
            <a:ext cx="12838854" cy="10633828"/>
          </a:xfrm>
          <a:prstGeom prst="rect">
            <a:avLst/>
          </a:prstGeom>
          <a:solidFill>
            <a:srgbClr val="000000"/>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a:p>
        </p:txBody>
      </p:sp>
      <p:sp>
        <p:nvSpPr>
          <p:cNvPr id="27" name="Shape 27"/>
          <p:cNvSpPr/>
          <p:nvPr/>
        </p:nvSpPr>
        <p:spPr>
          <a:xfrm>
            <a:off x="2856461" y="1387717"/>
            <a:ext cx="2938849" cy="3081870"/>
          </a:xfrm>
          <a:prstGeom prst="rect">
            <a:avLst/>
          </a:prstGeom>
          <a:solidFill>
            <a:schemeClr val="accent2"/>
          </a:solidFill>
          <a:ln w="12700">
            <a:miter lim="400000"/>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28" name="Shape 28"/>
          <p:cNvSpPr/>
          <p:nvPr/>
        </p:nvSpPr>
        <p:spPr>
          <a:xfrm>
            <a:off x="2336799" y="12859187"/>
            <a:ext cx="4290647" cy="279401"/>
          </a:xfrm>
          <a:prstGeom prst="rect">
            <a:avLst/>
          </a:prstGeom>
          <a:ln w="25400">
            <a:miter lim="400000"/>
          </a:ln>
          <a:extLst>
            <a:ext uri="{C572A759-6A51-4108-AA02-DFA0A04FC94B}">
              <ma14:wrappingTextBoxFlag xmlns:ma14="http://schemas.microsoft.com/office/mac/drawingml/2011/main" xmlns="" val="1"/>
            </a:ext>
          </a:extLst>
        </p:spPr>
        <p:txBody>
          <a:bodyPr lIns="0" tIns="0" rIns="0" bIns="0">
            <a:spAutoFit/>
          </a:bodyPr>
          <a:lstStyle>
            <a:lvl1pPr>
              <a:lnSpc>
                <a:spcPct val="100000"/>
              </a:lnSpc>
              <a:spcBef>
                <a:spcPts val="0"/>
              </a:spcBef>
              <a:defRPr sz="1800" b="0">
                <a:solidFill>
                  <a:srgbClr val="44546A"/>
                </a:solidFill>
                <a:latin typeface="Verdana"/>
                <a:ea typeface="Verdana"/>
                <a:cs typeface="Verdana"/>
                <a:sym typeface="Verdana"/>
              </a:defRPr>
            </a:lvl1pPr>
          </a:lstStyle>
          <a:p>
            <a:r>
              <a:t>Copyright © 2017 HashiCorp</a:t>
            </a:r>
          </a:p>
        </p:txBody>
      </p:sp>
      <p:pic>
        <p:nvPicPr>
          <p:cNvPr id="29" name="image2.png"/>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3116234" y="1817714"/>
            <a:ext cx="2374966" cy="2374961"/>
          </a:xfrm>
          <a:prstGeom prst="rect">
            <a:avLst/>
          </a:prstGeom>
          <a:ln w="12700">
            <a:miter lim="400000"/>
          </a:ln>
        </p:spPr>
      </p:pic>
      <p:sp>
        <p:nvSpPr>
          <p:cNvPr id="30" name="Shape 30"/>
          <p:cNvSpPr>
            <a:spLocks noGrp="1"/>
          </p:cNvSpPr>
          <p:nvPr>
            <p:ph type="title"/>
          </p:nvPr>
        </p:nvSpPr>
        <p:spPr>
          <a:xfrm>
            <a:off x="2336799" y="5257800"/>
            <a:ext cx="11531601" cy="4927600"/>
          </a:xfrm>
          <a:prstGeom prst="rect">
            <a:avLst/>
          </a:prstGeom>
        </p:spPr>
        <p:txBody>
          <a:bodyPr anchor="b"/>
          <a:lstStyle>
            <a:lvl1pPr>
              <a:spcBef>
                <a:spcPts val="2500"/>
              </a:spcBef>
              <a:defRPr sz="8400">
                <a:solidFill>
                  <a:srgbClr val="FFFFFF"/>
                </a:solidFill>
              </a:defRPr>
            </a:lvl1pPr>
          </a:lstStyle>
          <a:p>
            <a:r>
              <a:t>Title Text</a:t>
            </a:r>
          </a:p>
        </p:txBody>
      </p:sp>
      <p:sp>
        <p:nvSpPr>
          <p:cNvPr id="31" name="Shape 31"/>
          <p:cNvSpPr>
            <a:spLocks noGrp="1"/>
          </p:cNvSpPr>
          <p:nvPr>
            <p:ph type="body" sz="quarter" idx="1"/>
          </p:nvPr>
        </p:nvSpPr>
        <p:spPr>
          <a:xfrm>
            <a:off x="2336799" y="10414000"/>
            <a:ext cx="11531601" cy="2374961"/>
          </a:xfrm>
          <a:prstGeom prst="rect">
            <a:avLst/>
          </a:prstGeom>
          <a:ln w="12700"/>
        </p:spPr>
        <p:txBody>
          <a:bodyPr lIns="0" tIns="0" rIns="0" bIns="0">
            <a:normAutofit/>
          </a:bodyPr>
          <a:lstStyle>
            <a:lvl1pPr marL="0" indent="0">
              <a:buSzTx/>
              <a:buFontTx/>
              <a:buNone/>
              <a:defRPr sz="4200">
                <a:solidFill>
                  <a:srgbClr val="8497B0"/>
                </a:solidFill>
              </a:defRPr>
            </a:lvl1pPr>
            <a:lvl2pPr marL="0" indent="342900">
              <a:buSzTx/>
              <a:buFontTx/>
              <a:buNone/>
              <a:defRPr sz="4200">
                <a:solidFill>
                  <a:srgbClr val="8497B0"/>
                </a:solidFill>
              </a:defRPr>
            </a:lvl2pPr>
            <a:lvl3pPr marL="1165860" indent="-480060">
              <a:buFontTx/>
              <a:defRPr sz="4200">
                <a:solidFill>
                  <a:srgbClr val="8497B0"/>
                </a:solidFill>
              </a:defRPr>
            </a:lvl3pPr>
            <a:lvl4pPr marL="1562100" indent="-533400">
              <a:buFontTx/>
              <a:defRPr sz="4200">
                <a:solidFill>
                  <a:srgbClr val="8497B0"/>
                </a:solidFill>
              </a:defRPr>
            </a:lvl4pPr>
            <a:lvl5pPr marL="1905000" indent="-533400">
              <a:buFontTx/>
              <a:defRPr sz="4200">
                <a:solidFill>
                  <a:srgbClr val="8497B0"/>
                </a:solidFill>
              </a:defRPr>
            </a:lvl5pPr>
          </a:lstStyle>
          <a:p>
            <a:r>
              <a:t>Body Level One</a:t>
            </a:r>
          </a:p>
          <a:p>
            <a:pPr lvl="1"/>
            <a:r>
              <a:t>Body Level Two</a:t>
            </a:r>
          </a:p>
          <a:p>
            <a:pPr lvl="2"/>
            <a:r>
              <a:t>Body Level Three</a:t>
            </a:r>
          </a:p>
          <a:p>
            <a:pPr lvl="3"/>
            <a:r>
              <a:t>Body Level Four</a:t>
            </a:r>
          </a:p>
          <a:p>
            <a:pPr lvl="4"/>
            <a:r>
              <a:t>Body Level Five</a:t>
            </a:r>
          </a:p>
        </p:txBody>
      </p:sp>
      <p:sp>
        <p:nvSpPr>
          <p:cNvPr id="32" name="Shape 32"/>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Black Black">
    <p:bg>
      <p:bgPr>
        <a:solidFill>
          <a:srgbClr val="000000"/>
        </a:solidFill>
        <a:effectLst/>
      </p:bgPr>
    </p:bg>
    <p:spTree>
      <p:nvGrpSpPr>
        <p:cNvPr id="1" name=""/>
        <p:cNvGrpSpPr/>
        <p:nvPr/>
      </p:nvGrpSpPr>
      <p:grpSpPr>
        <a:xfrm>
          <a:off x="0" y="0"/>
          <a:ext cx="0" cy="0"/>
          <a:chOff x="0" y="0"/>
          <a:chExt cx="0" cy="0"/>
        </a:xfrm>
      </p:grpSpPr>
      <p:sp>
        <p:nvSpPr>
          <p:cNvPr id="144" name="Shape 144"/>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Section White">
    <p:spTree>
      <p:nvGrpSpPr>
        <p:cNvPr id="1" name=""/>
        <p:cNvGrpSpPr/>
        <p:nvPr/>
      </p:nvGrpSpPr>
      <p:grpSpPr>
        <a:xfrm>
          <a:off x="0" y="0"/>
          <a:ext cx="0" cy="0"/>
          <a:chOff x="0" y="0"/>
          <a:chExt cx="0" cy="0"/>
        </a:xfrm>
      </p:grpSpPr>
      <p:pic>
        <p:nvPicPr>
          <p:cNvPr id="151" name="image12.jpg"/>
          <p:cNvPicPr>
            <a:picLocks noChangeAspect="1"/>
          </p:cNvPicPr>
          <p:nvPr/>
        </p:nvPicPr>
        <p:blipFill>
          <a:blip r:embed="rId2">
            <a:extLst/>
          </a:blip>
          <a:stretch>
            <a:fillRect/>
          </a:stretch>
        </p:blipFill>
        <p:spPr>
          <a:xfrm>
            <a:off x="-1" y="-1"/>
            <a:ext cx="24384001" cy="13716001"/>
          </a:xfrm>
          <a:prstGeom prst="rect">
            <a:avLst/>
          </a:prstGeom>
          <a:ln w="12700">
            <a:miter lim="400000"/>
          </a:ln>
        </p:spPr>
      </p:pic>
      <p:sp>
        <p:nvSpPr>
          <p:cNvPr id="152" name="Shape 152"/>
          <p:cNvSpPr/>
          <p:nvPr/>
        </p:nvSpPr>
        <p:spPr>
          <a:xfrm>
            <a:off x="5745269" y="3640895"/>
            <a:ext cx="18638730" cy="7164893"/>
          </a:xfrm>
          <a:prstGeom prst="rect">
            <a:avLst/>
          </a:prstGeom>
          <a:solidFill>
            <a:srgbClr val="FFFFFF"/>
          </a:solidFill>
          <a:ln w="12700">
            <a:miter lim="400000"/>
          </a:ln>
          <a:extLst>
            <a:ext uri="{C572A759-6A51-4108-AA02-DFA0A04FC94B}">
              <ma14:wrappingTextBoxFlag xmlns:ma14="http://schemas.microsoft.com/office/mac/drawingml/2011/main" xmlns="" val="1"/>
            </a:ext>
          </a:extLst>
        </p:spPr>
        <p:txBody>
          <a:bodyPr lIns="121919" tIns="121919" rIns="121919" bIns="121919" anchor="ctr"/>
          <a:lstStyle>
            <a:lvl1pPr algn="ctr">
              <a:lnSpc>
                <a:spcPct val="100000"/>
              </a:lnSpc>
              <a:spcBef>
                <a:spcPts val="0"/>
              </a:spcBef>
              <a:defRPr sz="3400" b="0">
                <a:latin typeface="Verdana"/>
                <a:ea typeface="Verdana"/>
                <a:cs typeface="Verdana"/>
                <a:sym typeface="Verdana"/>
              </a:defRPr>
            </a:lvl1pPr>
          </a:lstStyle>
          <a:p>
            <a:r>
              <a:t>s</a:t>
            </a:r>
          </a:p>
        </p:txBody>
      </p:sp>
      <p:sp>
        <p:nvSpPr>
          <p:cNvPr id="153" name="Shape 153"/>
          <p:cNvSpPr>
            <a:spLocks noGrp="1"/>
          </p:cNvSpPr>
          <p:nvPr>
            <p:ph type="body" sz="quarter" idx="13"/>
          </p:nvPr>
        </p:nvSpPr>
        <p:spPr>
          <a:xfrm>
            <a:off x="7996235" y="7540258"/>
            <a:ext cx="12890738" cy="2184401"/>
          </a:xfrm>
          <a:prstGeom prst="rect">
            <a:avLst/>
          </a:prstGeom>
          <a:ln w="12700"/>
        </p:spPr>
        <p:txBody>
          <a:bodyPr lIns="0" tIns="0" rIns="0" bIns="0">
            <a:normAutofit/>
          </a:bodyPr>
          <a:lstStyle/>
          <a:p>
            <a:pPr marL="88900" indent="-88900" defTabSz="1828800">
              <a:spcBef>
                <a:spcPts val="0"/>
              </a:spcBef>
              <a:buSzTx/>
              <a:buFontTx/>
              <a:buNone/>
              <a:defRPr sz="4200">
                <a:solidFill>
                  <a:srgbClr val="44546A"/>
                </a:solidFill>
              </a:defRPr>
            </a:pPr>
            <a:endParaRPr/>
          </a:p>
        </p:txBody>
      </p:sp>
      <p:sp>
        <p:nvSpPr>
          <p:cNvPr id="154" name="Shape 154"/>
          <p:cNvSpPr>
            <a:spLocks noGrp="1"/>
          </p:cNvSpPr>
          <p:nvPr>
            <p:ph type="sldNum" sz="quarter" idx="2"/>
          </p:nvPr>
        </p:nvSpPr>
        <p:spPr>
          <a:xfrm>
            <a:off x="23460168" y="12939814"/>
            <a:ext cx="514907" cy="485141"/>
          </a:xfrm>
          <a:prstGeom prst="rect">
            <a:avLst/>
          </a:prstGeom>
        </p:spPr>
        <p:txBody>
          <a:bodyPr anchor="b"/>
          <a:lstStyle>
            <a:lvl1pPr>
              <a:defRPr sz="1600">
                <a:solidFill>
                  <a:srgbClr val="AFABAB"/>
                </a:solidFill>
              </a:defRPr>
            </a:lvl1pPr>
          </a:lstStyle>
          <a:p>
            <a:fld id="{86CB4B4D-7CA3-9044-876B-883B54F8677D}" type="slidenum">
              <a:t>‹#›</a:t>
            </a:fld>
            <a:endParaRPr/>
          </a:p>
        </p:txBody>
      </p:sp>
      <p:sp>
        <p:nvSpPr>
          <p:cNvPr id="155" name="Shape 155"/>
          <p:cNvSpPr/>
          <p:nvPr/>
        </p:nvSpPr>
        <p:spPr>
          <a:xfrm>
            <a:off x="7996235" y="13015168"/>
            <a:ext cx="2979738" cy="241301"/>
          </a:xfrm>
          <a:prstGeom prst="rect">
            <a:avLst/>
          </a:prstGeom>
          <a:ln w="25400">
            <a:miter lim="400000"/>
          </a:ln>
          <a:extLst>
            <a:ext uri="{C572A759-6A51-4108-AA02-DFA0A04FC94B}">
              <ma14:wrappingTextBoxFlag xmlns:ma14="http://schemas.microsoft.com/office/mac/drawingml/2011/main" xmlns="" val="1"/>
            </a:ext>
          </a:extLst>
        </p:spPr>
        <p:txBody>
          <a:bodyPr wrap="none" lIns="0" tIns="0" rIns="0" bIns="0">
            <a:spAutoFit/>
          </a:bodyPr>
          <a:lstStyle>
            <a:lvl1pPr>
              <a:lnSpc>
                <a:spcPct val="100000"/>
              </a:lnSpc>
              <a:spcBef>
                <a:spcPts val="0"/>
              </a:spcBef>
              <a:defRPr sz="1600" b="0">
                <a:solidFill>
                  <a:srgbClr val="AFABAB"/>
                </a:solidFill>
                <a:latin typeface="Verdana"/>
                <a:ea typeface="Verdana"/>
                <a:cs typeface="Verdana"/>
                <a:sym typeface="Verdana"/>
              </a:defRPr>
            </a:lvl1pPr>
          </a:lstStyle>
          <a:p>
            <a:r>
              <a:t>Copyright © 2017 HashiCorp</a:t>
            </a:r>
          </a:p>
        </p:txBody>
      </p:sp>
      <p:grpSp>
        <p:nvGrpSpPr>
          <p:cNvPr id="159" name="Group 159"/>
          <p:cNvGrpSpPr/>
          <p:nvPr/>
        </p:nvGrpSpPr>
        <p:grpSpPr>
          <a:xfrm>
            <a:off x="22603860" y="12793059"/>
            <a:ext cx="594806" cy="629478"/>
            <a:chOff x="0" y="0"/>
            <a:chExt cx="594805" cy="629477"/>
          </a:xfrm>
        </p:grpSpPr>
        <p:sp>
          <p:nvSpPr>
            <p:cNvPr id="156" name="Shape 156"/>
            <p:cNvSpPr/>
            <p:nvPr/>
          </p:nvSpPr>
          <p:spPr>
            <a:xfrm>
              <a:off x="0" y="0"/>
              <a:ext cx="247689" cy="53995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5718"/>
                  </a:lnTo>
                  <a:lnTo>
                    <a:pt x="0" y="19448"/>
                  </a:lnTo>
                  <a:lnTo>
                    <a:pt x="8115" y="21600"/>
                  </a:lnTo>
                  <a:lnTo>
                    <a:pt x="8115" y="7870"/>
                  </a:lnTo>
                  <a:lnTo>
                    <a:pt x="21600" y="4303"/>
                  </a:lnTo>
                  <a:lnTo>
                    <a:pt x="21600"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57" name="Shape 157"/>
            <p:cNvSpPr/>
            <p:nvPr/>
          </p:nvSpPr>
          <p:spPr>
            <a:xfrm>
              <a:off x="154628" y="0"/>
              <a:ext cx="285550" cy="629124"/>
            </a:xfrm>
            <a:custGeom>
              <a:avLst/>
              <a:gdLst/>
              <a:ahLst/>
              <a:cxnLst>
                <a:cxn ang="0">
                  <a:pos x="wd2" y="hd2"/>
                </a:cxn>
                <a:cxn ang="5400000">
                  <a:pos x="wd2" y="hd2"/>
                </a:cxn>
                <a:cxn ang="10800000">
                  <a:pos x="wd2" y="hd2"/>
                </a:cxn>
                <a:cxn ang="16200000">
                  <a:pos x="wd2" y="hd2"/>
                </a:cxn>
              </a:cxnLst>
              <a:rect l="0" t="0" r="r" b="b"/>
              <a:pathLst>
                <a:path w="21600" h="21600" extrusionOk="0">
                  <a:moveTo>
                    <a:pt x="14534" y="0"/>
                  </a:moveTo>
                  <a:lnTo>
                    <a:pt x="14534" y="9379"/>
                  </a:lnTo>
                  <a:lnTo>
                    <a:pt x="7039" y="9379"/>
                  </a:lnTo>
                  <a:lnTo>
                    <a:pt x="7039" y="5892"/>
                  </a:lnTo>
                  <a:lnTo>
                    <a:pt x="0" y="7739"/>
                  </a:lnTo>
                  <a:lnTo>
                    <a:pt x="0" y="19753"/>
                  </a:lnTo>
                  <a:lnTo>
                    <a:pt x="7039" y="21600"/>
                  </a:lnTo>
                  <a:lnTo>
                    <a:pt x="7039" y="12246"/>
                  </a:lnTo>
                  <a:lnTo>
                    <a:pt x="14534" y="12246"/>
                  </a:lnTo>
                  <a:lnTo>
                    <a:pt x="14534" y="15720"/>
                  </a:lnTo>
                  <a:lnTo>
                    <a:pt x="21600" y="13874"/>
                  </a:lnTo>
                  <a:lnTo>
                    <a:pt x="21600" y="1847"/>
                  </a:lnTo>
                  <a:lnTo>
                    <a:pt x="14534"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58" name="Shape 158"/>
            <p:cNvSpPr/>
            <p:nvPr/>
          </p:nvSpPr>
          <p:spPr>
            <a:xfrm>
              <a:off x="346763" y="89167"/>
              <a:ext cx="248043" cy="54031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5885"/>
                  </a:lnTo>
                  <a:lnTo>
                    <a:pt x="21600" y="2150"/>
                  </a:lnTo>
                  <a:lnTo>
                    <a:pt x="13496" y="0"/>
                  </a:lnTo>
                  <a:lnTo>
                    <a:pt x="13496" y="13735"/>
                  </a:lnTo>
                  <a:lnTo>
                    <a:pt x="0" y="17300"/>
                  </a:lnTo>
                  <a:lnTo>
                    <a:pt x="0" y="2160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sp>
        <p:nvSpPr>
          <p:cNvPr id="160" name="Shape 160"/>
          <p:cNvSpPr>
            <a:spLocks noGrp="1"/>
          </p:cNvSpPr>
          <p:nvPr>
            <p:ph type="title"/>
          </p:nvPr>
        </p:nvSpPr>
        <p:spPr>
          <a:xfrm>
            <a:off x="7996235" y="4148300"/>
            <a:ext cx="13030201" cy="3315759"/>
          </a:xfrm>
          <a:prstGeom prst="rect">
            <a:avLst/>
          </a:prstGeom>
        </p:spPr>
        <p:txBody>
          <a:bodyPr lIns="0" tIns="0" rIns="0" bIns="0" anchor="b">
            <a:normAutofit/>
          </a:bodyPr>
          <a:lstStyle>
            <a:lvl1pPr>
              <a:defRPr sz="8400"/>
            </a:lvl1pPr>
          </a:lstStyle>
          <a:p>
            <a:r>
              <a:t>Title Text</a:t>
            </a: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Section Black">
    <p:spTree>
      <p:nvGrpSpPr>
        <p:cNvPr id="1" name=""/>
        <p:cNvGrpSpPr/>
        <p:nvPr/>
      </p:nvGrpSpPr>
      <p:grpSpPr>
        <a:xfrm>
          <a:off x="0" y="0"/>
          <a:ext cx="0" cy="0"/>
          <a:chOff x="0" y="0"/>
          <a:chExt cx="0" cy="0"/>
        </a:xfrm>
      </p:grpSpPr>
      <p:pic>
        <p:nvPicPr>
          <p:cNvPr id="167" name="image13.jpg"/>
          <p:cNvPicPr>
            <a:picLocks noChangeAspect="1"/>
          </p:cNvPicPr>
          <p:nvPr/>
        </p:nvPicPr>
        <p:blipFill>
          <a:blip r:embed="rId2">
            <a:extLst/>
          </a:blip>
          <a:stretch>
            <a:fillRect/>
          </a:stretch>
        </p:blipFill>
        <p:spPr>
          <a:xfrm>
            <a:off x="-1" y="-1"/>
            <a:ext cx="24384001" cy="13716001"/>
          </a:xfrm>
          <a:prstGeom prst="rect">
            <a:avLst/>
          </a:prstGeom>
          <a:ln w="12700">
            <a:miter lim="400000"/>
          </a:ln>
        </p:spPr>
      </p:pic>
      <p:sp>
        <p:nvSpPr>
          <p:cNvPr id="168" name="Shape 168"/>
          <p:cNvSpPr/>
          <p:nvPr/>
        </p:nvSpPr>
        <p:spPr>
          <a:xfrm>
            <a:off x="5705246" y="3628195"/>
            <a:ext cx="18638730" cy="7164893"/>
          </a:xfrm>
          <a:prstGeom prst="rect">
            <a:avLst/>
          </a:prstGeom>
          <a:solidFill>
            <a:srgbClr val="000000"/>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a:p>
        </p:txBody>
      </p:sp>
      <p:sp>
        <p:nvSpPr>
          <p:cNvPr id="169" name="Shape 169"/>
          <p:cNvSpPr>
            <a:spLocks noGrp="1"/>
          </p:cNvSpPr>
          <p:nvPr>
            <p:ph type="body" sz="quarter" idx="13"/>
          </p:nvPr>
        </p:nvSpPr>
        <p:spPr>
          <a:xfrm>
            <a:off x="7997753" y="7527558"/>
            <a:ext cx="13027164" cy="2184401"/>
          </a:xfrm>
          <a:prstGeom prst="rect">
            <a:avLst/>
          </a:prstGeom>
          <a:ln w="12700"/>
        </p:spPr>
        <p:txBody>
          <a:bodyPr lIns="0" tIns="0" rIns="0" bIns="0" anchor="b" anchorCtr="0">
            <a:normAutofit/>
          </a:bodyPr>
          <a:lstStyle>
            <a:lvl1pPr marL="604157" indent="-604157">
              <a:buSzTx/>
              <a:defRPr sz="4200">
                <a:solidFill>
                  <a:schemeClr val="tx1"/>
                </a:solidFill>
              </a:defRPr>
            </a:lvl1pPr>
          </a:lstStyle>
          <a:p>
            <a:pPr marL="0" indent="0">
              <a:buSzTx/>
              <a:buFontTx/>
              <a:buNone/>
              <a:defRPr sz="4200">
                <a:solidFill>
                  <a:srgbClr val="D0CECE"/>
                </a:solidFill>
              </a:defRPr>
            </a:pPr>
            <a:endParaRPr dirty="0"/>
          </a:p>
        </p:txBody>
      </p:sp>
      <p:sp>
        <p:nvSpPr>
          <p:cNvPr id="170" name="Shape 170"/>
          <p:cNvSpPr/>
          <p:nvPr/>
        </p:nvSpPr>
        <p:spPr>
          <a:xfrm>
            <a:off x="7996235" y="13015168"/>
            <a:ext cx="2979738" cy="241301"/>
          </a:xfrm>
          <a:prstGeom prst="rect">
            <a:avLst/>
          </a:prstGeom>
          <a:ln w="25400">
            <a:miter lim="400000"/>
          </a:ln>
          <a:extLst>
            <a:ext uri="{C572A759-6A51-4108-AA02-DFA0A04FC94B}">
              <ma14:wrappingTextBoxFlag xmlns:ma14="http://schemas.microsoft.com/office/mac/drawingml/2011/main" xmlns="" val="1"/>
            </a:ext>
          </a:extLst>
        </p:spPr>
        <p:txBody>
          <a:bodyPr wrap="none" lIns="0" tIns="0" rIns="0" bIns="0">
            <a:spAutoFit/>
          </a:bodyPr>
          <a:lstStyle>
            <a:lvl1pPr>
              <a:lnSpc>
                <a:spcPct val="100000"/>
              </a:lnSpc>
              <a:spcBef>
                <a:spcPts val="0"/>
              </a:spcBef>
              <a:defRPr sz="1600" b="0">
                <a:solidFill>
                  <a:srgbClr val="AFABAB"/>
                </a:solidFill>
                <a:latin typeface="Verdana"/>
                <a:ea typeface="Verdana"/>
                <a:cs typeface="Verdana"/>
                <a:sym typeface="Verdana"/>
              </a:defRPr>
            </a:lvl1pPr>
          </a:lstStyle>
          <a:p>
            <a:r>
              <a:t>Copyright © 2017 HashiCorp</a:t>
            </a:r>
          </a:p>
        </p:txBody>
      </p:sp>
      <p:grpSp>
        <p:nvGrpSpPr>
          <p:cNvPr id="174" name="Group 174"/>
          <p:cNvGrpSpPr/>
          <p:nvPr/>
        </p:nvGrpSpPr>
        <p:grpSpPr>
          <a:xfrm>
            <a:off x="22603860" y="12793059"/>
            <a:ext cx="594806" cy="629478"/>
            <a:chOff x="0" y="0"/>
            <a:chExt cx="594805" cy="629477"/>
          </a:xfrm>
        </p:grpSpPr>
        <p:sp>
          <p:nvSpPr>
            <p:cNvPr id="171" name="Shape 171"/>
            <p:cNvSpPr/>
            <p:nvPr/>
          </p:nvSpPr>
          <p:spPr>
            <a:xfrm>
              <a:off x="0" y="0"/>
              <a:ext cx="247689" cy="53995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5718"/>
                  </a:lnTo>
                  <a:lnTo>
                    <a:pt x="0" y="19448"/>
                  </a:lnTo>
                  <a:lnTo>
                    <a:pt x="8115" y="21600"/>
                  </a:lnTo>
                  <a:lnTo>
                    <a:pt x="8115" y="7870"/>
                  </a:lnTo>
                  <a:lnTo>
                    <a:pt x="21600" y="4303"/>
                  </a:lnTo>
                  <a:lnTo>
                    <a:pt x="21600" y="0"/>
                  </a:lnTo>
                  <a:close/>
                </a:path>
              </a:pathLst>
            </a:custGeom>
            <a:solidFill>
              <a:srgbClr val="A6A6A6"/>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72" name="Shape 172"/>
            <p:cNvSpPr/>
            <p:nvPr/>
          </p:nvSpPr>
          <p:spPr>
            <a:xfrm>
              <a:off x="154628" y="0"/>
              <a:ext cx="285550" cy="629124"/>
            </a:xfrm>
            <a:custGeom>
              <a:avLst/>
              <a:gdLst/>
              <a:ahLst/>
              <a:cxnLst>
                <a:cxn ang="0">
                  <a:pos x="wd2" y="hd2"/>
                </a:cxn>
                <a:cxn ang="5400000">
                  <a:pos x="wd2" y="hd2"/>
                </a:cxn>
                <a:cxn ang="10800000">
                  <a:pos x="wd2" y="hd2"/>
                </a:cxn>
                <a:cxn ang="16200000">
                  <a:pos x="wd2" y="hd2"/>
                </a:cxn>
              </a:cxnLst>
              <a:rect l="0" t="0" r="r" b="b"/>
              <a:pathLst>
                <a:path w="21600" h="21600" extrusionOk="0">
                  <a:moveTo>
                    <a:pt x="14534" y="0"/>
                  </a:moveTo>
                  <a:lnTo>
                    <a:pt x="14534" y="9379"/>
                  </a:lnTo>
                  <a:lnTo>
                    <a:pt x="7039" y="9379"/>
                  </a:lnTo>
                  <a:lnTo>
                    <a:pt x="7039" y="5892"/>
                  </a:lnTo>
                  <a:lnTo>
                    <a:pt x="0" y="7739"/>
                  </a:lnTo>
                  <a:lnTo>
                    <a:pt x="0" y="19753"/>
                  </a:lnTo>
                  <a:lnTo>
                    <a:pt x="7039" y="21600"/>
                  </a:lnTo>
                  <a:lnTo>
                    <a:pt x="7039" y="12246"/>
                  </a:lnTo>
                  <a:lnTo>
                    <a:pt x="14534" y="12246"/>
                  </a:lnTo>
                  <a:lnTo>
                    <a:pt x="14534" y="15720"/>
                  </a:lnTo>
                  <a:lnTo>
                    <a:pt x="21600" y="13874"/>
                  </a:lnTo>
                  <a:lnTo>
                    <a:pt x="21600" y="1847"/>
                  </a:lnTo>
                  <a:lnTo>
                    <a:pt x="14534" y="0"/>
                  </a:lnTo>
                  <a:close/>
                </a:path>
              </a:pathLst>
            </a:custGeom>
            <a:solidFill>
              <a:srgbClr val="A6A6A6"/>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73" name="Shape 173"/>
            <p:cNvSpPr/>
            <p:nvPr/>
          </p:nvSpPr>
          <p:spPr>
            <a:xfrm>
              <a:off x="346763" y="89167"/>
              <a:ext cx="248043" cy="54031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5885"/>
                  </a:lnTo>
                  <a:lnTo>
                    <a:pt x="21600" y="2150"/>
                  </a:lnTo>
                  <a:lnTo>
                    <a:pt x="13496" y="0"/>
                  </a:lnTo>
                  <a:lnTo>
                    <a:pt x="13496" y="13735"/>
                  </a:lnTo>
                  <a:lnTo>
                    <a:pt x="0" y="17300"/>
                  </a:lnTo>
                  <a:lnTo>
                    <a:pt x="0" y="21600"/>
                  </a:lnTo>
                  <a:close/>
                </a:path>
              </a:pathLst>
            </a:custGeom>
            <a:solidFill>
              <a:srgbClr val="A6A6A6"/>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sp>
        <p:nvSpPr>
          <p:cNvPr id="175" name="Shape 175"/>
          <p:cNvSpPr>
            <a:spLocks noGrp="1"/>
          </p:cNvSpPr>
          <p:nvPr>
            <p:ph type="sldNum" sz="quarter" idx="2"/>
          </p:nvPr>
        </p:nvSpPr>
        <p:spPr>
          <a:xfrm>
            <a:off x="23460168" y="12939814"/>
            <a:ext cx="514907" cy="485141"/>
          </a:xfrm>
          <a:prstGeom prst="rect">
            <a:avLst/>
          </a:prstGeom>
        </p:spPr>
        <p:txBody>
          <a:bodyPr anchor="b"/>
          <a:lstStyle>
            <a:lvl1pPr>
              <a:defRPr sz="1600">
                <a:solidFill>
                  <a:srgbClr val="AFABAB"/>
                </a:solidFill>
              </a:defRPr>
            </a:lvl1pPr>
          </a:lstStyle>
          <a:p>
            <a:fld id="{86CB4B4D-7CA3-9044-876B-883B54F8677D}" type="slidenum">
              <a:t>‹#›</a:t>
            </a:fld>
            <a:endParaRPr/>
          </a:p>
        </p:txBody>
      </p:sp>
      <p:sp>
        <p:nvSpPr>
          <p:cNvPr id="176" name="Shape 176"/>
          <p:cNvSpPr>
            <a:spLocks noGrp="1"/>
          </p:cNvSpPr>
          <p:nvPr>
            <p:ph type="title"/>
          </p:nvPr>
        </p:nvSpPr>
        <p:spPr>
          <a:xfrm>
            <a:off x="7996235" y="4148300"/>
            <a:ext cx="13030201" cy="3315759"/>
          </a:xfrm>
          <a:prstGeom prst="rect">
            <a:avLst/>
          </a:prstGeom>
        </p:spPr>
        <p:txBody>
          <a:bodyPr lIns="0" tIns="0" rIns="0" bIns="0" anchor="b">
            <a:normAutofit/>
          </a:bodyPr>
          <a:lstStyle>
            <a:lvl1pPr>
              <a:defRPr sz="8400">
                <a:solidFill>
                  <a:srgbClr val="FFFFFF"/>
                </a:solidFill>
              </a:defRPr>
            </a:lvl1pPr>
          </a:lstStyle>
          <a:p>
            <a:r>
              <a:t>Title Text</a:t>
            </a: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hank You">
    <p:bg>
      <p:bgPr>
        <a:solidFill>
          <a:srgbClr val="000000"/>
        </a:solidFill>
        <a:effectLst/>
      </p:bgPr>
    </p:bg>
    <p:spTree>
      <p:nvGrpSpPr>
        <p:cNvPr id="1" name=""/>
        <p:cNvGrpSpPr/>
        <p:nvPr/>
      </p:nvGrpSpPr>
      <p:grpSpPr>
        <a:xfrm>
          <a:off x="0" y="0"/>
          <a:ext cx="0" cy="0"/>
          <a:chOff x="0" y="0"/>
          <a:chExt cx="0" cy="0"/>
        </a:xfrm>
      </p:grpSpPr>
      <p:pic>
        <p:nvPicPr>
          <p:cNvPr id="183" name="image13.jpg"/>
          <p:cNvPicPr>
            <a:picLocks noChangeAspect="1"/>
          </p:cNvPicPr>
          <p:nvPr/>
        </p:nvPicPr>
        <p:blipFill>
          <a:blip r:embed="rId2">
            <a:extLst/>
          </a:blip>
          <a:stretch>
            <a:fillRect/>
          </a:stretch>
        </p:blipFill>
        <p:spPr>
          <a:xfrm>
            <a:off x="-1" y="-1"/>
            <a:ext cx="24384001" cy="13716001"/>
          </a:xfrm>
          <a:prstGeom prst="rect">
            <a:avLst/>
          </a:prstGeom>
          <a:ln w="12700">
            <a:miter lim="400000"/>
          </a:ln>
        </p:spPr>
      </p:pic>
      <p:sp>
        <p:nvSpPr>
          <p:cNvPr id="184" name="Shape 184"/>
          <p:cNvSpPr/>
          <p:nvPr/>
        </p:nvSpPr>
        <p:spPr>
          <a:xfrm>
            <a:off x="27324" y="-1"/>
            <a:ext cx="24356677" cy="13716001"/>
          </a:xfrm>
          <a:prstGeom prst="rect">
            <a:avLst/>
          </a:prstGeom>
          <a:solidFill>
            <a:srgbClr val="000000">
              <a:alpha val="54000"/>
            </a:srgbClr>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a:p>
        </p:txBody>
      </p:sp>
      <p:pic>
        <p:nvPicPr>
          <p:cNvPr id="185" name="image2.png"/>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10350551" y="8866999"/>
            <a:ext cx="3544124" cy="3544114"/>
          </a:xfrm>
          <a:prstGeom prst="rect">
            <a:avLst/>
          </a:prstGeom>
          <a:ln w="12700">
            <a:miter lim="400000"/>
          </a:ln>
        </p:spPr>
      </p:pic>
      <p:sp>
        <p:nvSpPr>
          <p:cNvPr id="186" name="Shape 186"/>
          <p:cNvSpPr/>
          <p:nvPr/>
        </p:nvSpPr>
        <p:spPr>
          <a:xfrm>
            <a:off x="7473632" y="5151116"/>
            <a:ext cx="9249728" cy="2199641"/>
          </a:xfrm>
          <a:prstGeom prst="rect">
            <a:avLst/>
          </a:prstGeom>
          <a:ln w="25400">
            <a:miter lim="400000"/>
          </a:ln>
          <a:extLst>
            <a:ext uri="{C572A759-6A51-4108-AA02-DFA0A04FC94B}">
              <ma14:wrappingTextBoxFlag xmlns:ma14="http://schemas.microsoft.com/office/mac/drawingml/2011/main" xmlns="" val="1"/>
            </a:ext>
          </a:extLst>
        </p:spPr>
        <p:txBody>
          <a:bodyPr wrap="none" lIns="121919" tIns="121919" rIns="121919" bIns="121919">
            <a:spAutoFit/>
          </a:bodyPr>
          <a:lstStyle>
            <a:lvl1pPr defTabSz="2438400">
              <a:lnSpc>
                <a:spcPct val="90000"/>
              </a:lnSpc>
              <a:spcBef>
                <a:spcPts val="2600"/>
              </a:spcBef>
              <a:defRPr sz="12800"/>
            </a:lvl1pPr>
          </a:lstStyle>
          <a:p>
            <a:r>
              <a:t>Thank you.</a:t>
            </a:r>
          </a:p>
        </p:txBody>
      </p:sp>
      <p:sp>
        <p:nvSpPr>
          <p:cNvPr id="187" name="Shape 187"/>
          <p:cNvSpPr/>
          <p:nvPr/>
        </p:nvSpPr>
        <p:spPr>
          <a:xfrm>
            <a:off x="12442618" y="12317610"/>
            <a:ext cx="3782490" cy="637541"/>
          </a:xfrm>
          <a:prstGeom prst="rect">
            <a:avLst/>
          </a:prstGeom>
          <a:ln w="25400">
            <a:miter lim="400000"/>
          </a:ln>
          <a:extLst>
            <a:ext uri="{C572A759-6A51-4108-AA02-DFA0A04FC94B}">
              <ma14:wrappingTextBoxFlag xmlns:ma14="http://schemas.microsoft.com/office/mac/drawingml/2011/main" xmlns="" val="1"/>
            </a:ext>
          </a:extLst>
        </p:spPr>
        <p:txBody>
          <a:bodyPr wrap="none" lIns="121919" tIns="121919" rIns="121919" bIns="121919">
            <a:spAutoFit/>
          </a:bodyPr>
          <a:lstStyle>
            <a:lvl1pPr defTabSz="2438400">
              <a:lnSpc>
                <a:spcPct val="90000"/>
              </a:lnSpc>
              <a:spcBef>
                <a:spcPts val="2600"/>
              </a:spcBef>
              <a:defRPr sz="2600" b="0">
                <a:latin typeface="Verdana"/>
                <a:ea typeface="Verdana"/>
                <a:cs typeface="Verdana"/>
                <a:sym typeface="Verdana"/>
              </a:defRPr>
            </a:lvl1pPr>
          </a:lstStyle>
          <a:p>
            <a:r>
              <a:t>hello@hashicorp.com</a:t>
            </a:r>
          </a:p>
        </p:txBody>
      </p:sp>
      <p:sp>
        <p:nvSpPr>
          <p:cNvPr id="188" name="Shape 188"/>
          <p:cNvSpPr/>
          <p:nvPr/>
        </p:nvSpPr>
        <p:spPr>
          <a:xfrm>
            <a:off x="8506413" y="12317610"/>
            <a:ext cx="3584499" cy="637541"/>
          </a:xfrm>
          <a:prstGeom prst="rect">
            <a:avLst/>
          </a:prstGeom>
          <a:ln w="25400">
            <a:miter lim="400000"/>
          </a:ln>
          <a:extLst>
            <a:ext uri="{C572A759-6A51-4108-AA02-DFA0A04FC94B}">
              <ma14:wrappingTextBoxFlag xmlns:ma14="http://schemas.microsoft.com/office/mac/drawingml/2011/main" xmlns="" val="1"/>
            </a:ext>
          </a:extLst>
        </p:spPr>
        <p:txBody>
          <a:bodyPr wrap="none" lIns="121919" tIns="121919" rIns="121919" bIns="121919">
            <a:spAutoFit/>
          </a:bodyPr>
          <a:lstStyle>
            <a:lvl1pPr algn="r" defTabSz="2438400">
              <a:lnSpc>
                <a:spcPct val="90000"/>
              </a:lnSpc>
              <a:spcBef>
                <a:spcPts val="2600"/>
              </a:spcBef>
              <a:defRPr sz="2600" b="0">
                <a:latin typeface="Verdana"/>
                <a:ea typeface="Verdana"/>
                <a:cs typeface="Verdana"/>
                <a:sym typeface="Verdana"/>
              </a:defRPr>
            </a:lvl1pPr>
          </a:lstStyle>
          <a:p>
            <a:r>
              <a:t>www.hashicorp.com</a:t>
            </a:r>
          </a:p>
        </p:txBody>
      </p:sp>
      <p:sp>
        <p:nvSpPr>
          <p:cNvPr id="189" name="Shape 189"/>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Thank You copy">
    <p:spTree>
      <p:nvGrpSpPr>
        <p:cNvPr id="1" name=""/>
        <p:cNvGrpSpPr/>
        <p:nvPr/>
      </p:nvGrpSpPr>
      <p:grpSpPr>
        <a:xfrm>
          <a:off x="0" y="0"/>
          <a:ext cx="0" cy="0"/>
          <a:chOff x="0" y="0"/>
          <a:chExt cx="0" cy="0"/>
        </a:xfrm>
      </p:grpSpPr>
      <p:pic>
        <p:nvPicPr>
          <p:cNvPr id="196" name="image12.jpg"/>
          <p:cNvPicPr>
            <a:picLocks noChangeAspect="1"/>
          </p:cNvPicPr>
          <p:nvPr/>
        </p:nvPicPr>
        <p:blipFill>
          <a:blip r:embed="rId2">
            <a:extLst/>
          </a:blip>
          <a:stretch>
            <a:fillRect/>
          </a:stretch>
        </p:blipFill>
        <p:spPr>
          <a:xfrm>
            <a:off x="-1" y="0"/>
            <a:ext cx="24384001" cy="13716001"/>
          </a:xfrm>
          <a:prstGeom prst="rect">
            <a:avLst/>
          </a:prstGeom>
          <a:ln w="12700">
            <a:miter lim="400000"/>
          </a:ln>
        </p:spPr>
      </p:pic>
      <p:sp>
        <p:nvSpPr>
          <p:cNvPr id="197" name="Shape 197"/>
          <p:cNvSpPr/>
          <p:nvPr/>
        </p:nvSpPr>
        <p:spPr>
          <a:xfrm>
            <a:off x="7473632" y="5151116"/>
            <a:ext cx="9249728" cy="2199641"/>
          </a:xfrm>
          <a:prstGeom prst="rect">
            <a:avLst/>
          </a:prstGeom>
          <a:ln w="25400">
            <a:miter lim="400000"/>
          </a:ln>
          <a:extLst>
            <a:ext uri="{C572A759-6A51-4108-AA02-DFA0A04FC94B}">
              <ma14:wrappingTextBoxFlag xmlns:ma14="http://schemas.microsoft.com/office/mac/drawingml/2011/main" xmlns="" val="1"/>
            </a:ext>
          </a:extLst>
        </p:spPr>
        <p:txBody>
          <a:bodyPr wrap="none" lIns="121919" tIns="121919" rIns="121919" bIns="121919">
            <a:spAutoFit/>
          </a:bodyPr>
          <a:lstStyle>
            <a:lvl1pPr defTabSz="2438400">
              <a:lnSpc>
                <a:spcPct val="90000"/>
              </a:lnSpc>
              <a:spcBef>
                <a:spcPts val="2600"/>
              </a:spcBef>
              <a:defRPr sz="12800">
                <a:solidFill>
                  <a:srgbClr val="000000"/>
                </a:solidFill>
              </a:defRPr>
            </a:lvl1pPr>
          </a:lstStyle>
          <a:p>
            <a:r>
              <a:t>Thank you.</a:t>
            </a:r>
          </a:p>
        </p:txBody>
      </p:sp>
      <p:sp>
        <p:nvSpPr>
          <p:cNvPr id="198" name="Shape 198"/>
          <p:cNvSpPr/>
          <p:nvPr/>
        </p:nvSpPr>
        <p:spPr>
          <a:xfrm>
            <a:off x="12442618" y="12317610"/>
            <a:ext cx="3782490" cy="637541"/>
          </a:xfrm>
          <a:prstGeom prst="rect">
            <a:avLst/>
          </a:prstGeom>
          <a:ln w="25400">
            <a:miter lim="400000"/>
          </a:ln>
          <a:extLst>
            <a:ext uri="{C572A759-6A51-4108-AA02-DFA0A04FC94B}">
              <ma14:wrappingTextBoxFlag xmlns:ma14="http://schemas.microsoft.com/office/mac/drawingml/2011/main" xmlns="" val="1"/>
            </a:ext>
          </a:extLst>
        </p:spPr>
        <p:txBody>
          <a:bodyPr wrap="none" lIns="121919" tIns="121919" rIns="121919" bIns="121919">
            <a:spAutoFit/>
          </a:bodyPr>
          <a:lstStyle>
            <a:lvl1pPr defTabSz="2438400">
              <a:lnSpc>
                <a:spcPct val="90000"/>
              </a:lnSpc>
              <a:spcBef>
                <a:spcPts val="2600"/>
              </a:spcBef>
              <a:defRPr sz="2600" b="0">
                <a:solidFill>
                  <a:srgbClr val="000000"/>
                </a:solidFill>
                <a:latin typeface="Verdana"/>
                <a:ea typeface="Verdana"/>
                <a:cs typeface="Verdana"/>
                <a:sym typeface="Verdana"/>
              </a:defRPr>
            </a:lvl1pPr>
          </a:lstStyle>
          <a:p>
            <a:r>
              <a:t>hello@hashicorp.com</a:t>
            </a:r>
          </a:p>
        </p:txBody>
      </p:sp>
      <p:sp>
        <p:nvSpPr>
          <p:cNvPr id="199" name="Shape 199"/>
          <p:cNvSpPr/>
          <p:nvPr/>
        </p:nvSpPr>
        <p:spPr>
          <a:xfrm>
            <a:off x="8506413" y="12317610"/>
            <a:ext cx="3584499" cy="637541"/>
          </a:xfrm>
          <a:prstGeom prst="rect">
            <a:avLst/>
          </a:prstGeom>
          <a:ln w="25400">
            <a:miter lim="400000"/>
          </a:ln>
          <a:extLst>
            <a:ext uri="{C572A759-6A51-4108-AA02-DFA0A04FC94B}">
              <ma14:wrappingTextBoxFlag xmlns:ma14="http://schemas.microsoft.com/office/mac/drawingml/2011/main" xmlns="" val="1"/>
            </a:ext>
          </a:extLst>
        </p:spPr>
        <p:txBody>
          <a:bodyPr wrap="none" lIns="121919" tIns="121919" rIns="121919" bIns="121919">
            <a:spAutoFit/>
          </a:bodyPr>
          <a:lstStyle>
            <a:lvl1pPr algn="r" defTabSz="2438400">
              <a:lnSpc>
                <a:spcPct val="90000"/>
              </a:lnSpc>
              <a:spcBef>
                <a:spcPts val="2600"/>
              </a:spcBef>
              <a:defRPr sz="2600" b="0">
                <a:solidFill>
                  <a:srgbClr val="000000"/>
                </a:solidFill>
                <a:latin typeface="Verdana"/>
                <a:ea typeface="Verdana"/>
                <a:cs typeface="Verdana"/>
                <a:sym typeface="Verdana"/>
              </a:defRPr>
            </a:lvl1pPr>
          </a:lstStyle>
          <a:p>
            <a:r>
              <a:t>www.hashicorp.com</a:t>
            </a:r>
          </a:p>
        </p:txBody>
      </p:sp>
      <p:pic>
        <p:nvPicPr>
          <p:cNvPr id="200" name="image29.png"/>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10532616" y="9003494"/>
            <a:ext cx="3318768" cy="3318769"/>
          </a:xfrm>
          <a:prstGeom prst="rect">
            <a:avLst/>
          </a:prstGeom>
          <a:ln w="12700">
            <a:miter lim="400000"/>
          </a:ln>
        </p:spPr>
      </p:pic>
      <p:sp>
        <p:nvSpPr>
          <p:cNvPr id="201" name="Shape 201"/>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Info-Image-Terraform">
    <p:spTree>
      <p:nvGrpSpPr>
        <p:cNvPr id="1" name=""/>
        <p:cNvGrpSpPr/>
        <p:nvPr/>
      </p:nvGrpSpPr>
      <p:grpSpPr>
        <a:xfrm>
          <a:off x="0" y="0"/>
          <a:ext cx="0" cy="0"/>
          <a:chOff x="0" y="0"/>
          <a:chExt cx="0" cy="0"/>
        </a:xfrm>
      </p:grpSpPr>
      <p:pic>
        <p:nvPicPr>
          <p:cNvPr id="208" name="image14.png"/>
          <p:cNvPicPr>
            <a:picLocks noChangeAspect="1"/>
          </p:cNvPicPr>
          <p:nvPr/>
        </p:nvPicPr>
        <p:blipFill>
          <a:blip r:embed="rId2" cstate="hqprint">
            <a:extLst>
              <a:ext uri="{28A0092B-C50C-407E-A947-70E740481C1C}">
                <a14:useLocalDpi xmlns:a14="http://schemas.microsoft.com/office/drawing/2010/main"/>
              </a:ext>
            </a:extLst>
          </a:blip>
          <a:srcRect/>
          <a:stretch>
            <a:fillRect/>
          </a:stretch>
        </p:blipFill>
        <p:spPr>
          <a:xfrm>
            <a:off x="-119" y="0"/>
            <a:ext cx="7358162" cy="13716435"/>
          </a:xfrm>
          <a:prstGeom prst="rect">
            <a:avLst/>
          </a:prstGeom>
          <a:ln w="12700">
            <a:miter lim="400000"/>
          </a:ln>
        </p:spPr>
      </p:pic>
      <p:grpSp>
        <p:nvGrpSpPr>
          <p:cNvPr id="213" name="Group 213"/>
          <p:cNvGrpSpPr/>
          <p:nvPr/>
        </p:nvGrpSpPr>
        <p:grpSpPr>
          <a:xfrm>
            <a:off x="659357" y="776666"/>
            <a:ext cx="1813537" cy="2060689"/>
            <a:chOff x="0" y="0"/>
            <a:chExt cx="1813536" cy="2060688"/>
          </a:xfrm>
        </p:grpSpPr>
        <p:sp>
          <p:nvSpPr>
            <p:cNvPr id="209" name="Shape 209"/>
            <p:cNvSpPr/>
            <p:nvPr/>
          </p:nvSpPr>
          <p:spPr>
            <a:xfrm>
              <a:off x="627168" y="358380"/>
              <a:ext cx="553023" cy="97318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7200"/>
                  </a:lnTo>
                  <a:lnTo>
                    <a:pt x="21600" y="21600"/>
                  </a:lnTo>
                  <a:lnTo>
                    <a:pt x="0" y="14400"/>
                  </a:lnTo>
                  <a:lnTo>
                    <a:pt x="0" y="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210" name="Shape 210"/>
            <p:cNvSpPr/>
            <p:nvPr/>
          </p:nvSpPr>
          <p:spPr>
            <a:xfrm>
              <a:off x="1257426" y="358380"/>
              <a:ext cx="556111" cy="97318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7200"/>
                  </a:lnTo>
                  <a:lnTo>
                    <a:pt x="0" y="21600"/>
                  </a:lnTo>
                  <a:lnTo>
                    <a:pt x="21600" y="14400"/>
                  </a:lnTo>
                  <a:lnTo>
                    <a:pt x="21600" y="0"/>
                  </a:lnTo>
                  <a:close/>
                </a:path>
              </a:pathLst>
            </a:custGeom>
            <a:solidFill>
              <a:srgbClr val="FFFFFF">
                <a:alpha val="80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211" name="Shape 211"/>
            <p:cNvSpPr/>
            <p:nvPr/>
          </p:nvSpPr>
          <p:spPr>
            <a:xfrm>
              <a:off x="-1" y="-1"/>
              <a:ext cx="556111" cy="96701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4354"/>
                  </a:lnTo>
                  <a:lnTo>
                    <a:pt x="21600" y="21600"/>
                  </a:lnTo>
                  <a:lnTo>
                    <a:pt x="21600" y="7246"/>
                  </a:lnTo>
                  <a:lnTo>
                    <a:pt x="0" y="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212" name="Shape 212"/>
            <p:cNvSpPr/>
            <p:nvPr/>
          </p:nvSpPr>
          <p:spPr>
            <a:xfrm>
              <a:off x="627168" y="1093678"/>
              <a:ext cx="553023" cy="967010"/>
            </a:xfrm>
            <a:custGeom>
              <a:avLst/>
              <a:gdLst/>
              <a:ahLst/>
              <a:cxnLst>
                <a:cxn ang="0">
                  <a:pos x="wd2" y="hd2"/>
                </a:cxn>
                <a:cxn ang="5400000">
                  <a:pos x="wd2" y="hd2"/>
                </a:cxn>
                <a:cxn ang="10800000">
                  <a:pos x="wd2" y="hd2"/>
                </a:cxn>
                <a:cxn ang="16200000">
                  <a:pos x="wd2" y="hd2"/>
                </a:cxn>
              </a:cxnLst>
              <a:rect l="0" t="0" r="r" b="b"/>
              <a:pathLst>
                <a:path w="21600" h="21600" extrusionOk="0">
                  <a:moveTo>
                    <a:pt x="0" y="14354"/>
                  </a:moveTo>
                  <a:lnTo>
                    <a:pt x="21600" y="21600"/>
                  </a:lnTo>
                  <a:lnTo>
                    <a:pt x="21600" y="7108"/>
                  </a:lnTo>
                  <a:lnTo>
                    <a:pt x="0" y="0"/>
                  </a:lnTo>
                  <a:lnTo>
                    <a:pt x="0" y="14354"/>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sp>
        <p:nvSpPr>
          <p:cNvPr id="214" name="Shape 214"/>
          <p:cNvSpPr>
            <a:spLocks noGrp="1"/>
          </p:cNvSpPr>
          <p:nvPr>
            <p:ph type="pic" idx="13"/>
          </p:nvPr>
        </p:nvSpPr>
        <p:spPr>
          <a:xfrm>
            <a:off x="8030797" y="747437"/>
            <a:ext cx="15696127" cy="12195643"/>
          </a:xfrm>
          <a:prstGeom prst="rect">
            <a:avLst/>
          </a:prstGeom>
          <a:ln w="12700">
            <a:solidFill>
              <a:srgbClr val="CBCFD5"/>
            </a:solidFill>
            <a:round/>
          </a:ln>
        </p:spPr>
        <p:txBody>
          <a:bodyPr lIns="91439" tIns="45719" rIns="91439" bIns="45719"/>
          <a:lstStyle/>
          <a:p>
            <a:endParaRPr/>
          </a:p>
        </p:txBody>
      </p:sp>
      <p:sp>
        <p:nvSpPr>
          <p:cNvPr id="215" name="Shape 215"/>
          <p:cNvSpPr>
            <a:spLocks noGrp="1"/>
          </p:cNvSpPr>
          <p:nvPr>
            <p:ph type="sldNum" sz="quarter" idx="2"/>
          </p:nvPr>
        </p:nvSpPr>
        <p:spPr>
          <a:xfrm>
            <a:off x="23603591" y="13156774"/>
            <a:ext cx="514906" cy="485141"/>
          </a:xfrm>
          <a:prstGeom prst="rect">
            <a:avLst/>
          </a:prstGeom>
        </p:spPr>
        <p:txBody>
          <a:bodyPr anchor="b"/>
          <a:lstStyle>
            <a:lvl1pPr>
              <a:defRPr sz="1600">
                <a:solidFill>
                  <a:srgbClr val="AFABAB"/>
                </a:solidFill>
              </a:defRPr>
            </a:lvl1pPr>
          </a:lstStyle>
          <a:p>
            <a:fld id="{86CB4B4D-7CA3-9044-876B-883B54F8677D}" type="slidenum">
              <a:t>‹#›</a:t>
            </a:fld>
            <a:endParaRPr/>
          </a:p>
        </p:txBody>
      </p:sp>
      <p:sp>
        <p:nvSpPr>
          <p:cNvPr id="216" name="Shape 216"/>
          <p:cNvSpPr/>
          <p:nvPr/>
        </p:nvSpPr>
        <p:spPr>
          <a:xfrm>
            <a:off x="19445329" y="13141286"/>
            <a:ext cx="3223578" cy="485141"/>
          </a:xfrm>
          <a:prstGeom prst="rect">
            <a:avLst/>
          </a:prstGeom>
          <a:ln w="25400">
            <a:miter lim="400000"/>
          </a:ln>
          <a:extLst>
            <a:ext uri="{C572A759-6A51-4108-AA02-DFA0A04FC94B}">
              <ma14:wrappingTextBoxFlag xmlns:ma14="http://schemas.microsoft.com/office/mac/drawingml/2011/main" xmlns=""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t>Copyright © 2017 HashiCorp</a:t>
            </a:r>
          </a:p>
        </p:txBody>
      </p:sp>
      <p:sp>
        <p:nvSpPr>
          <p:cNvPr id="217" name="Shape 217"/>
          <p:cNvSpPr/>
          <p:nvPr/>
        </p:nvSpPr>
        <p:spPr>
          <a:xfrm>
            <a:off x="6030" y="4094997"/>
            <a:ext cx="6773335" cy="7315201"/>
          </a:xfrm>
          <a:prstGeom prst="rect">
            <a:avLst/>
          </a:prstGeom>
          <a:solidFill>
            <a:srgbClr val="5933C3"/>
          </a:solidFill>
          <a:ln w="12700">
            <a:miter lim="400000"/>
          </a:ln>
        </p:spPr>
        <p:txBody>
          <a:bodyPr lIns="121919" tIns="121919" rIns="121919" bIns="121919">
            <a:normAutofit/>
          </a:bodyPr>
          <a:lstStyle/>
          <a:p>
            <a:pPr defTabSz="2438400">
              <a:lnSpc>
                <a:spcPts val="4000"/>
              </a:lnSpc>
              <a:spcBef>
                <a:spcPts val="0"/>
              </a:spcBef>
              <a:defRPr sz="3600" b="0">
                <a:latin typeface="Verdana"/>
                <a:ea typeface="Verdana"/>
                <a:cs typeface="Verdana"/>
                <a:sym typeface="Verdana"/>
              </a:defRPr>
            </a:pPr>
            <a:endParaRPr/>
          </a:p>
        </p:txBody>
      </p:sp>
      <p:sp>
        <p:nvSpPr>
          <p:cNvPr id="218" name="Shape 218"/>
          <p:cNvSpPr>
            <a:spLocks noGrp="1"/>
          </p:cNvSpPr>
          <p:nvPr>
            <p:ph type="body" sz="quarter" idx="14"/>
          </p:nvPr>
        </p:nvSpPr>
        <p:spPr>
          <a:xfrm>
            <a:off x="-1" y="7657141"/>
            <a:ext cx="6585388" cy="3365501"/>
          </a:xfrm>
          <a:prstGeom prst="rect">
            <a:avLst/>
          </a:prstGeom>
          <a:ln w="12700"/>
        </p:spPr>
        <p:txBody>
          <a:bodyPr>
            <a:normAutofit/>
          </a:bodyPr>
          <a:lstStyle/>
          <a:p>
            <a:pPr marL="0" indent="0">
              <a:lnSpc>
                <a:spcPts val="4000"/>
              </a:lnSpc>
              <a:spcBef>
                <a:spcPts val="0"/>
              </a:spcBef>
              <a:buSzTx/>
              <a:buFontTx/>
              <a:buNone/>
              <a:defRPr sz="3600">
                <a:solidFill>
                  <a:srgbClr val="FFFFFF"/>
                </a:solidFill>
              </a:defRPr>
            </a:pPr>
            <a:endParaRPr/>
          </a:p>
        </p:txBody>
      </p:sp>
      <p:sp>
        <p:nvSpPr>
          <p:cNvPr id="219" name="Shape 219"/>
          <p:cNvSpPr>
            <a:spLocks noGrp="1"/>
          </p:cNvSpPr>
          <p:nvPr>
            <p:ph type="title"/>
          </p:nvPr>
        </p:nvSpPr>
        <p:spPr>
          <a:xfrm>
            <a:off x="-1" y="4552125"/>
            <a:ext cx="6616701" cy="2971801"/>
          </a:xfrm>
          <a:prstGeom prst="rect">
            <a:avLst/>
          </a:prstGeom>
        </p:spPr>
        <p:txBody>
          <a:bodyPr anchor="b"/>
          <a:lstStyle>
            <a:lvl1pPr>
              <a:lnSpc>
                <a:spcPts val="5000"/>
              </a:lnSpc>
              <a:defRPr sz="4800">
                <a:solidFill>
                  <a:srgbClr val="FFFFFF"/>
                </a:solidFill>
              </a:defRPr>
            </a:lvl1pPr>
          </a:lstStyle>
          <a:p>
            <a:r>
              <a:t>Title Text</a:t>
            </a: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Info-Text-Terraform">
    <p:spTree>
      <p:nvGrpSpPr>
        <p:cNvPr id="1" name=""/>
        <p:cNvGrpSpPr/>
        <p:nvPr/>
      </p:nvGrpSpPr>
      <p:grpSpPr>
        <a:xfrm>
          <a:off x="0" y="0"/>
          <a:ext cx="0" cy="0"/>
          <a:chOff x="0" y="0"/>
          <a:chExt cx="0" cy="0"/>
        </a:xfrm>
      </p:grpSpPr>
      <p:pic>
        <p:nvPicPr>
          <p:cNvPr id="226" name="image14.png"/>
          <p:cNvPicPr>
            <a:picLocks noChangeAspect="1"/>
          </p:cNvPicPr>
          <p:nvPr/>
        </p:nvPicPr>
        <p:blipFill>
          <a:blip r:embed="rId2" cstate="hqprint">
            <a:extLst>
              <a:ext uri="{28A0092B-C50C-407E-A947-70E740481C1C}">
                <a14:useLocalDpi xmlns:a14="http://schemas.microsoft.com/office/drawing/2010/main"/>
              </a:ext>
            </a:extLst>
          </a:blip>
          <a:srcRect/>
          <a:stretch>
            <a:fillRect/>
          </a:stretch>
        </p:blipFill>
        <p:spPr>
          <a:xfrm>
            <a:off x="-119" y="0"/>
            <a:ext cx="7358162" cy="13716435"/>
          </a:xfrm>
          <a:prstGeom prst="rect">
            <a:avLst/>
          </a:prstGeom>
          <a:ln w="12700">
            <a:miter lim="400000"/>
          </a:ln>
        </p:spPr>
      </p:pic>
      <p:sp>
        <p:nvSpPr>
          <p:cNvPr id="227" name="Shape 227"/>
          <p:cNvSpPr>
            <a:spLocks noGrp="1"/>
          </p:cNvSpPr>
          <p:nvPr>
            <p:ph type="body" idx="1"/>
          </p:nvPr>
        </p:nvSpPr>
        <p:spPr>
          <a:xfrm>
            <a:off x="8014999" y="4094997"/>
            <a:ext cx="15711928" cy="8807871"/>
          </a:xfrm>
          <a:prstGeom prst="rect">
            <a:avLst/>
          </a:prstGeom>
        </p:spPr>
        <p:txBody>
          <a:bodyPr>
            <a:normAutofit/>
          </a:bodyPr>
          <a:lstStyle>
            <a:lvl1pPr marL="457200" indent="-457200" defTabSz="1828800">
              <a:spcBef>
                <a:spcPts val="1600"/>
              </a:spcBef>
              <a:buClr>
                <a:schemeClr val="accent4"/>
              </a:buClr>
              <a:buFont typeface="Wingdings-Regular"/>
              <a:buChar char="▪"/>
              <a:defRPr sz="4800">
                <a:solidFill>
                  <a:srgbClr val="44546A"/>
                </a:solidFill>
              </a:defRPr>
            </a:lvl1pPr>
            <a:lvl2pPr marL="800100" indent="-514350" defTabSz="1828800">
              <a:spcBef>
                <a:spcPts val="1600"/>
              </a:spcBef>
              <a:buClr>
                <a:schemeClr val="accent4"/>
              </a:buClr>
              <a:buFont typeface="Wingdings-Regular"/>
              <a:buChar char="–"/>
              <a:defRPr sz="4800">
                <a:solidFill>
                  <a:srgbClr val="44546A"/>
                </a:solidFill>
              </a:defRPr>
            </a:lvl2pPr>
            <a:lvl3pPr marL="1103766" indent="-587828" defTabSz="1828800">
              <a:spcBef>
                <a:spcPts val="1600"/>
              </a:spcBef>
              <a:buClr>
                <a:schemeClr val="accent4"/>
              </a:buClr>
              <a:buFont typeface="Wingdings-Regular"/>
              <a:buChar char="▪"/>
              <a:defRPr sz="4800">
                <a:solidFill>
                  <a:srgbClr val="44546A"/>
                </a:solidFill>
              </a:defRPr>
            </a:lvl3pPr>
            <a:lvl4pPr marL="1330778" indent="-587828" defTabSz="1828800">
              <a:spcBef>
                <a:spcPts val="1600"/>
              </a:spcBef>
              <a:buClr>
                <a:schemeClr val="accent4"/>
              </a:buClr>
              <a:buFont typeface="Wingdings-Regular"/>
              <a:buChar char="–"/>
              <a:defRPr sz="4800">
                <a:solidFill>
                  <a:srgbClr val="44546A"/>
                </a:solidFill>
              </a:defRPr>
            </a:lvl4pPr>
            <a:lvl5pPr marL="1557112" indent="-582387" defTabSz="1828800">
              <a:spcBef>
                <a:spcPts val="1600"/>
              </a:spcBef>
              <a:buClr>
                <a:schemeClr val="accent4"/>
              </a:buClr>
              <a:buFont typeface="Wingdings-Regular"/>
              <a:buChar char="▪"/>
              <a:defRPr sz="4800">
                <a:solidFill>
                  <a:srgbClr val="44546A"/>
                </a:solidFill>
              </a:defRPr>
            </a:lvl5pPr>
          </a:lstStyle>
          <a:p>
            <a:r>
              <a:t>Body Level One</a:t>
            </a:r>
          </a:p>
          <a:p>
            <a:pPr lvl="1"/>
            <a:r>
              <a:t>Body Level Two</a:t>
            </a:r>
          </a:p>
          <a:p>
            <a:pPr lvl="2"/>
            <a:r>
              <a:t>Body Level Three</a:t>
            </a:r>
          </a:p>
          <a:p>
            <a:pPr lvl="3"/>
            <a:r>
              <a:t>Body Level Four</a:t>
            </a:r>
          </a:p>
          <a:p>
            <a:pPr lvl="4"/>
            <a:r>
              <a:t>Body Level Five</a:t>
            </a:r>
          </a:p>
        </p:txBody>
      </p:sp>
      <p:grpSp>
        <p:nvGrpSpPr>
          <p:cNvPr id="232" name="Group 232"/>
          <p:cNvGrpSpPr/>
          <p:nvPr/>
        </p:nvGrpSpPr>
        <p:grpSpPr>
          <a:xfrm>
            <a:off x="659357" y="776666"/>
            <a:ext cx="1813537" cy="2060689"/>
            <a:chOff x="0" y="0"/>
            <a:chExt cx="1813536" cy="2060688"/>
          </a:xfrm>
        </p:grpSpPr>
        <p:sp>
          <p:nvSpPr>
            <p:cNvPr id="228" name="Shape 228"/>
            <p:cNvSpPr/>
            <p:nvPr/>
          </p:nvSpPr>
          <p:spPr>
            <a:xfrm>
              <a:off x="627168" y="358380"/>
              <a:ext cx="553023" cy="97318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7200"/>
                  </a:lnTo>
                  <a:lnTo>
                    <a:pt x="21600" y="21600"/>
                  </a:lnTo>
                  <a:lnTo>
                    <a:pt x="0" y="14400"/>
                  </a:lnTo>
                  <a:lnTo>
                    <a:pt x="0" y="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229" name="Shape 229"/>
            <p:cNvSpPr/>
            <p:nvPr/>
          </p:nvSpPr>
          <p:spPr>
            <a:xfrm>
              <a:off x="1257426" y="358380"/>
              <a:ext cx="556111" cy="97318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7200"/>
                  </a:lnTo>
                  <a:lnTo>
                    <a:pt x="0" y="21600"/>
                  </a:lnTo>
                  <a:lnTo>
                    <a:pt x="21600" y="14400"/>
                  </a:lnTo>
                  <a:lnTo>
                    <a:pt x="21600" y="0"/>
                  </a:lnTo>
                  <a:close/>
                </a:path>
              </a:pathLst>
            </a:custGeom>
            <a:solidFill>
              <a:srgbClr val="FFFFFF">
                <a:alpha val="80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230" name="Shape 230"/>
            <p:cNvSpPr/>
            <p:nvPr/>
          </p:nvSpPr>
          <p:spPr>
            <a:xfrm>
              <a:off x="-1" y="-1"/>
              <a:ext cx="556111" cy="96701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4354"/>
                  </a:lnTo>
                  <a:lnTo>
                    <a:pt x="21600" y="21600"/>
                  </a:lnTo>
                  <a:lnTo>
                    <a:pt x="21600" y="7246"/>
                  </a:lnTo>
                  <a:lnTo>
                    <a:pt x="0" y="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231" name="Shape 231"/>
            <p:cNvSpPr/>
            <p:nvPr/>
          </p:nvSpPr>
          <p:spPr>
            <a:xfrm>
              <a:off x="627168" y="1093678"/>
              <a:ext cx="553023" cy="967010"/>
            </a:xfrm>
            <a:custGeom>
              <a:avLst/>
              <a:gdLst/>
              <a:ahLst/>
              <a:cxnLst>
                <a:cxn ang="0">
                  <a:pos x="wd2" y="hd2"/>
                </a:cxn>
                <a:cxn ang="5400000">
                  <a:pos x="wd2" y="hd2"/>
                </a:cxn>
                <a:cxn ang="10800000">
                  <a:pos x="wd2" y="hd2"/>
                </a:cxn>
                <a:cxn ang="16200000">
                  <a:pos x="wd2" y="hd2"/>
                </a:cxn>
              </a:cxnLst>
              <a:rect l="0" t="0" r="r" b="b"/>
              <a:pathLst>
                <a:path w="21600" h="21600" extrusionOk="0">
                  <a:moveTo>
                    <a:pt x="0" y="14354"/>
                  </a:moveTo>
                  <a:lnTo>
                    <a:pt x="21600" y="21600"/>
                  </a:lnTo>
                  <a:lnTo>
                    <a:pt x="21600" y="7108"/>
                  </a:lnTo>
                  <a:lnTo>
                    <a:pt x="0" y="0"/>
                  </a:lnTo>
                  <a:lnTo>
                    <a:pt x="0" y="14354"/>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sp>
        <p:nvSpPr>
          <p:cNvPr id="233" name="Shape 233"/>
          <p:cNvSpPr>
            <a:spLocks noGrp="1"/>
          </p:cNvSpPr>
          <p:nvPr>
            <p:ph type="sldNum" sz="quarter" idx="2"/>
          </p:nvPr>
        </p:nvSpPr>
        <p:spPr>
          <a:xfrm>
            <a:off x="23603591" y="13156774"/>
            <a:ext cx="514906" cy="485141"/>
          </a:xfrm>
          <a:prstGeom prst="rect">
            <a:avLst/>
          </a:prstGeom>
        </p:spPr>
        <p:txBody>
          <a:bodyPr anchor="b"/>
          <a:lstStyle>
            <a:lvl1pPr>
              <a:defRPr sz="1600">
                <a:solidFill>
                  <a:srgbClr val="AFABAB"/>
                </a:solidFill>
              </a:defRPr>
            </a:lvl1pPr>
          </a:lstStyle>
          <a:p>
            <a:fld id="{86CB4B4D-7CA3-9044-876B-883B54F8677D}" type="slidenum">
              <a:t>‹#›</a:t>
            </a:fld>
            <a:endParaRPr/>
          </a:p>
        </p:txBody>
      </p:sp>
      <p:sp>
        <p:nvSpPr>
          <p:cNvPr id="234" name="Shape 234"/>
          <p:cNvSpPr/>
          <p:nvPr/>
        </p:nvSpPr>
        <p:spPr>
          <a:xfrm>
            <a:off x="19445329" y="13141286"/>
            <a:ext cx="3223578" cy="485141"/>
          </a:xfrm>
          <a:prstGeom prst="rect">
            <a:avLst/>
          </a:prstGeom>
          <a:ln w="25400">
            <a:miter lim="400000"/>
          </a:ln>
          <a:extLst>
            <a:ext uri="{C572A759-6A51-4108-AA02-DFA0A04FC94B}">
              <ma14:wrappingTextBoxFlag xmlns:ma14="http://schemas.microsoft.com/office/mac/drawingml/2011/main" xmlns=""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t>Copyright © 2017 HashiCorp</a:t>
            </a:r>
          </a:p>
        </p:txBody>
      </p:sp>
      <p:sp>
        <p:nvSpPr>
          <p:cNvPr id="235" name="Shape 235"/>
          <p:cNvSpPr/>
          <p:nvPr/>
        </p:nvSpPr>
        <p:spPr>
          <a:xfrm>
            <a:off x="6030" y="4094997"/>
            <a:ext cx="6773335" cy="7315201"/>
          </a:xfrm>
          <a:prstGeom prst="rect">
            <a:avLst/>
          </a:prstGeom>
          <a:solidFill>
            <a:srgbClr val="5933C3"/>
          </a:solidFill>
          <a:ln w="12700">
            <a:miter lim="400000"/>
          </a:ln>
        </p:spPr>
        <p:txBody>
          <a:bodyPr lIns="121919" tIns="121919" rIns="121919" bIns="121919">
            <a:normAutofit/>
          </a:bodyPr>
          <a:lstStyle/>
          <a:p>
            <a:pPr defTabSz="2438400">
              <a:lnSpc>
                <a:spcPts val="4000"/>
              </a:lnSpc>
              <a:spcBef>
                <a:spcPts val="0"/>
              </a:spcBef>
              <a:defRPr sz="3600" b="0">
                <a:latin typeface="Verdana"/>
                <a:ea typeface="Verdana"/>
                <a:cs typeface="Verdana"/>
                <a:sym typeface="Verdana"/>
              </a:defRPr>
            </a:pPr>
            <a:endParaRPr/>
          </a:p>
        </p:txBody>
      </p:sp>
      <p:sp>
        <p:nvSpPr>
          <p:cNvPr id="236" name="Shape 236"/>
          <p:cNvSpPr>
            <a:spLocks noGrp="1"/>
          </p:cNvSpPr>
          <p:nvPr>
            <p:ph type="body" sz="quarter" idx="13"/>
          </p:nvPr>
        </p:nvSpPr>
        <p:spPr>
          <a:xfrm>
            <a:off x="-1" y="7657141"/>
            <a:ext cx="6585388" cy="3365501"/>
          </a:xfrm>
          <a:prstGeom prst="rect">
            <a:avLst/>
          </a:prstGeom>
          <a:ln w="12700"/>
        </p:spPr>
        <p:txBody>
          <a:bodyPr>
            <a:normAutofit/>
          </a:bodyPr>
          <a:lstStyle/>
          <a:p>
            <a:pPr marL="0" indent="0">
              <a:lnSpc>
                <a:spcPts val="4000"/>
              </a:lnSpc>
              <a:spcBef>
                <a:spcPts val="0"/>
              </a:spcBef>
              <a:buSzTx/>
              <a:buFontTx/>
              <a:buNone/>
              <a:defRPr sz="3600">
                <a:solidFill>
                  <a:srgbClr val="FFFFFF"/>
                </a:solidFill>
              </a:defRPr>
            </a:pPr>
            <a:endParaRPr/>
          </a:p>
        </p:txBody>
      </p:sp>
      <p:sp>
        <p:nvSpPr>
          <p:cNvPr id="237" name="Shape 237"/>
          <p:cNvSpPr>
            <a:spLocks noGrp="1"/>
          </p:cNvSpPr>
          <p:nvPr>
            <p:ph type="title"/>
          </p:nvPr>
        </p:nvSpPr>
        <p:spPr>
          <a:xfrm>
            <a:off x="-15657" y="4552125"/>
            <a:ext cx="6616701" cy="2971801"/>
          </a:xfrm>
          <a:prstGeom prst="rect">
            <a:avLst/>
          </a:prstGeom>
        </p:spPr>
        <p:txBody>
          <a:bodyPr anchor="b"/>
          <a:lstStyle>
            <a:lvl1pPr>
              <a:lnSpc>
                <a:spcPts val="5000"/>
              </a:lnSpc>
              <a:defRPr sz="4800">
                <a:solidFill>
                  <a:srgbClr val="FFFFFF"/>
                </a:solidFill>
              </a:defRPr>
            </a:lvl1pPr>
          </a:lstStyle>
          <a:p>
            <a:r>
              <a:t>Title Text</a:t>
            </a:r>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Info-CodeBox-Terraform">
    <p:spTree>
      <p:nvGrpSpPr>
        <p:cNvPr id="1" name=""/>
        <p:cNvGrpSpPr/>
        <p:nvPr/>
      </p:nvGrpSpPr>
      <p:grpSpPr>
        <a:xfrm>
          <a:off x="0" y="0"/>
          <a:ext cx="0" cy="0"/>
          <a:chOff x="0" y="0"/>
          <a:chExt cx="0" cy="0"/>
        </a:xfrm>
      </p:grpSpPr>
      <p:pic>
        <p:nvPicPr>
          <p:cNvPr id="244" name="image14.png"/>
          <p:cNvPicPr>
            <a:picLocks noChangeAspect="1"/>
          </p:cNvPicPr>
          <p:nvPr/>
        </p:nvPicPr>
        <p:blipFill>
          <a:blip r:embed="rId2" cstate="hqprint">
            <a:extLst>
              <a:ext uri="{28A0092B-C50C-407E-A947-70E740481C1C}">
                <a14:useLocalDpi xmlns:a14="http://schemas.microsoft.com/office/drawing/2010/main"/>
              </a:ext>
            </a:extLst>
          </a:blip>
          <a:srcRect/>
          <a:stretch>
            <a:fillRect/>
          </a:stretch>
        </p:blipFill>
        <p:spPr>
          <a:xfrm>
            <a:off x="-119" y="0"/>
            <a:ext cx="7358162" cy="13716435"/>
          </a:xfrm>
          <a:prstGeom prst="rect">
            <a:avLst/>
          </a:prstGeom>
          <a:ln w="12700">
            <a:miter lim="400000"/>
          </a:ln>
        </p:spPr>
      </p:pic>
      <p:grpSp>
        <p:nvGrpSpPr>
          <p:cNvPr id="249" name="Group 249"/>
          <p:cNvGrpSpPr/>
          <p:nvPr/>
        </p:nvGrpSpPr>
        <p:grpSpPr>
          <a:xfrm>
            <a:off x="659357" y="776666"/>
            <a:ext cx="1813537" cy="2060689"/>
            <a:chOff x="0" y="0"/>
            <a:chExt cx="1813536" cy="2060688"/>
          </a:xfrm>
        </p:grpSpPr>
        <p:sp>
          <p:nvSpPr>
            <p:cNvPr id="245" name="Shape 245"/>
            <p:cNvSpPr/>
            <p:nvPr/>
          </p:nvSpPr>
          <p:spPr>
            <a:xfrm>
              <a:off x="627168" y="358380"/>
              <a:ext cx="553023" cy="97318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7200"/>
                  </a:lnTo>
                  <a:lnTo>
                    <a:pt x="21600" y="21600"/>
                  </a:lnTo>
                  <a:lnTo>
                    <a:pt x="0" y="14400"/>
                  </a:lnTo>
                  <a:lnTo>
                    <a:pt x="0" y="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246" name="Shape 246"/>
            <p:cNvSpPr/>
            <p:nvPr/>
          </p:nvSpPr>
          <p:spPr>
            <a:xfrm>
              <a:off x="1257426" y="358380"/>
              <a:ext cx="556111" cy="97318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7200"/>
                  </a:lnTo>
                  <a:lnTo>
                    <a:pt x="0" y="21600"/>
                  </a:lnTo>
                  <a:lnTo>
                    <a:pt x="21600" y="14400"/>
                  </a:lnTo>
                  <a:lnTo>
                    <a:pt x="21600" y="0"/>
                  </a:lnTo>
                  <a:close/>
                </a:path>
              </a:pathLst>
            </a:custGeom>
            <a:solidFill>
              <a:srgbClr val="FFFFFF">
                <a:alpha val="80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247" name="Shape 247"/>
            <p:cNvSpPr/>
            <p:nvPr/>
          </p:nvSpPr>
          <p:spPr>
            <a:xfrm>
              <a:off x="-1" y="-1"/>
              <a:ext cx="556111" cy="96701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4354"/>
                  </a:lnTo>
                  <a:lnTo>
                    <a:pt x="21600" y="21600"/>
                  </a:lnTo>
                  <a:lnTo>
                    <a:pt x="21600" y="7246"/>
                  </a:lnTo>
                  <a:lnTo>
                    <a:pt x="0" y="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248" name="Shape 248"/>
            <p:cNvSpPr/>
            <p:nvPr/>
          </p:nvSpPr>
          <p:spPr>
            <a:xfrm>
              <a:off x="627168" y="1093678"/>
              <a:ext cx="553023" cy="967010"/>
            </a:xfrm>
            <a:custGeom>
              <a:avLst/>
              <a:gdLst/>
              <a:ahLst/>
              <a:cxnLst>
                <a:cxn ang="0">
                  <a:pos x="wd2" y="hd2"/>
                </a:cxn>
                <a:cxn ang="5400000">
                  <a:pos x="wd2" y="hd2"/>
                </a:cxn>
                <a:cxn ang="10800000">
                  <a:pos x="wd2" y="hd2"/>
                </a:cxn>
                <a:cxn ang="16200000">
                  <a:pos x="wd2" y="hd2"/>
                </a:cxn>
              </a:cxnLst>
              <a:rect l="0" t="0" r="r" b="b"/>
              <a:pathLst>
                <a:path w="21600" h="21600" extrusionOk="0">
                  <a:moveTo>
                    <a:pt x="0" y="14354"/>
                  </a:moveTo>
                  <a:lnTo>
                    <a:pt x="21600" y="21600"/>
                  </a:lnTo>
                  <a:lnTo>
                    <a:pt x="21600" y="7108"/>
                  </a:lnTo>
                  <a:lnTo>
                    <a:pt x="0" y="0"/>
                  </a:lnTo>
                  <a:lnTo>
                    <a:pt x="0" y="14354"/>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sp>
        <p:nvSpPr>
          <p:cNvPr id="250" name="Shape 250"/>
          <p:cNvSpPr/>
          <p:nvPr/>
        </p:nvSpPr>
        <p:spPr>
          <a:xfrm>
            <a:off x="8525562" y="2931055"/>
            <a:ext cx="14677338" cy="8489300"/>
          </a:xfrm>
          <a:prstGeom prst="rect">
            <a:avLst/>
          </a:prstGeom>
          <a:solidFill>
            <a:srgbClr val="CCCCCC">
              <a:alpha val="10000"/>
            </a:srgbClr>
          </a:solidFill>
          <a:ln w="25400">
            <a:solidFill>
              <a:srgbClr val="ADB9CA"/>
            </a:solidFill>
          </a:ln>
        </p:spPr>
        <p:txBody>
          <a:bodyPr lIns="121919" tIns="121919" rIns="121919" bIns="121919"/>
          <a:lstStyle/>
          <a:p>
            <a:pPr defTabSz="2438400">
              <a:lnSpc>
                <a:spcPct val="100000"/>
              </a:lnSpc>
              <a:spcBef>
                <a:spcPts val="0"/>
              </a:spcBef>
              <a:defRPr sz="2400" b="0">
                <a:solidFill>
                  <a:srgbClr val="000000"/>
                </a:solidFill>
                <a:latin typeface="Menlo"/>
                <a:ea typeface="Menlo"/>
                <a:cs typeface="Menlo"/>
                <a:sym typeface="Menlo"/>
              </a:defRPr>
            </a:pPr>
            <a:endParaRPr/>
          </a:p>
        </p:txBody>
      </p:sp>
      <p:sp>
        <p:nvSpPr>
          <p:cNvPr id="251" name="Shape 251"/>
          <p:cNvSpPr/>
          <p:nvPr/>
        </p:nvSpPr>
        <p:spPr>
          <a:xfrm>
            <a:off x="8523730" y="2479554"/>
            <a:ext cx="14679170" cy="731521"/>
          </a:xfrm>
          <a:prstGeom prst="rect">
            <a:avLst/>
          </a:prstGeom>
          <a:solidFill>
            <a:srgbClr val="ADB9CA"/>
          </a:solidFill>
          <a:ln w="25400">
            <a:solidFill>
              <a:srgbClr val="ADB9CA"/>
            </a:solidFill>
            <a:miter/>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a:p>
        </p:txBody>
      </p:sp>
      <p:sp>
        <p:nvSpPr>
          <p:cNvPr id="252" name="Shape 252"/>
          <p:cNvSpPr>
            <a:spLocks noGrp="1"/>
          </p:cNvSpPr>
          <p:nvPr>
            <p:ph type="body" sz="half" idx="13"/>
          </p:nvPr>
        </p:nvSpPr>
        <p:spPr>
          <a:xfrm>
            <a:off x="8812231" y="3470983"/>
            <a:ext cx="14097928" cy="7689463"/>
          </a:xfrm>
          <a:prstGeom prst="rect">
            <a:avLst/>
          </a:prstGeom>
          <a:ln w="12700"/>
        </p:spPr>
        <p:txBody>
          <a:bodyPr>
            <a:normAutofit/>
          </a:bodyPr>
          <a:lstStyle/>
          <a:p>
            <a:pPr marL="0" indent="0" defTabSz="1828800">
              <a:spcBef>
                <a:spcPts val="800"/>
              </a:spcBef>
              <a:buSzTx/>
              <a:buFontTx/>
              <a:buNone/>
              <a:defRPr sz="1800">
                <a:latin typeface="Menlo"/>
                <a:ea typeface="Menlo"/>
                <a:cs typeface="Menlo"/>
                <a:sym typeface="Menlo"/>
              </a:defRPr>
            </a:pPr>
            <a:endParaRPr/>
          </a:p>
        </p:txBody>
      </p:sp>
      <p:sp>
        <p:nvSpPr>
          <p:cNvPr id="253" name="Shape 253"/>
          <p:cNvSpPr>
            <a:spLocks noGrp="1"/>
          </p:cNvSpPr>
          <p:nvPr>
            <p:ph type="body" sz="quarter" idx="14"/>
          </p:nvPr>
        </p:nvSpPr>
        <p:spPr>
          <a:xfrm>
            <a:off x="8812231" y="2480555"/>
            <a:ext cx="13933759" cy="729519"/>
          </a:xfrm>
          <a:prstGeom prst="rect">
            <a:avLst/>
          </a:prstGeom>
          <a:ln w="12700"/>
        </p:spPr>
        <p:txBody>
          <a:bodyPr anchor="ctr">
            <a:normAutofit/>
          </a:bodyPr>
          <a:lstStyle/>
          <a:p>
            <a:pPr marL="0" indent="0" algn="ctr" defTabSz="1828800">
              <a:spcBef>
                <a:spcPts val="800"/>
              </a:spcBef>
              <a:buSzTx/>
              <a:buFontTx/>
              <a:buNone/>
              <a:defRPr sz="2000" b="1">
                <a:solidFill>
                  <a:srgbClr val="FFFFFF"/>
                </a:solidFill>
                <a:latin typeface="Menlo"/>
                <a:ea typeface="Menlo"/>
                <a:cs typeface="Menlo"/>
                <a:sym typeface="Menlo"/>
              </a:defRPr>
            </a:pPr>
            <a:endParaRPr/>
          </a:p>
        </p:txBody>
      </p:sp>
      <p:sp>
        <p:nvSpPr>
          <p:cNvPr id="254" name="Shape 254"/>
          <p:cNvSpPr>
            <a:spLocks noGrp="1"/>
          </p:cNvSpPr>
          <p:nvPr>
            <p:ph type="sldNum" sz="quarter" idx="2"/>
          </p:nvPr>
        </p:nvSpPr>
        <p:spPr>
          <a:xfrm>
            <a:off x="23603591" y="13156774"/>
            <a:ext cx="514906" cy="485141"/>
          </a:xfrm>
          <a:prstGeom prst="rect">
            <a:avLst/>
          </a:prstGeom>
        </p:spPr>
        <p:txBody>
          <a:bodyPr anchor="b"/>
          <a:lstStyle>
            <a:lvl1pPr>
              <a:defRPr sz="1600">
                <a:solidFill>
                  <a:srgbClr val="AFABAB"/>
                </a:solidFill>
              </a:defRPr>
            </a:lvl1pPr>
          </a:lstStyle>
          <a:p>
            <a:fld id="{86CB4B4D-7CA3-9044-876B-883B54F8677D}" type="slidenum">
              <a:t>‹#›</a:t>
            </a:fld>
            <a:endParaRPr/>
          </a:p>
        </p:txBody>
      </p:sp>
      <p:sp>
        <p:nvSpPr>
          <p:cNvPr id="255" name="Shape 255"/>
          <p:cNvSpPr/>
          <p:nvPr/>
        </p:nvSpPr>
        <p:spPr>
          <a:xfrm>
            <a:off x="19445329" y="13141286"/>
            <a:ext cx="3223578" cy="485141"/>
          </a:xfrm>
          <a:prstGeom prst="rect">
            <a:avLst/>
          </a:prstGeom>
          <a:ln w="25400">
            <a:miter lim="400000"/>
          </a:ln>
          <a:extLst>
            <a:ext uri="{C572A759-6A51-4108-AA02-DFA0A04FC94B}">
              <ma14:wrappingTextBoxFlag xmlns:ma14="http://schemas.microsoft.com/office/mac/drawingml/2011/main" xmlns=""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t>Copyright © 2017 HashiCorp</a:t>
            </a:r>
          </a:p>
        </p:txBody>
      </p:sp>
      <p:sp>
        <p:nvSpPr>
          <p:cNvPr id="256" name="Shape 256"/>
          <p:cNvSpPr/>
          <p:nvPr/>
        </p:nvSpPr>
        <p:spPr>
          <a:xfrm>
            <a:off x="6030" y="4094997"/>
            <a:ext cx="6773335" cy="7315201"/>
          </a:xfrm>
          <a:prstGeom prst="rect">
            <a:avLst/>
          </a:prstGeom>
          <a:solidFill>
            <a:srgbClr val="5933C3"/>
          </a:solidFill>
          <a:ln w="12700">
            <a:miter lim="400000"/>
          </a:ln>
        </p:spPr>
        <p:txBody>
          <a:bodyPr lIns="121919" tIns="121919" rIns="121919" bIns="121919">
            <a:normAutofit/>
          </a:bodyPr>
          <a:lstStyle/>
          <a:p>
            <a:pPr defTabSz="2438400">
              <a:lnSpc>
                <a:spcPts val="4000"/>
              </a:lnSpc>
              <a:spcBef>
                <a:spcPts val="0"/>
              </a:spcBef>
              <a:defRPr sz="3600" b="0">
                <a:latin typeface="Verdana"/>
                <a:ea typeface="Verdana"/>
                <a:cs typeface="Verdana"/>
                <a:sym typeface="Verdana"/>
              </a:defRPr>
            </a:pPr>
            <a:endParaRPr/>
          </a:p>
        </p:txBody>
      </p:sp>
      <p:sp>
        <p:nvSpPr>
          <p:cNvPr id="257" name="Shape 257"/>
          <p:cNvSpPr>
            <a:spLocks noGrp="1"/>
          </p:cNvSpPr>
          <p:nvPr>
            <p:ph type="body" sz="quarter" idx="15"/>
          </p:nvPr>
        </p:nvSpPr>
        <p:spPr>
          <a:xfrm>
            <a:off x="-1" y="7657141"/>
            <a:ext cx="6585388" cy="3365501"/>
          </a:xfrm>
          <a:prstGeom prst="rect">
            <a:avLst/>
          </a:prstGeom>
          <a:ln w="12700"/>
        </p:spPr>
        <p:txBody>
          <a:bodyPr>
            <a:normAutofit/>
          </a:bodyPr>
          <a:lstStyle/>
          <a:p>
            <a:pPr marL="0" indent="0">
              <a:lnSpc>
                <a:spcPts val="4000"/>
              </a:lnSpc>
              <a:spcBef>
                <a:spcPts val="0"/>
              </a:spcBef>
              <a:buSzTx/>
              <a:buFontTx/>
              <a:buNone/>
              <a:defRPr sz="3600">
                <a:solidFill>
                  <a:srgbClr val="FFFFFF"/>
                </a:solidFill>
              </a:defRPr>
            </a:pPr>
            <a:endParaRPr/>
          </a:p>
        </p:txBody>
      </p:sp>
      <p:sp>
        <p:nvSpPr>
          <p:cNvPr id="258" name="Shape 258"/>
          <p:cNvSpPr>
            <a:spLocks noGrp="1"/>
          </p:cNvSpPr>
          <p:nvPr>
            <p:ph type="title"/>
          </p:nvPr>
        </p:nvSpPr>
        <p:spPr>
          <a:xfrm>
            <a:off x="-1" y="4552125"/>
            <a:ext cx="6616701" cy="2971801"/>
          </a:xfrm>
          <a:prstGeom prst="rect">
            <a:avLst/>
          </a:prstGeom>
        </p:spPr>
        <p:txBody>
          <a:bodyPr anchor="b"/>
          <a:lstStyle>
            <a:lvl1pPr>
              <a:lnSpc>
                <a:spcPts val="5000"/>
              </a:lnSpc>
              <a:defRPr sz="4800">
                <a:solidFill>
                  <a:srgbClr val="FFFFFF"/>
                </a:solidFill>
              </a:defRPr>
            </a:lvl1pPr>
          </a:lstStyle>
          <a:p>
            <a:r>
              <a:t>Title Text</a:t>
            </a:r>
          </a:p>
        </p:txBody>
      </p:sp>
    </p:spTree>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Info-Image-Consul">
    <p:spTree>
      <p:nvGrpSpPr>
        <p:cNvPr id="1" name=""/>
        <p:cNvGrpSpPr/>
        <p:nvPr/>
      </p:nvGrpSpPr>
      <p:grpSpPr>
        <a:xfrm>
          <a:off x="0" y="0"/>
          <a:ext cx="0" cy="0"/>
          <a:chOff x="0" y="0"/>
          <a:chExt cx="0" cy="0"/>
        </a:xfrm>
      </p:grpSpPr>
      <p:pic>
        <p:nvPicPr>
          <p:cNvPr id="265" name="image15.jpg"/>
          <p:cNvPicPr>
            <a:picLocks noChangeAspect="1"/>
          </p:cNvPicPr>
          <p:nvPr/>
        </p:nvPicPr>
        <p:blipFill>
          <a:blip r:embed="rId2" cstate="hqprint">
            <a:extLst>
              <a:ext uri="{28A0092B-C50C-407E-A947-70E740481C1C}">
                <a14:useLocalDpi xmlns:a14="http://schemas.microsoft.com/office/drawing/2010/main"/>
              </a:ext>
            </a:extLst>
          </a:blip>
          <a:srcRect/>
          <a:stretch>
            <a:fillRect/>
          </a:stretch>
        </p:blipFill>
        <p:spPr>
          <a:xfrm>
            <a:off x="-1" y="-1"/>
            <a:ext cx="7373722" cy="13716001"/>
          </a:xfrm>
          <a:prstGeom prst="rect">
            <a:avLst/>
          </a:prstGeom>
          <a:ln w="12700">
            <a:miter lim="400000"/>
          </a:ln>
        </p:spPr>
      </p:pic>
      <p:sp>
        <p:nvSpPr>
          <p:cNvPr id="266" name="Shape 266"/>
          <p:cNvSpPr>
            <a:spLocks noGrp="1"/>
          </p:cNvSpPr>
          <p:nvPr>
            <p:ph type="pic" idx="13"/>
          </p:nvPr>
        </p:nvSpPr>
        <p:spPr>
          <a:xfrm>
            <a:off x="8030797" y="747437"/>
            <a:ext cx="15696127" cy="12195643"/>
          </a:xfrm>
          <a:prstGeom prst="rect">
            <a:avLst/>
          </a:prstGeom>
          <a:ln w="12700">
            <a:solidFill>
              <a:srgbClr val="CBCFD5"/>
            </a:solidFill>
            <a:round/>
          </a:ln>
        </p:spPr>
        <p:txBody>
          <a:bodyPr lIns="91439" tIns="45719" rIns="91439" bIns="45719"/>
          <a:lstStyle/>
          <a:p>
            <a:endParaRPr/>
          </a:p>
        </p:txBody>
      </p:sp>
      <p:sp>
        <p:nvSpPr>
          <p:cNvPr id="267" name="Shape 267"/>
          <p:cNvSpPr>
            <a:spLocks noGrp="1"/>
          </p:cNvSpPr>
          <p:nvPr>
            <p:ph type="sldNum" sz="quarter" idx="2"/>
          </p:nvPr>
        </p:nvSpPr>
        <p:spPr>
          <a:xfrm>
            <a:off x="23603591" y="13156774"/>
            <a:ext cx="514906" cy="485141"/>
          </a:xfrm>
          <a:prstGeom prst="rect">
            <a:avLst/>
          </a:prstGeom>
        </p:spPr>
        <p:txBody>
          <a:bodyPr anchor="b"/>
          <a:lstStyle>
            <a:lvl1pPr>
              <a:defRPr sz="1600">
                <a:solidFill>
                  <a:srgbClr val="AFABAB"/>
                </a:solidFill>
              </a:defRPr>
            </a:lvl1pPr>
          </a:lstStyle>
          <a:p>
            <a:fld id="{86CB4B4D-7CA3-9044-876B-883B54F8677D}" type="slidenum">
              <a:t>‹#›</a:t>
            </a:fld>
            <a:endParaRPr/>
          </a:p>
        </p:txBody>
      </p:sp>
      <p:sp>
        <p:nvSpPr>
          <p:cNvPr id="268" name="Shape 268"/>
          <p:cNvSpPr/>
          <p:nvPr/>
        </p:nvSpPr>
        <p:spPr>
          <a:xfrm>
            <a:off x="19445329" y="13141286"/>
            <a:ext cx="3223578" cy="485141"/>
          </a:xfrm>
          <a:prstGeom prst="rect">
            <a:avLst/>
          </a:prstGeom>
          <a:ln w="25400">
            <a:miter lim="400000"/>
          </a:ln>
          <a:extLst>
            <a:ext uri="{C572A759-6A51-4108-AA02-DFA0A04FC94B}">
              <ma14:wrappingTextBoxFlag xmlns:ma14="http://schemas.microsoft.com/office/mac/drawingml/2011/main" xmlns=""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t>Copyright © 2017 HashiCorp</a:t>
            </a:r>
          </a:p>
        </p:txBody>
      </p:sp>
      <p:grpSp>
        <p:nvGrpSpPr>
          <p:cNvPr id="278" name="Group 278"/>
          <p:cNvGrpSpPr/>
          <p:nvPr/>
        </p:nvGrpSpPr>
        <p:grpSpPr>
          <a:xfrm>
            <a:off x="659357" y="662175"/>
            <a:ext cx="1991242" cy="1950721"/>
            <a:chOff x="0" y="0"/>
            <a:chExt cx="1991241" cy="1950720"/>
          </a:xfrm>
        </p:grpSpPr>
        <p:sp>
          <p:nvSpPr>
            <p:cNvPr id="269" name="Shape 269"/>
            <p:cNvSpPr/>
            <p:nvPr/>
          </p:nvSpPr>
          <p:spPr>
            <a:xfrm>
              <a:off x="760065" y="766586"/>
              <a:ext cx="414283" cy="417548"/>
            </a:xfrm>
            <a:prstGeom prst="ellipse">
              <a:avLst/>
            </a:prstGeom>
            <a:solidFill>
              <a:srgbClr val="FFFFFF">
                <a:alpha val="80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270" name="Shape 270"/>
            <p:cNvSpPr/>
            <p:nvPr/>
          </p:nvSpPr>
          <p:spPr>
            <a:xfrm>
              <a:off x="1272210" y="877496"/>
              <a:ext cx="189201" cy="195724"/>
            </a:xfrm>
            <a:prstGeom prst="ellipse">
              <a:avLst/>
            </a:pr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271" name="Shape 271"/>
            <p:cNvSpPr/>
            <p:nvPr/>
          </p:nvSpPr>
          <p:spPr>
            <a:xfrm>
              <a:off x="1526217" y="1043136"/>
              <a:ext cx="194360" cy="190654"/>
            </a:xfrm>
            <a:custGeom>
              <a:avLst/>
              <a:gdLst/>
              <a:ahLst/>
              <a:cxnLst>
                <a:cxn ang="0">
                  <a:pos x="wd2" y="hd2"/>
                </a:cxn>
                <a:cxn ang="5400000">
                  <a:pos x="wd2" y="hd2"/>
                </a:cxn>
                <a:cxn ang="10800000">
                  <a:pos x="wd2" y="hd2"/>
                </a:cxn>
                <a:cxn ang="16200000">
                  <a:pos x="wd2" y="hd2"/>
                </a:cxn>
              </a:cxnLst>
              <a:rect l="0" t="0" r="r" b="b"/>
              <a:pathLst>
                <a:path w="20109" h="19725" extrusionOk="0">
                  <a:moveTo>
                    <a:pt x="20033" y="12263"/>
                  </a:moveTo>
                  <a:cubicBezTo>
                    <a:pt x="20033" y="12263"/>
                    <a:pt x="20033" y="12263"/>
                    <a:pt x="20033" y="12263"/>
                  </a:cubicBezTo>
                  <a:cubicBezTo>
                    <a:pt x="18233" y="17663"/>
                    <a:pt x="12833" y="20663"/>
                    <a:pt x="7433" y="19463"/>
                  </a:cubicBezTo>
                  <a:cubicBezTo>
                    <a:pt x="2633" y="18263"/>
                    <a:pt x="-967" y="12863"/>
                    <a:pt x="233" y="7463"/>
                  </a:cubicBezTo>
                  <a:cubicBezTo>
                    <a:pt x="2033" y="2063"/>
                    <a:pt x="7433" y="-937"/>
                    <a:pt x="12833" y="263"/>
                  </a:cubicBezTo>
                  <a:cubicBezTo>
                    <a:pt x="17633" y="1463"/>
                    <a:pt x="20633" y="6263"/>
                    <a:pt x="20033" y="11663"/>
                  </a:cubicBezTo>
                  <a:cubicBezTo>
                    <a:pt x="20033" y="11663"/>
                    <a:pt x="20033" y="12263"/>
                    <a:pt x="20033" y="12263"/>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272" name="Shape 272"/>
            <p:cNvSpPr/>
            <p:nvPr/>
          </p:nvSpPr>
          <p:spPr>
            <a:xfrm>
              <a:off x="1532419" y="723453"/>
              <a:ext cx="191777" cy="190653"/>
            </a:xfrm>
            <a:custGeom>
              <a:avLst/>
              <a:gdLst/>
              <a:ahLst/>
              <a:cxnLst>
                <a:cxn ang="0">
                  <a:pos x="wd2" y="hd2"/>
                </a:cxn>
                <a:cxn ang="5400000">
                  <a:pos x="wd2" y="hd2"/>
                </a:cxn>
                <a:cxn ang="10800000">
                  <a:pos x="wd2" y="hd2"/>
                </a:cxn>
                <a:cxn ang="16200000">
                  <a:pos x="wd2" y="hd2"/>
                </a:cxn>
              </a:cxnLst>
              <a:rect l="0" t="0" r="r" b="b"/>
              <a:pathLst>
                <a:path w="20482" h="19725" extrusionOk="0">
                  <a:moveTo>
                    <a:pt x="12613" y="19463"/>
                  </a:moveTo>
                  <a:cubicBezTo>
                    <a:pt x="7059" y="20663"/>
                    <a:pt x="1505" y="17663"/>
                    <a:pt x="270" y="12263"/>
                  </a:cubicBezTo>
                  <a:cubicBezTo>
                    <a:pt x="-964" y="6863"/>
                    <a:pt x="2122" y="1463"/>
                    <a:pt x="7676" y="263"/>
                  </a:cubicBezTo>
                  <a:cubicBezTo>
                    <a:pt x="13230" y="-937"/>
                    <a:pt x="18785" y="2063"/>
                    <a:pt x="20019" y="7463"/>
                  </a:cubicBezTo>
                  <a:cubicBezTo>
                    <a:pt x="20636" y="9263"/>
                    <a:pt x="20636" y="10463"/>
                    <a:pt x="20019" y="11663"/>
                  </a:cubicBezTo>
                  <a:cubicBezTo>
                    <a:pt x="19402" y="15263"/>
                    <a:pt x="16933" y="18863"/>
                    <a:pt x="12613" y="19463"/>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273" name="Shape 273"/>
            <p:cNvSpPr/>
            <p:nvPr/>
          </p:nvSpPr>
          <p:spPr>
            <a:xfrm>
              <a:off x="1799293" y="1037158"/>
              <a:ext cx="191949" cy="193998"/>
            </a:xfrm>
            <a:custGeom>
              <a:avLst/>
              <a:gdLst/>
              <a:ahLst/>
              <a:cxnLst>
                <a:cxn ang="0">
                  <a:pos x="wd2" y="hd2"/>
                </a:cxn>
                <a:cxn ang="5400000">
                  <a:pos x="wd2" y="hd2"/>
                </a:cxn>
                <a:cxn ang="10800000">
                  <a:pos x="wd2" y="hd2"/>
                </a:cxn>
                <a:cxn ang="16200000">
                  <a:pos x="wd2" y="hd2"/>
                </a:cxn>
              </a:cxnLst>
              <a:rect l="0" t="0" r="r" b="b"/>
              <a:pathLst>
                <a:path w="20500" h="20071" extrusionOk="0">
                  <a:moveTo>
                    <a:pt x="20433" y="11606"/>
                  </a:moveTo>
                  <a:cubicBezTo>
                    <a:pt x="19199" y="17006"/>
                    <a:pt x="14261" y="20606"/>
                    <a:pt x="8707" y="20006"/>
                  </a:cubicBezTo>
                  <a:cubicBezTo>
                    <a:pt x="3153" y="18806"/>
                    <a:pt x="-550" y="14006"/>
                    <a:pt x="67" y="8606"/>
                  </a:cubicBezTo>
                  <a:cubicBezTo>
                    <a:pt x="1301" y="3206"/>
                    <a:pt x="6239" y="-994"/>
                    <a:pt x="11793" y="206"/>
                  </a:cubicBezTo>
                  <a:cubicBezTo>
                    <a:pt x="17347" y="1406"/>
                    <a:pt x="21050" y="5606"/>
                    <a:pt x="20433" y="11006"/>
                  </a:cubicBezTo>
                  <a:cubicBezTo>
                    <a:pt x="20433" y="11006"/>
                    <a:pt x="20433" y="11606"/>
                    <a:pt x="20433" y="11606"/>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274" name="Shape 274"/>
            <p:cNvSpPr/>
            <p:nvPr/>
          </p:nvSpPr>
          <p:spPr>
            <a:xfrm>
              <a:off x="1799274" y="719543"/>
              <a:ext cx="190594" cy="191948"/>
            </a:xfrm>
            <a:custGeom>
              <a:avLst/>
              <a:gdLst/>
              <a:ahLst/>
              <a:cxnLst>
                <a:cxn ang="0">
                  <a:pos x="wd2" y="hd2"/>
                </a:cxn>
                <a:cxn ang="5400000">
                  <a:pos x="wd2" y="hd2"/>
                </a:cxn>
                <a:cxn ang="10800000">
                  <a:pos x="wd2" y="hd2"/>
                </a:cxn>
                <a:cxn ang="16200000">
                  <a:pos x="wd2" y="hd2"/>
                </a:cxn>
              </a:cxnLst>
              <a:rect l="0" t="0" r="r" b="b"/>
              <a:pathLst>
                <a:path w="21034" h="20500" extrusionOk="0">
                  <a:moveTo>
                    <a:pt x="12140" y="20433"/>
                  </a:moveTo>
                  <a:cubicBezTo>
                    <a:pt x="6422" y="21050"/>
                    <a:pt x="1340" y="17347"/>
                    <a:pt x="69" y="11793"/>
                  </a:cubicBezTo>
                  <a:cubicBezTo>
                    <a:pt x="-566" y="6239"/>
                    <a:pt x="3246" y="684"/>
                    <a:pt x="8963" y="67"/>
                  </a:cubicBezTo>
                  <a:cubicBezTo>
                    <a:pt x="14681" y="-550"/>
                    <a:pt x="20399" y="3153"/>
                    <a:pt x="21034" y="8707"/>
                  </a:cubicBezTo>
                  <a:cubicBezTo>
                    <a:pt x="21034" y="9324"/>
                    <a:pt x="21034" y="9941"/>
                    <a:pt x="21034" y="11176"/>
                  </a:cubicBezTo>
                  <a:cubicBezTo>
                    <a:pt x="21034" y="15496"/>
                    <a:pt x="17222" y="19816"/>
                    <a:pt x="12140" y="20433"/>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275" name="Shape 275"/>
            <p:cNvSpPr/>
            <p:nvPr/>
          </p:nvSpPr>
          <p:spPr>
            <a:xfrm>
              <a:off x="1665432" y="1339337"/>
              <a:ext cx="193953" cy="195230"/>
            </a:xfrm>
            <a:custGeom>
              <a:avLst/>
              <a:gdLst/>
              <a:ahLst/>
              <a:cxnLst>
                <a:cxn ang="0">
                  <a:pos x="wd2" y="hd2"/>
                </a:cxn>
                <a:cxn ang="5400000">
                  <a:pos x="wd2" y="hd2"/>
                </a:cxn>
                <a:cxn ang="10800000">
                  <a:pos x="wd2" y="hd2"/>
                </a:cxn>
                <a:cxn ang="16200000">
                  <a:pos x="wd2" y="hd2"/>
                </a:cxn>
              </a:cxnLst>
              <a:rect l="0" t="0" r="r" b="b"/>
              <a:pathLst>
                <a:path w="20067" h="19011" extrusionOk="0">
                  <a:moveTo>
                    <a:pt x="18867" y="14210"/>
                  </a:moveTo>
                  <a:cubicBezTo>
                    <a:pt x="18867" y="14210"/>
                    <a:pt x="18867" y="14210"/>
                    <a:pt x="18867" y="14210"/>
                  </a:cubicBezTo>
                  <a:cubicBezTo>
                    <a:pt x="15867" y="18758"/>
                    <a:pt x="9867" y="20463"/>
                    <a:pt x="5067" y="17621"/>
                  </a:cubicBezTo>
                  <a:cubicBezTo>
                    <a:pt x="267" y="15347"/>
                    <a:pt x="-1533" y="9095"/>
                    <a:pt x="1467" y="4547"/>
                  </a:cubicBezTo>
                  <a:cubicBezTo>
                    <a:pt x="3867" y="0"/>
                    <a:pt x="10467" y="-1137"/>
                    <a:pt x="15267" y="1137"/>
                  </a:cubicBezTo>
                  <a:cubicBezTo>
                    <a:pt x="18267" y="2842"/>
                    <a:pt x="20067" y="6821"/>
                    <a:pt x="20067" y="10231"/>
                  </a:cubicBezTo>
                  <a:cubicBezTo>
                    <a:pt x="20067" y="11368"/>
                    <a:pt x="19467" y="13074"/>
                    <a:pt x="18867" y="14210"/>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276" name="Shape 276"/>
            <p:cNvSpPr/>
            <p:nvPr/>
          </p:nvSpPr>
          <p:spPr>
            <a:xfrm>
              <a:off x="1668553" y="420618"/>
              <a:ext cx="190626" cy="191000"/>
            </a:xfrm>
            <a:custGeom>
              <a:avLst/>
              <a:gdLst/>
              <a:ahLst/>
              <a:cxnLst>
                <a:cxn ang="0">
                  <a:pos x="wd2" y="hd2"/>
                </a:cxn>
                <a:cxn ang="5400000">
                  <a:pos x="wd2" y="hd2"/>
                </a:cxn>
                <a:cxn ang="10800000">
                  <a:pos x="wd2" y="hd2"/>
                </a:cxn>
                <a:cxn ang="16200000">
                  <a:pos x="wd2" y="hd2"/>
                </a:cxn>
              </a:cxnLst>
              <a:rect l="0" t="0" r="r" b="b"/>
              <a:pathLst>
                <a:path w="20035" h="18876" extrusionOk="0">
                  <a:moveTo>
                    <a:pt x="15000" y="17487"/>
                  </a:moveTo>
                  <a:cubicBezTo>
                    <a:pt x="10200" y="20329"/>
                    <a:pt x="4200" y="18624"/>
                    <a:pt x="1200" y="14076"/>
                  </a:cubicBezTo>
                  <a:cubicBezTo>
                    <a:pt x="-1200" y="9529"/>
                    <a:pt x="0" y="3845"/>
                    <a:pt x="4800" y="1003"/>
                  </a:cubicBezTo>
                  <a:cubicBezTo>
                    <a:pt x="9600" y="-1271"/>
                    <a:pt x="16200" y="434"/>
                    <a:pt x="18600" y="4982"/>
                  </a:cubicBezTo>
                  <a:cubicBezTo>
                    <a:pt x="19800" y="6687"/>
                    <a:pt x="20400" y="8392"/>
                    <a:pt x="19800" y="10097"/>
                  </a:cubicBezTo>
                  <a:cubicBezTo>
                    <a:pt x="19800" y="13508"/>
                    <a:pt x="18000" y="15782"/>
                    <a:pt x="15000" y="17487"/>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277" name="Shape 277"/>
            <p:cNvSpPr/>
            <p:nvPr/>
          </p:nvSpPr>
          <p:spPr>
            <a:xfrm>
              <a:off x="0" y="0"/>
              <a:ext cx="1559274" cy="1950721"/>
            </a:xfrm>
            <a:custGeom>
              <a:avLst/>
              <a:gdLst/>
              <a:ahLst/>
              <a:cxnLst>
                <a:cxn ang="0">
                  <a:pos x="wd2" y="hd2"/>
                </a:cxn>
                <a:cxn ang="5400000">
                  <a:pos x="wd2" y="hd2"/>
                </a:cxn>
                <a:cxn ang="10800000">
                  <a:pos x="wd2" y="hd2"/>
                </a:cxn>
                <a:cxn ang="16200000">
                  <a:pos x="wd2" y="hd2"/>
                </a:cxn>
              </a:cxnLst>
              <a:rect l="0" t="0" r="r" b="b"/>
              <a:pathLst>
                <a:path w="21600" h="21600" extrusionOk="0">
                  <a:moveTo>
                    <a:pt x="13390" y="21600"/>
                  </a:moveTo>
                  <a:cubicBezTo>
                    <a:pt x="9804" y="21600"/>
                    <a:pt x="6456" y="20507"/>
                    <a:pt x="3906" y="18450"/>
                  </a:cubicBezTo>
                  <a:cubicBezTo>
                    <a:pt x="1435" y="16393"/>
                    <a:pt x="0" y="13693"/>
                    <a:pt x="0" y="10800"/>
                  </a:cubicBezTo>
                  <a:cubicBezTo>
                    <a:pt x="0" y="7907"/>
                    <a:pt x="1435" y="5207"/>
                    <a:pt x="3906" y="3150"/>
                  </a:cubicBezTo>
                  <a:cubicBezTo>
                    <a:pt x="6456" y="1157"/>
                    <a:pt x="9883" y="0"/>
                    <a:pt x="13390" y="0"/>
                  </a:cubicBezTo>
                  <a:cubicBezTo>
                    <a:pt x="16419" y="0"/>
                    <a:pt x="19209" y="771"/>
                    <a:pt x="21600" y="2250"/>
                  </a:cubicBezTo>
                  <a:cubicBezTo>
                    <a:pt x="19846" y="4050"/>
                    <a:pt x="19846" y="4050"/>
                    <a:pt x="19846" y="4050"/>
                  </a:cubicBezTo>
                  <a:cubicBezTo>
                    <a:pt x="17934" y="2957"/>
                    <a:pt x="15782" y="2314"/>
                    <a:pt x="13390" y="2314"/>
                  </a:cubicBezTo>
                  <a:cubicBezTo>
                    <a:pt x="10601" y="2314"/>
                    <a:pt x="7970" y="3214"/>
                    <a:pt x="5978" y="4821"/>
                  </a:cubicBezTo>
                  <a:cubicBezTo>
                    <a:pt x="3985" y="6429"/>
                    <a:pt x="2869" y="8550"/>
                    <a:pt x="2869" y="10800"/>
                  </a:cubicBezTo>
                  <a:cubicBezTo>
                    <a:pt x="2869" y="13114"/>
                    <a:pt x="3985" y="15236"/>
                    <a:pt x="5978" y="16843"/>
                  </a:cubicBezTo>
                  <a:cubicBezTo>
                    <a:pt x="7970" y="18450"/>
                    <a:pt x="10601" y="19286"/>
                    <a:pt x="13390" y="19286"/>
                  </a:cubicBezTo>
                  <a:cubicBezTo>
                    <a:pt x="15782" y="19286"/>
                    <a:pt x="17934" y="18707"/>
                    <a:pt x="19846" y="17550"/>
                  </a:cubicBezTo>
                  <a:cubicBezTo>
                    <a:pt x="21520" y="19414"/>
                    <a:pt x="21520" y="19414"/>
                    <a:pt x="21520" y="19414"/>
                  </a:cubicBezTo>
                  <a:cubicBezTo>
                    <a:pt x="19209" y="20893"/>
                    <a:pt x="16419" y="21600"/>
                    <a:pt x="13390" y="21600"/>
                  </a:cubicBez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grpSp>
      <p:sp>
        <p:nvSpPr>
          <p:cNvPr id="279" name="Shape 279"/>
          <p:cNvSpPr/>
          <p:nvPr/>
        </p:nvSpPr>
        <p:spPr>
          <a:xfrm>
            <a:off x="6030" y="4094997"/>
            <a:ext cx="6773335" cy="7315201"/>
          </a:xfrm>
          <a:prstGeom prst="rect">
            <a:avLst/>
          </a:prstGeom>
          <a:solidFill>
            <a:schemeClr val="accent6">
              <a:lumOff val="-11728"/>
            </a:schemeClr>
          </a:solidFill>
          <a:ln w="12700">
            <a:miter lim="400000"/>
          </a:ln>
        </p:spPr>
        <p:txBody>
          <a:bodyPr lIns="121919" tIns="121919" rIns="121919" bIns="121919">
            <a:normAutofit/>
          </a:bodyPr>
          <a:lstStyle/>
          <a:p>
            <a:pPr defTabSz="2438400">
              <a:lnSpc>
                <a:spcPts val="4000"/>
              </a:lnSpc>
              <a:spcBef>
                <a:spcPts val="0"/>
              </a:spcBef>
              <a:defRPr sz="3600" b="0">
                <a:latin typeface="Verdana"/>
                <a:ea typeface="Verdana"/>
                <a:cs typeface="Verdana"/>
                <a:sym typeface="Verdana"/>
              </a:defRPr>
            </a:pPr>
            <a:endParaRPr/>
          </a:p>
        </p:txBody>
      </p:sp>
      <p:sp>
        <p:nvSpPr>
          <p:cNvPr id="280" name="Shape 280"/>
          <p:cNvSpPr>
            <a:spLocks noGrp="1"/>
          </p:cNvSpPr>
          <p:nvPr>
            <p:ph type="body" sz="quarter" idx="14"/>
          </p:nvPr>
        </p:nvSpPr>
        <p:spPr>
          <a:xfrm>
            <a:off x="-1" y="7657141"/>
            <a:ext cx="6585388" cy="3365501"/>
          </a:xfrm>
          <a:prstGeom prst="rect">
            <a:avLst/>
          </a:prstGeom>
          <a:ln w="12700"/>
        </p:spPr>
        <p:txBody>
          <a:bodyPr>
            <a:normAutofit/>
          </a:bodyPr>
          <a:lstStyle/>
          <a:p>
            <a:pPr marL="0" indent="0">
              <a:lnSpc>
                <a:spcPts val="4000"/>
              </a:lnSpc>
              <a:spcBef>
                <a:spcPts val="0"/>
              </a:spcBef>
              <a:buSzTx/>
              <a:buFontTx/>
              <a:buNone/>
              <a:defRPr sz="3600">
                <a:solidFill>
                  <a:srgbClr val="FFFFFF"/>
                </a:solidFill>
              </a:defRPr>
            </a:pPr>
            <a:endParaRPr/>
          </a:p>
        </p:txBody>
      </p:sp>
      <p:sp>
        <p:nvSpPr>
          <p:cNvPr id="281" name="Shape 281"/>
          <p:cNvSpPr>
            <a:spLocks noGrp="1"/>
          </p:cNvSpPr>
          <p:nvPr>
            <p:ph type="title"/>
          </p:nvPr>
        </p:nvSpPr>
        <p:spPr>
          <a:xfrm>
            <a:off x="-1" y="4552125"/>
            <a:ext cx="6616701" cy="2971801"/>
          </a:xfrm>
          <a:prstGeom prst="rect">
            <a:avLst/>
          </a:prstGeom>
        </p:spPr>
        <p:txBody>
          <a:bodyPr anchor="b"/>
          <a:lstStyle>
            <a:lvl1pPr>
              <a:lnSpc>
                <a:spcPts val="5000"/>
              </a:lnSpc>
              <a:defRPr sz="4800">
                <a:solidFill>
                  <a:srgbClr val="FFFFFF"/>
                </a:solidFill>
              </a:defRPr>
            </a:lvl1pPr>
          </a:lstStyle>
          <a:p>
            <a:r>
              <a:t>Title Text</a:t>
            </a:r>
          </a:p>
        </p:txBody>
      </p:sp>
    </p:spTree>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Info-Text-Consul">
    <p:spTree>
      <p:nvGrpSpPr>
        <p:cNvPr id="1" name=""/>
        <p:cNvGrpSpPr/>
        <p:nvPr/>
      </p:nvGrpSpPr>
      <p:grpSpPr>
        <a:xfrm>
          <a:off x="0" y="0"/>
          <a:ext cx="0" cy="0"/>
          <a:chOff x="0" y="0"/>
          <a:chExt cx="0" cy="0"/>
        </a:xfrm>
      </p:grpSpPr>
      <p:sp>
        <p:nvSpPr>
          <p:cNvPr id="288" name="Shape 288"/>
          <p:cNvSpPr>
            <a:spLocks noGrp="1"/>
          </p:cNvSpPr>
          <p:nvPr>
            <p:ph type="body" idx="1"/>
          </p:nvPr>
        </p:nvSpPr>
        <p:spPr>
          <a:xfrm>
            <a:off x="8014999" y="4122458"/>
            <a:ext cx="15785906" cy="8807920"/>
          </a:xfrm>
          <a:prstGeom prst="rect">
            <a:avLst/>
          </a:prstGeom>
        </p:spPr>
        <p:txBody>
          <a:bodyPr>
            <a:normAutofit/>
          </a:bodyPr>
          <a:lstStyle>
            <a:lvl1pPr marL="457200" indent="-457200" defTabSz="1828800">
              <a:spcBef>
                <a:spcPts val="1600"/>
              </a:spcBef>
              <a:buClr>
                <a:schemeClr val="accent6"/>
              </a:buClr>
              <a:buFont typeface="Wingdings-Regular"/>
              <a:buChar char="▪"/>
              <a:defRPr sz="4800">
                <a:solidFill>
                  <a:srgbClr val="44546A"/>
                </a:solidFill>
              </a:defRPr>
            </a:lvl1pPr>
            <a:lvl2pPr marL="800100" indent="-514350" defTabSz="1828800">
              <a:spcBef>
                <a:spcPts val="1600"/>
              </a:spcBef>
              <a:buClr>
                <a:schemeClr val="accent6"/>
              </a:buClr>
              <a:buFont typeface="Wingdings-Regular"/>
              <a:buChar char="–"/>
              <a:defRPr sz="4800">
                <a:solidFill>
                  <a:srgbClr val="44546A"/>
                </a:solidFill>
              </a:defRPr>
            </a:lvl2pPr>
            <a:lvl3pPr marL="1103766" indent="-587828" defTabSz="1828800">
              <a:spcBef>
                <a:spcPts val="1600"/>
              </a:spcBef>
              <a:buClr>
                <a:schemeClr val="accent6"/>
              </a:buClr>
              <a:buFont typeface="Wingdings-Regular"/>
              <a:buChar char="▪"/>
              <a:defRPr sz="4800">
                <a:solidFill>
                  <a:srgbClr val="44546A"/>
                </a:solidFill>
              </a:defRPr>
            </a:lvl3pPr>
            <a:lvl4pPr marL="1330778" indent="-587828" defTabSz="1828800">
              <a:spcBef>
                <a:spcPts val="1600"/>
              </a:spcBef>
              <a:buClr>
                <a:schemeClr val="accent6"/>
              </a:buClr>
              <a:buFont typeface="Wingdings-Regular"/>
              <a:buChar char="–"/>
              <a:defRPr sz="4800">
                <a:solidFill>
                  <a:srgbClr val="44546A"/>
                </a:solidFill>
              </a:defRPr>
            </a:lvl4pPr>
            <a:lvl5pPr marL="1557112" indent="-582387" defTabSz="1828800">
              <a:spcBef>
                <a:spcPts val="1600"/>
              </a:spcBef>
              <a:buClr>
                <a:schemeClr val="accent6"/>
              </a:buClr>
              <a:buFont typeface="Wingdings-Regular"/>
              <a:buChar char="▪"/>
              <a:defRPr sz="4800">
                <a:solidFill>
                  <a:srgbClr val="44546A"/>
                </a:solidFill>
              </a:defRPr>
            </a:lvl5pPr>
          </a:lstStyle>
          <a:p>
            <a:r>
              <a:t>Body Level One</a:t>
            </a:r>
          </a:p>
          <a:p>
            <a:pPr lvl="1"/>
            <a:r>
              <a:t>Body Level Two</a:t>
            </a:r>
          </a:p>
          <a:p>
            <a:pPr lvl="2"/>
            <a:r>
              <a:t>Body Level Three</a:t>
            </a:r>
          </a:p>
          <a:p>
            <a:pPr lvl="3"/>
            <a:r>
              <a:t>Body Level Four</a:t>
            </a:r>
          </a:p>
          <a:p>
            <a:pPr lvl="4"/>
            <a:r>
              <a:t>Body Level Five</a:t>
            </a:r>
          </a:p>
        </p:txBody>
      </p:sp>
      <p:pic>
        <p:nvPicPr>
          <p:cNvPr id="289" name="image15.jpg"/>
          <p:cNvPicPr>
            <a:picLocks noChangeAspect="1"/>
          </p:cNvPicPr>
          <p:nvPr/>
        </p:nvPicPr>
        <p:blipFill>
          <a:blip r:embed="rId2" cstate="hqprint">
            <a:extLst>
              <a:ext uri="{28A0092B-C50C-407E-A947-70E740481C1C}">
                <a14:useLocalDpi xmlns:a14="http://schemas.microsoft.com/office/drawing/2010/main"/>
              </a:ext>
            </a:extLst>
          </a:blip>
          <a:srcRect/>
          <a:stretch>
            <a:fillRect/>
          </a:stretch>
        </p:blipFill>
        <p:spPr>
          <a:xfrm>
            <a:off x="-1" y="-1"/>
            <a:ext cx="7373722" cy="13716001"/>
          </a:xfrm>
          <a:prstGeom prst="rect">
            <a:avLst/>
          </a:prstGeom>
          <a:ln w="12700">
            <a:miter lim="400000"/>
          </a:ln>
        </p:spPr>
      </p:pic>
      <p:sp>
        <p:nvSpPr>
          <p:cNvPr id="290" name="Shape 290"/>
          <p:cNvSpPr>
            <a:spLocks noGrp="1"/>
          </p:cNvSpPr>
          <p:nvPr>
            <p:ph type="sldNum" sz="quarter" idx="2"/>
          </p:nvPr>
        </p:nvSpPr>
        <p:spPr>
          <a:xfrm>
            <a:off x="23603591" y="13156774"/>
            <a:ext cx="514906" cy="485141"/>
          </a:xfrm>
          <a:prstGeom prst="rect">
            <a:avLst/>
          </a:prstGeom>
        </p:spPr>
        <p:txBody>
          <a:bodyPr anchor="b"/>
          <a:lstStyle>
            <a:lvl1pPr>
              <a:defRPr sz="1600">
                <a:solidFill>
                  <a:srgbClr val="AFABAB"/>
                </a:solidFill>
              </a:defRPr>
            </a:lvl1pPr>
          </a:lstStyle>
          <a:p>
            <a:fld id="{86CB4B4D-7CA3-9044-876B-883B54F8677D}" type="slidenum">
              <a:t>‹#›</a:t>
            </a:fld>
            <a:endParaRPr/>
          </a:p>
        </p:txBody>
      </p:sp>
      <p:sp>
        <p:nvSpPr>
          <p:cNvPr id="291" name="Shape 291"/>
          <p:cNvSpPr/>
          <p:nvPr/>
        </p:nvSpPr>
        <p:spPr>
          <a:xfrm>
            <a:off x="19445329" y="13141286"/>
            <a:ext cx="3223578" cy="485141"/>
          </a:xfrm>
          <a:prstGeom prst="rect">
            <a:avLst/>
          </a:prstGeom>
          <a:ln w="25400">
            <a:miter lim="400000"/>
          </a:ln>
          <a:extLst>
            <a:ext uri="{C572A759-6A51-4108-AA02-DFA0A04FC94B}">
              <ma14:wrappingTextBoxFlag xmlns:ma14="http://schemas.microsoft.com/office/mac/drawingml/2011/main" xmlns=""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t>Copyright © 2017 HashiCorp</a:t>
            </a:r>
          </a:p>
        </p:txBody>
      </p:sp>
      <p:grpSp>
        <p:nvGrpSpPr>
          <p:cNvPr id="301" name="Group 301"/>
          <p:cNvGrpSpPr/>
          <p:nvPr/>
        </p:nvGrpSpPr>
        <p:grpSpPr>
          <a:xfrm>
            <a:off x="659357" y="662175"/>
            <a:ext cx="1991242" cy="1950721"/>
            <a:chOff x="0" y="0"/>
            <a:chExt cx="1991241" cy="1950720"/>
          </a:xfrm>
        </p:grpSpPr>
        <p:sp>
          <p:nvSpPr>
            <p:cNvPr id="292" name="Shape 292"/>
            <p:cNvSpPr/>
            <p:nvPr/>
          </p:nvSpPr>
          <p:spPr>
            <a:xfrm>
              <a:off x="760065" y="766586"/>
              <a:ext cx="414283" cy="417548"/>
            </a:xfrm>
            <a:prstGeom prst="ellipse">
              <a:avLst/>
            </a:prstGeom>
            <a:solidFill>
              <a:srgbClr val="FFFFFF">
                <a:alpha val="80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293" name="Shape 293"/>
            <p:cNvSpPr/>
            <p:nvPr/>
          </p:nvSpPr>
          <p:spPr>
            <a:xfrm>
              <a:off x="1272210" y="877496"/>
              <a:ext cx="189201" cy="195724"/>
            </a:xfrm>
            <a:prstGeom prst="ellipse">
              <a:avLst/>
            </a:pr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294" name="Shape 294"/>
            <p:cNvSpPr/>
            <p:nvPr/>
          </p:nvSpPr>
          <p:spPr>
            <a:xfrm>
              <a:off x="1526217" y="1043136"/>
              <a:ext cx="194360" cy="190654"/>
            </a:xfrm>
            <a:custGeom>
              <a:avLst/>
              <a:gdLst/>
              <a:ahLst/>
              <a:cxnLst>
                <a:cxn ang="0">
                  <a:pos x="wd2" y="hd2"/>
                </a:cxn>
                <a:cxn ang="5400000">
                  <a:pos x="wd2" y="hd2"/>
                </a:cxn>
                <a:cxn ang="10800000">
                  <a:pos x="wd2" y="hd2"/>
                </a:cxn>
                <a:cxn ang="16200000">
                  <a:pos x="wd2" y="hd2"/>
                </a:cxn>
              </a:cxnLst>
              <a:rect l="0" t="0" r="r" b="b"/>
              <a:pathLst>
                <a:path w="20109" h="19725" extrusionOk="0">
                  <a:moveTo>
                    <a:pt x="20033" y="12263"/>
                  </a:moveTo>
                  <a:cubicBezTo>
                    <a:pt x="20033" y="12263"/>
                    <a:pt x="20033" y="12263"/>
                    <a:pt x="20033" y="12263"/>
                  </a:cubicBezTo>
                  <a:cubicBezTo>
                    <a:pt x="18233" y="17663"/>
                    <a:pt x="12833" y="20663"/>
                    <a:pt x="7433" y="19463"/>
                  </a:cubicBezTo>
                  <a:cubicBezTo>
                    <a:pt x="2633" y="18263"/>
                    <a:pt x="-967" y="12863"/>
                    <a:pt x="233" y="7463"/>
                  </a:cubicBezTo>
                  <a:cubicBezTo>
                    <a:pt x="2033" y="2063"/>
                    <a:pt x="7433" y="-937"/>
                    <a:pt x="12833" y="263"/>
                  </a:cubicBezTo>
                  <a:cubicBezTo>
                    <a:pt x="17633" y="1463"/>
                    <a:pt x="20633" y="6263"/>
                    <a:pt x="20033" y="11663"/>
                  </a:cubicBezTo>
                  <a:cubicBezTo>
                    <a:pt x="20033" y="11663"/>
                    <a:pt x="20033" y="12263"/>
                    <a:pt x="20033" y="12263"/>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295" name="Shape 295"/>
            <p:cNvSpPr/>
            <p:nvPr/>
          </p:nvSpPr>
          <p:spPr>
            <a:xfrm>
              <a:off x="1532419" y="723453"/>
              <a:ext cx="191777" cy="190653"/>
            </a:xfrm>
            <a:custGeom>
              <a:avLst/>
              <a:gdLst/>
              <a:ahLst/>
              <a:cxnLst>
                <a:cxn ang="0">
                  <a:pos x="wd2" y="hd2"/>
                </a:cxn>
                <a:cxn ang="5400000">
                  <a:pos x="wd2" y="hd2"/>
                </a:cxn>
                <a:cxn ang="10800000">
                  <a:pos x="wd2" y="hd2"/>
                </a:cxn>
                <a:cxn ang="16200000">
                  <a:pos x="wd2" y="hd2"/>
                </a:cxn>
              </a:cxnLst>
              <a:rect l="0" t="0" r="r" b="b"/>
              <a:pathLst>
                <a:path w="20482" h="19725" extrusionOk="0">
                  <a:moveTo>
                    <a:pt x="12613" y="19463"/>
                  </a:moveTo>
                  <a:cubicBezTo>
                    <a:pt x="7059" y="20663"/>
                    <a:pt x="1505" y="17663"/>
                    <a:pt x="270" y="12263"/>
                  </a:cubicBezTo>
                  <a:cubicBezTo>
                    <a:pt x="-964" y="6863"/>
                    <a:pt x="2122" y="1463"/>
                    <a:pt x="7676" y="263"/>
                  </a:cubicBezTo>
                  <a:cubicBezTo>
                    <a:pt x="13230" y="-937"/>
                    <a:pt x="18785" y="2063"/>
                    <a:pt x="20019" y="7463"/>
                  </a:cubicBezTo>
                  <a:cubicBezTo>
                    <a:pt x="20636" y="9263"/>
                    <a:pt x="20636" y="10463"/>
                    <a:pt x="20019" y="11663"/>
                  </a:cubicBezTo>
                  <a:cubicBezTo>
                    <a:pt x="19402" y="15263"/>
                    <a:pt x="16933" y="18863"/>
                    <a:pt x="12613" y="19463"/>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296" name="Shape 296"/>
            <p:cNvSpPr/>
            <p:nvPr/>
          </p:nvSpPr>
          <p:spPr>
            <a:xfrm>
              <a:off x="1799293" y="1037158"/>
              <a:ext cx="191949" cy="193998"/>
            </a:xfrm>
            <a:custGeom>
              <a:avLst/>
              <a:gdLst/>
              <a:ahLst/>
              <a:cxnLst>
                <a:cxn ang="0">
                  <a:pos x="wd2" y="hd2"/>
                </a:cxn>
                <a:cxn ang="5400000">
                  <a:pos x="wd2" y="hd2"/>
                </a:cxn>
                <a:cxn ang="10800000">
                  <a:pos x="wd2" y="hd2"/>
                </a:cxn>
                <a:cxn ang="16200000">
                  <a:pos x="wd2" y="hd2"/>
                </a:cxn>
              </a:cxnLst>
              <a:rect l="0" t="0" r="r" b="b"/>
              <a:pathLst>
                <a:path w="20500" h="20071" extrusionOk="0">
                  <a:moveTo>
                    <a:pt x="20433" y="11606"/>
                  </a:moveTo>
                  <a:cubicBezTo>
                    <a:pt x="19199" y="17006"/>
                    <a:pt x="14261" y="20606"/>
                    <a:pt x="8707" y="20006"/>
                  </a:cubicBezTo>
                  <a:cubicBezTo>
                    <a:pt x="3153" y="18806"/>
                    <a:pt x="-550" y="14006"/>
                    <a:pt x="67" y="8606"/>
                  </a:cubicBezTo>
                  <a:cubicBezTo>
                    <a:pt x="1301" y="3206"/>
                    <a:pt x="6239" y="-994"/>
                    <a:pt x="11793" y="206"/>
                  </a:cubicBezTo>
                  <a:cubicBezTo>
                    <a:pt x="17347" y="1406"/>
                    <a:pt x="21050" y="5606"/>
                    <a:pt x="20433" y="11006"/>
                  </a:cubicBezTo>
                  <a:cubicBezTo>
                    <a:pt x="20433" y="11006"/>
                    <a:pt x="20433" y="11606"/>
                    <a:pt x="20433" y="11606"/>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297" name="Shape 297"/>
            <p:cNvSpPr/>
            <p:nvPr/>
          </p:nvSpPr>
          <p:spPr>
            <a:xfrm>
              <a:off x="1799274" y="719543"/>
              <a:ext cx="190594" cy="191948"/>
            </a:xfrm>
            <a:custGeom>
              <a:avLst/>
              <a:gdLst/>
              <a:ahLst/>
              <a:cxnLst>
                <a:cxn ang="0">
                  <a:pos x="wd2" y="hd2"/>
                </a:cxn>
                <a:cxn ang="5400000">
                  <a:pos x="wd2" y="hd2"/>
                </a:cxn>
                <a:cxn ang="10800000">
                  <a:pos x="wd2" y="hd2"/>
                </a:cxn>
                <a:cxn ang="16200000">
                  <a:pos x="wd2" y="hd2"/>
                </a:cxn>
              </a:cxnLst>
              <a:rect l="0" t="0" r="r" b="b"/>
              <a:pathLst>
                <a:path w="21034" h="20500" extrusionOk="0">
                  <a:moveTo>
                    <a:pt x="12140" y="20433"/>
                  </a:moveTo>
                  <a:cubicBezTo>
                    <a:pt x="6422" y="21050"/>
                    <a:pt x="1340" y="17347"/>
                    <a:pt x="69" y="11793"/>
                  </a:cubicBezTo>
                  <a:cubicBezTo>
                    <a:pt x="-566" y="6239"/>
                    <a:pt x="3246" y="684"/>
                    <a:pt x="8963" y="67"/>
                  </a:cubicBezTo>
                  <a:cubicBezTo>
                    <a:pt x="14681" y="-550"/>
                    <a:pt x="20399" y="3153"/>
                    <a:pt x="21034" y="8707"/>
                  </a:cubicBezTo>
                  <a:cubicBezTo>
                    <a:pt x="21034" y="9324"/>
                    <a:pt x="21034" y="9941"/>
                    <a:pt x="21034" y="11176"/>
                  </a:cubicBezTo>
                  <a:cubicBezTo>
                    <a:pt x="21034" y="15496"/>
                    <a:pt x="17222" y="19816"/>
                    <a:pt x="12140" y="20433"/>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298" name="Shape 298"/>
            <p:cNvSpPr/>
            <p:nvPr/>
          </p:nvSpPr>
          <p:spPr>
            <a:xfrm>
              <a:off x="1665432" y="1339337"/>
              <a:ext cx="193953" cy="195230"/>
            </a:xfrm>
            <a:custGeom>
              <a:avLst/>
              <a:gdLst/>
              <a:ahLst/>
              <a:cxnLst>
                <a:cxn ang="0">
                  <a:pos x="wd2" y="hd2"/>
                </a:cxn>
                <a:cxn ang="5400000">
                  <a:pos x="wd2" y="hd2"/>
                </a:cxn>
                <a:cxn ang="10800000">
                  <a:pos x="wd2" y="hd2"/>
                </a:cxn>
                <a:cxn ang="16200000">
                  <a:pos x="wd2" y="hd2"/>
                </a:cxn>
              </a:cxnLst>
              <a:rect l="0" t="0" r="r" b="b"/>
              <a:pathLst>
                <a:path w="20067" h="19011" extrusionOk="0">
                  <a:moveTo>
                    <a:pt x="18867" y="14210"/>
                  </a:moveTo>
                  <a:cubicBezTo>
                    <a:pt x="18867" y="14210"/>
                    <a:pt x="18867" y="14210"/>
                    <a:pt x="18867" y="14210"/>
                  </a:cubicBezTo>
                  <a:cubicBezTo>
                    <a:pt x="15867" y="18758"/>
                    <a:pt x="9867" y="20463"/>
                    <a:pt x="5067" y="17621"/>
                  </a:cubicBezTo>
                  <a:cubicBezTo>
                    <a:pt x="267" y="15347"/>
                    <a:pt x="-1533" y="9095"/>
                    <a:pt x="1467" y="4547"/>
                  </a:cubicBezTo>
                  <a:cubicBezTo>
                    <a:pt x="3867" y="0"/>
                    <a:pt x="10467" y="-1137"/>
                    <a:pt x="15267" y="1137"/>
                  </a:cubicBezTo>
                  <a:cubicBezTo>
                    <a:pt x="18267" y="2842"/>
                    <a:pt x="20067" y="6821"/>
                    <a:pt x="20067" y="10231"/>
                  </a:cubicBezTo>
                  <a:cubicBezTo>
                    <a:pt x="20067" y="11368"/>
                    <a:pt x="19467" y="13074"/>
                    <a:pt x="18867" y="14210"/>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299" name="Shape 299"/>
            <p:cNvSpPr/>
            <p:nvPr/>
          </p:nvSpPr>
          <p:spPr>
            <a:xfrm>
              <a:off x="1668553" y="420618"/>
              <a:ext cx="190626" cy="191000"/>
            </a:xfrm>
            <a:custGeom>
              <a:avLst/>
              <a:gdLst/>
              <a:ahLst/>
              <a:cxnLst>
                <a:cxn ang="0">
                  <a:pos x="wd2" y="hd2"/>
                </a:cxn>
                <a:cxn ang="5400000">
                  <a:pos x="wd2" y="hd2"/>
                </a:cxn>
                <a:cxn ang="10800000">
                  <a:pos x="wd2" y="hd2"/>
                </a:cxn>
                <a:cxn ang="16200000">
                  <a:pos x="wd2" y="hd2"/>
                </a:cxn>
              </a:cxnLst>
              <a:rect l="0" t="0" r="r" b="b"/>
              <a:pathLst>
                <a:path w="20035" h="18876" extrusionOk="0">
                  <a:moveTo>
                    <a:pt x="15000" y="17487"/>
                  </a:moveTo>
                  <a:cubicBezTo>
                    <a:pt x="10200" y="20329"/>
                    <a:pt x="4200" y="18624"/>
                    <a:pt x="1200" y="14076"/>
                  </a:cubicBezTo>
                  <a:cubicBezTo>
                    <a:pt x="-1200" y="9529"/>
                    <a:pt x="0" y="3845"/>
                    <a:pt x="4800" y="1003"/>
                  </a:cubicBezTo>
                  <a:cubicBezTo>
                    <a:pt x="9600" y="-1271"/>
                    <a:pt x="16200" y="434"/>
                    <a:pt x="18600" y="4982"/>
                  </a:cubicBezTo>
                  <a:cubicBezTo>
                    <a:pt x="19800" y="6687"/>
                    <a:pt x="20400" y="8392"/>
                    <a:pt x="19800" y="10097"/>
                  </a:cubicBezTo>
                  <a:cubicBezTo>
                    <a:pt x="19800" y="13508"/>
                    <a:pt x="18000" y="15782"/>
                    <a:pt x="15000" y="17487"/>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300" name="Shape 300"/>
            <p:cNvSpPr/>
            <p:nvPr/>
          </p:nvSpPr>
          <p:spPr>
            <a:xfrm>
              <a:off x="0" y="0"/>
              <a:ext cx="1559274" cy="1950721"/>
            </a:xfrm>
            <a:custGeom>
              <a:avLst/>
              <a:gdLst/>
              <a:ahLst/>
              <a:cxnLst>
                <a:cxn ang="0">
                  <a:pos x="wd2" y="hd2"/>
                </a:cxn>
                <a:cxn ang="5400000">
                  <a:pos x="wd2" y="hd2"/>
                </a:cxn>
                <a:cxn ang="10800000">
                  <a:pos x="wd2" y="hd2"/>
                </a:cxn>
                <a:cxn ang="16200000">
                  <a:pos x="wd2" y="hd2"/>
                </a:cxn>
              </a:cxnLst>
              <a:rect l="0" t="0" r="r" b="b"/>
              <a:pathLst>
                <a:path w="21600" h="21600" extrusionOk="0">
                  <a:moveTo>
                    <a:pt x="13390" y="21600"/>
                  </a:moveTo>
                  <a:cubicBezTo>
                    <a:pt x="9804" y="21600"/>
                    <a:pt x="6456" y="20507"/>
                    <a:pt x="3906" y="18450"/>
                  </a:cubicBezTo>
                  <a:cubicBezTo>
                    <a:pt x="1435" y="16393"/>
                    <a:pt x="0" y="13693"/>
                    <a:pt x="0" y="10800"/>
                  </a:cubicBezTo>
                  <a:cubicBezTo>
                    <a:pt x="0" y="7907"/>
                    <a:pt x="1435" y="5207"/>
                    <a:pt x="3906" y="3150"/>
                  </a:cubicBezTo>
                  <a:cubicBezTo>
                    <a:pt x="6456" y="1157"/>
                    <a:pt x="9883" y="0"/>
                    <a:pt x="13390" y="0"/>
                  </a:cubicBezTo>
                  <a:cubicBezTo>
                    <a:pt x="16419" y="0"/>
                    <a:pt x="19209" y="771"/>
                    <a:pt x="21600" y="2250"/>
                  </a:cubicBezTo>
                  <a:cubicBezTo>
                    <a:pt x="19846" y="4050"/>
                    <a:pt x="19846" y="4050"/>
                    <a:pt x="19846" y="4050"/>
                  </a:cubicBezTo>
                  <a:cubicBezTo>
                    <a:pt x="17934" y="2957"/>
                    <a:pt x="15782" y="2314"/>
                    <a:pt x="13390" y="2314"/>
                  </a:cubicBezTo>
                  <a:cubicBezTo>
                    <a:pt x="10601" y="2314"/>
                    <a:pt x="7970" y="3214"/>
                    <a:pt x="5978" y="4821"/>
                  </a:cubicBezTo>
                  <a:cubicBezTo>
                    <a:pt x="3985" y="6429"/>
                    <a:pt x="2869" y="8550"/>
                    <a:pt x="2869" y="10800"/>
                  </a:cubicBezTo>
                  <a:cubicBezTo>
                    <a:pt x="2869" y="13114"/>
                    <a:pt x="3985" y="15236"/>
                    <a:pt x="5978" y="16843"/>
                  </a:cubicBezTo>
                  <a:cubicBezTo>
                    <a:pt x="7970" y="18450"/>
                    <a:pt x="10601" y="19286"/>
                    <a:pt x="13390" y="19286"/>
                  </a:cubicBezTo>
                  <a:cubicBezTo>
                    <a:pt x="15782" y="19286"/>
                    <a:pt x="17934" y="18707"/>
                    <a:pt x="19846" y="17550"/>
                  </a:cubicBezTo>
                  <a:cubicBezTo>
                    <a:pt x="21520" y="19414"/>
                    <a:pt x="21520" y="19414"/>
                    <a:pt x="21520" y="19414"/>
                  </a:cubicBezTo>
                  <a:cubicBezTo>
                    <a:pt x="19209" y="20893"/>
                    <a:pt x="16419" y="21600"/>
                    <a:pt x="13390" y="21600"/>
                  </a:cubicBez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grpSp>
      <p:sp>
        <p:nvSpPr>
          <p:cNvPr id="302" name="Shape 302"/>
          <p:cNvSpPr/>
          <p:nvPr/>
        </p:nvSpPr>
        <p:spPr>
          <a:xfrm>
            <a:off x="6030" y="4094997"/>
            <a:ext cx="6773335" cy="7315201"/>
          </a:xfrm>
          <a:prstGeom prst="rect">
            <a:avLst/>
          </a:prstGeom>
          <a:solidFill>
            <a:schemeClr val="accent6">
              <a:lumOff val="-11728"/>
            </a:schemeClr>
          </a:solidFill>
          <a:ln w="12700">
            <a:miter lim="400000"/>
          </a:ln>
        </p:spPr>
        <p:txBody>
          <a:bodyPr lIns="121919" tIns="121919" rIns="121919" bIns="121919">
            <a:normAutofit/>
          </a:bodyPr>
          <a:lstStyle/>
          <a:p>
            <a:pPr defTabSz="2438400">
              <a:lnSpc>
                <a:spcPts val="4000"/>
              </a:lnSpc>
              <a:spcBef>
                <a:spcPts val="0"/>
              </a:spcBef>
              <a:defRPr sz="3600" b="0">
                <a:latin typeface="Verdana"/>
                <a:ea typeface="Verdana"/>
                <a:cs typeface="Verdana"/>
                <a:sym typeface="Verdana"/>
              </a:defRPr>
            </a:pPr>
            <a:endParaRPr/>
          </a:p>
        </p:txBody>
      </p:sp>
      <p:sp>
        <p:nvSpPr>
          <p:cNvPr id="303" name="Shape 303"/>
          <p:cNvSpPr>
            <a:spLocks noGrp="1"/>
          </p:cNvSpPr>
          <p:nvPr>
            <p:ph type="title"/>
          </p:nvPr>
        </p:nvSpPr>
        <p:spPr>
          <a:xfrm>
            <a:off x="6030" y="4547424"/>
            <a:ext cx="6616701" cy="2976502"/>
          </a:xfrm>
          <a:prstGeom prst="rect">
            <a:avLst/>
          </a:prstGeom>
        </p:spPr>
        <p:txBody>
          <a:bodyPr anchor="b"/>
          <a:lstStyle>
            <a:lvl1pPr>
              <a:lnSpc>
                <a:spcPts val="5000"/>
              </a:lnSpc>
              <a:defRPr sz="4800">
                <a:solidFill>
                  <a:srgbClr val="FFFFFF"/>
                </a:solidFill>
              </a:defRPr>
            </a:lvl1pPr>
          </a:lstStyle>
          <a:p>
            <a:r>
              <a:t>Title Text</a:t>
            </a:r>
          </a:p>
        </p:txBody>
      </p:sp>
      <p:sp>
        <p:nvSpPr>
          <p:cNvPr id="304" name="Shape 304"/>
          <p:cNvSpPr>
            <a:spLocks noGrp="1"/>
          </p:cNvSpPr>
          <p:nvPr>
            <p:ph type="body" sz="quarter" idx="13"/>
          </p:nvPr>
        </p:nvSpPr>
        <p:spPr>
          <a:xfrm>
            <a:off x="-1" y="7657141"/>
            <a:ext cx="6585388" cy="3365501"/>
          </a:xfrm>
          <a:prstGeom prst="rect">
            <a:avLst/>
          </a:prstGeom>
          <a:ln w="12700"/>
        </p:spPr>
        <p:txBody>
          <a:bodyPr>
            <a:normAutofit/>
          </a:bodyPr>
          <a:lstStyle/>
          <a:p>
            <a:pPr marL="0" indent="0">
              <a:lnSpc>
                <a:spcPts val="4000"/>
              </a:lnSpc>
              <a:spcBef>
                <a:spcPts val="0"/>
              </a:spcBef>
              <a:buSzTx/>
              <a:buFontTx/>
              <a:buNone/>
              <a:defRPr sz="3600">
                <a:solidFill>
                  <a:srgbClr val="FFFFFF"/>
                </a:solidFill>
              </a:defRPr>
            </a:pPr>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Slide - Diagram">
    <p:bg>
      <p:bgPr>
        <a:solidFill>
          <a:srgbClr val="000000"/>
        </a:solidFill>
        <a:effectLst/>
      </p:bgPr>
    </p:bg>
    <p:spTree>
      <p:nvGrpSpPr>
        <p:cNvPr id="1" name=""/>
        <p:cNvGrpSpPr/>
        <p:nvPr/>
      </p:nvGrpSpPr>
      <p:grpSpPr>
        <a:xfrm>
          <a:off x="0" y="0"/>
          <a:ext cx="0" cy="0"/>
          <a:chOff x="0" y="0"/>
          <a:chExt cx="0" cy="0"/>
        </a:xfrm>
      </p:grpSpPr>
      <p:pic>
        <p:nvPicPr>
          <p:cNvPr id="39" name="image4.png"/>
          <p:cNvPicPr>
            <a:picLocks noChangeAspect="1"/>
          </p:cNvPicPr>
          <p:nvPr/>
        </p:nvPicPr>
        <p:blipFill>
          <a:blip r:embed="rId2">
            <a:extLst/>
          </a:blip>
          <a:stretch>
            <a:fillRect/>
          </a:stretch>
        </p:blipFill>
        <p:spPr>
          <a:xfrm>
            <a:off x="-1" y="-1"/>
            <a:ext cx="24384001" cy="13716001"/>
          </a:xfrm>
          <a:prstGeom prst="rect">
            <a:avLst/>
          </a:prstGeom>
          <a:ln w="12700">
            <a:miter lim="400000"/>
          </a:ln>
        </p:spPr>
      </p:pic>
      <p:sp>
        <p:nvSpPr>
          <p:cNvPr id="40" name="Shape 40"/>
          <p:cNvSpPr/>
          <p:nvPr/>
        </p:nvSpPr>
        <p:spPr>
          <a:xfrm>
            <a:off x="1701674" y="3082173"/>
            <a:ext cx="12838854" cy="10633828"/>
          </a:xfrm>
          <a:prstGeom prst="rect">
            <a:avLst/>
          </a:prstGeom>
          <a:solidFill>
            <a:srgbClr val="000000"/>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a:p>
        </p:txBody>
      </p:sp>
      <p:sp>
        <p:nvSpPr>
          <p:cNvPr id="41" name="Shape 41"/>
          <p:cNvSpPr/>
          <p:nvPr/>
        </p:nvSpPr>
        <p:spPr>
          <a:xfrm>
            <a:off x="2856461" y="1387717"/>
            <a:ext cx="2938849" cy="3081870"/>
          </a:xfrm>
          <a:prstGeom prst="rect">
            <a:avLst/>
          </a:prstGeom>
          <a:solidFill>
            <a:schemeClr val="accent2"/>
          </a:solidFill>
          <a:ln w="12700">
            <a:miter lim="400000"/>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42" name="Shape 42"/>
          <p:cNvSpPr/>
          <p:nvPr/>
        </p:nvSpPr>
        <p:spPr>
          <a:xfrm>
            <a:off x="2336799" y="12859187"/>
            <a:ext cx="4290647" cy="279401"/>
          </a:xfrm>
          <a:prstGeom prst="rect">
            <a:avLst/>
          </a:prstGeom>
          <a:ln w="25400">
            <a:miter lim="400000"/>
          </a:ln>
          <a:extLst>
            <a:ext uri="{C572A759-6A51-4108-AA02-DFA0A04FC94B}">
              <ma14:wrappingTextBoxFlag xmlns:ma14="http://schemas.microsoft.com/office/mac/drawingml/2011/main" xmlns="" val="1"/>
            </a:ext>
          </a:extLst>
        </p:spPr>
        <p:txBody>
          <a:bodyPr lIns="0" tIns="0" rIns="0" bIns="0">
            <a:spAutoFit/>
          </a:bodyPr>
          <a:lstStyle>
            <a:lvl1pPr>
              <a:lnSpc>
                <a:spcPct val="100000"/>
              </a:lnSpc>
              <a:spcBef>
                <a:spcPts val="0"/>
              </a:spcBef>
              <a:defRPr sz="1800" b="0">
                <a:solidFill>
                  <a:srgbClr val="44546A"/>
                </a:solidFill>
                <a:latin typeface="Verdana"/>
                <a:ea typeface="Verdana"/>
                <a:cs typeface="Verdana"/>
                <a:sym typeface="Verdana"/>
              </a:defRPr>
            </a:lvl1pPr>
          </a:lstStyle>
          <a:p>
            <a:r>
              <a:t>Copyright © 2017 HashiCorp</a:t>
            </a:r>
          </a:p>
        </p:txBody>
      </p:sp>
      <p:pic>
        <p:nvPicPr>
          <p:cNvPr id="43" name="image2.png"/>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3116234" y="1817714"/>
            <a:ext cx="2374966" cy="2374961"/>
          </a:xfrm>
          <a:prstGeom prst="rect">
            <a:avLst/>
          </a:prstGeom>
          <a:ln w="12700">
            <a:miter lim="400000"/>
          </a:ln>
        </p:spPr>
      </p:pic>
      <p:sp>
        <p:nvSpPr>
          <p:cNvPr id="44" name="Shape 44"/>
          <p:cNvSpPr>
            <a:spLocks noGrp="1"/>
          </p:cNvSpPr>
          <p:nvPr>
            <p:ph type="title"/>
          </p:nvPr>
        </p:nvSpPr>
        <p:spPr>
          <a:xfrm>
            <a:off x="2336799" y="5257800"/>
            <a:ext cx="11531601" cy="4927600"/>
          </a:xfrm>
          <a:prstGeom prst="rect">
            <a:avLst/>
          </a:prstGeom>
        </p:spPr>
        <p:txBody>
          <a:bodyPr anchor="b"/>
          <a:lstStyle>
            <a:lvl1pPr>
              <a:spcBef>
                <a:spcPts val="2500"/>
              </a:spcBef>
              <a:defRPr sz="8400">
                <a:solidFill>
                  <a:srgbClr val="FFFFFF"/>
                </a:solidFill>
              </a:defRPr>
            </a:lvl1pPr>
          </a:lstStyle>
          <a:p>
            <a:r>
              <a:t>Title Text</a:t>
            </a:r>
          </a:p>
        </p:txBody>
      </p:sp>
      <p:sp>
        <p:nvSpPr>
          <p:cNvPr id="45" name="Shape 45"/>
          <p:cNvSpPr>
            <a:spLocks noGrp="1"/>
          </p:cNvSpPr>
          <p:nvPr>
            <p:ph type="body" sz="quarter" idx="1"/>
          </p:nvPr>
        </p:nvSpPr>
        <p:spPr>
          <a:xfrm>
            <a:off x="2336799" y="10414000"/>
            <a:ext cx="11531601" cy="2374961"/>
          </a:xfrm>
          <a:prstGeom prst="rect">
            <a:avLst/>
          </a:prstGeom>
          <a:ln w="12700"/>
        </p:spPr>
        <p:txBody>
          <a:bodyPr lIns="0" tIns="0" rIns="0" bIns="0">
            <a:normAutofit/>
          </a:bodyPr>
          <a:lstStyle>
            <a:lvl1pPr marL="0" indent="0">
              <a:buSzTx/>
              <a:buFontTx/>
              <a:buNone/>
              <a:defRPr sz="4200">
                <a:solidFill>
                  <a:srgbClr val="8497B0"/>
                </a:solidFill>
              </a:defRPr>
            </a:lvl1pPr>
            <a:lvl2pPr marL="0" indent="342900">
              <a:buSzTx/>
              <a:buFontTx/>
              <a:buNone/>
              <a:defRPr sz="4200">
                <a:solidFill>
                  <a:srgbClr val="8497B0"/>
                </a:solidFill>
              </a:defRPr>
            </a:lvl2pPr>
            <a:lvl3pPr marL="1165860" indent="-480060">
              <a:buFontTx/>
              <a:defRPr sz="4200">
                <a:solidFill>
                  <a:srgbClr val="8497B0"/>
                </a:solidFill>
              </a:defRPr>
            </a:lvl3pPr>
            <a:lvl4pPr marL="1562100" indent="-533400">
              <a:buFontTx/>
              <a:defRPr sz="4200">
                <a:solidFill>
                  <a:srgbClr val="8497B0"/>
                </a:solidFill>
              </a:defRPr>
            </a:lvl4pPr>
            <a:lvl5pPr marL="1905000" indent="-533400">
              <a:buFontTx/>
              <a:defRPr sz="4200">
                <a:solidFill>
                  <a:srgbClr val="8497B0"/>
                </a:solidFill>
              </a:defRPr>
            </a:lvl5pPr>
          </a:lstStyle>
          <a:p>
            <a:r>
              <a:t>Body Level One</a:t>
            </a:r>
          </a:p>
          <a:p>
            <a:pPr lvl="1"/>
            <a:r>
              <a:t>Body Level Two</a:t>
            </a:r>
          </a:p>
          <a:p>
            <a:pPr lvl="2"/>
            <a:r>
              <a:t>Body Level Three</a:t>
            </a:r>
          </a:p>
          <a:p>
            <a:pPr lvl="3"/>
            <a:r>
              <a:t>Body Level Four</a:t>
            </a:r>
          </a:p>
          <a:p>
            <a:pPr lvl="4"/>
            <a:r>
              <a:t>Body Level Five</a:t>
            </a:r>
          </a:p>
        </p:txBody>
      </p:sp>
      <p:sp>
        <p:nvSpPr>
          <p:cNvPr id="46" name="Shape 46"/>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type="tx">
  <p:cSld name="Info-CodeBox-Consul">
    <p:spTree>
      <p:nvGrpSpPr>
        <p:cNvPr id="1" name=""/>
        <p:cNvGrpSpPr/>
        <p:nvPr/>
      </p:nvGrpSpPr>
      <p:grpSpPr>
        <a:xfrm>
          <a:off x="0" y="0"/>
          <a:ext cx="0" cy="0"/>
          <a:chOff x="0" y="0"/>
          <a:chExt cx="0" cy="0"/>
        </a:xfrm>
      </p:grpSpPr>
      <p:pic>
        <p:nvPicPr>
          <p:cNvPr id="311" name="image15.jpg"/>
          <p:cNvPicPr>
            <a:picLocks noChangeAspect="1"/>
          </p:cNvPicPr>
          <p:nvPr/>
        </p:nvPicPr>
        <p:blipFill>
          <a:blip r:embed="rId2" cstate="hqprint">
            <a:extLst>
              <a:ext uri="{28A0092B-C50C-407E-A947-70E740481C1C}">
                <a14:useLocalDpi xmlns:a14="http://schemas.microsoft.com/office/drawing/2010/main"/>
              </a:ext>
            </a:extLst>
          </a:blip>
          <a:srcRect/>
          <a:stretch>
            <a:fillRect/>
          </a:stretch>
        </p:blipFill>
        <p:spPr>
          <a:xfrm>
            <a:off x="-1" y="-1"/>
            <a:ext cx="7373722" cy="13716001"/>
          </a:xfrm>
          <a:prstGeom prst="rect">
            <a:avLst/>
          </a:prstGeom>
          <a:ln w="12700">
            <a:miter lim="400000"/>
          </a:ln>
        </p:spPr>
      </p:pic>
      <p:sp>
        <p:nvSpPr>
          <p:cNvPr id="312" name="Shape 312"/>
          <p:cNvSpPr>
            <a:spLocks noGrp="1"/>
          </p:cNvSpPr>
          <p:nvPr>
            <p:ph type="sldNum" sz="quarter" idx="2"/>
          </p:nvPr>
        </p:nvSpPr>
        <p:spPr>
          <a:xfrm>
            <a:off x="23603591" y="13156774"/>
            <a:ext cx="514906" cy="485141"/>
          </a:xfrm>
          <a:prstGeom prst="rect">
            <a:avLst/>
          </a:prstGeom>
        </p:spPr>
        <p:txBody>
          <a:bodyPr anchor="b"/>
          <a:lstStyle>
            <a:lvl1pPr>
              <a:defRPr sz="1600">
                <a:solidFill>
                  <a:srgbClr val="AFABAB"/>
                </a:solidFill>
              </a:defRPr>
            </a:lvl1pPr>
          </a:lstStyle>
          <a:p>
            <a:fld id="{86CB4B4D-7CA3-9044-876B-883B54F8677D}" type="slidenum">
              <a:t>‹#›</a:t>
            </a:fld>
            <a:endParaRPr/>
          </a:p>
        </p:txBody>
      </p:sp>
      <p:sp>
        <p:nvSpPr>
          <p:cNvPr id="313" name="Shape 313"/>
          <p:cNvSpPr/>
          <p:nvPr/>
        </p:nvSpPr>
        <p:spPr>
          <a:xfrm>
            <a:off x="19445329" y="13141286"/>
            <a:ext cx="3223578" cy="485141"/>
          </a:xfrm>
          <a:prstGeom prst="rect">
            <a:avLst/>
          </a:prstGeom>
          <a:ln w="25400">
            <a:miter lim="400000"/>
          </a:ln>
          <a:extLst>
            <a:ext uri="{C572A759-6A51-4108-AA02-DFA0A04FC94B}">
              <ma14:wrappingTextBoxFlag xmlns:ma14="http://schemas.microsoft.com/office/mac/drawingml/2011/main" xmlns=""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t>Copyright © 2017 HashiCorp</a:t>
            </a:r>
          </a:p>
        </p:txBody>
      </p:sp>
      <p:grpSp>
        <p:nvGrpSpPr>
          <p:cNvPr id="323" name="Group 323"/>
          <p:cNvGrpSpPr/>
          <p:nvPr/>
        </p:nvGrpSpPr>
        <p:grpSpPr>
          <a:xfrm>
            <a:off x="659357" y="662175"/>
            <a:ext cx="1991242" cy="1950721"/>
            <a:chOff x="0" y="0"/>
            <a:chExt cx="1991241" cy="1950720"/>
          </a:xfrm>
        </p:grpSpPr>
        <p:sp>
          <p:nvSpPr>
            <p:cNvPr id="314" name="Shape 314"/>
            <p:cNvSpPr/>
            <p:nvPr/>
          </p:nvSpPr>
          <p:spPr>
            <a:xfrm>
              <a:off x="760065" y="766586"/>
              <a:ext cx="414283" cy="417548"/>
            </a:xfrm>
            <a:prstGeom prst="ellipse">
              <a:avLst/>
            </a:prstGeom>
            <a:solidFill>
              <a:srgbClr val="FFFFFF">
                <a:alpha val="80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315" name="Shape 315"/>
            <p:cNvSpPr/>
            <p:nvPr/>
          </p:nvSpPr>
          <p:spPr>
            <a:xfrm>
              <a:off x="1272210" y="877496"/>
              <a:ext cx="189201" cy="195724"/>
            </a:xfrm>
            <a:prstGeom prst="ellipse">
              <a:avLst/>
            </a:pr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316" name="Shape 316"/>
            <p:cNvSpPr/>
            <p:nvPr/>
          </p:nvSpPr>
          <p:spPr>
            <a:xfrm>
              <a:off x="1526217" y="1043136"/>
              <a:ext cx="194360" cy="190654"/>
            </a:xfrm>
            <a:custGeom>
              <a:avLst/>
              <a:gdLst/>
              <a:ahLst/>
              <a:cxnLst>
                <a:cxn ang="0">
                  <a:pos x="wd2" y="hd2"/>
                </a:cxn>
                <a:cxn ang="5400000">
                  <a:pos x="wd2" y="hd2"/>
                </a:cxn>
                <a:cxn ang="10800000">
                  <a:pos x="wd2" y="hd2"/>
                </a:cxn>
                <a:cxn ang="16200000">
                  <a:pos x="wd2" y="hd2"/>
                </a:cxn>
              </a:cxnLst>
              <a:rect l="0" t="0" r="r" b="b"/>
              <a:pathLst>
                <a:path w="20109" h="19725" extrusionOk="0">
                  <a:moveTo>
                    <a:pt x="20033" y="12263"/>
                  </a:moveTo>
                  <a:cubicBezTo>
                    <a:pt x="20033" y="12263"/>
                    <a:pt x="20033" y="12263"/>
                    <a:pt x="20033" y="12263"/>
                  </a:cubicBezTo>
                  <a:cubicBezTo>
                    <a:pt x="18233" y="17663"/>
                    <a:pt x="12833" y="20663"/>
                    <a:pt x="7433" y="19463"/>
                  </a:cubicBezTo>
                  <a:cubicBezTo>
                    <a:pt x="2633" y="18263"/>
                    <a:pt x="-967" y="12863"/>
                    <a:pt x="233" y="7463"/>
                  </a:cubicBezTo>
                  <a:cubicBezTo>
                    <a:pt x="2033" y="2063"/>
                    <a:pt x="7433" y="-937"/>
                    <a:pt x="12833" y="263"/>
                  </a:cubicBezTo>
                  <a:cubicBezTo>
                    <a:pt x="17633" y="1463"/>
                    <a:pt x="20633" y="6263"/>
                    <a:pt x="20033" y="11663"/>
                  </a:cubicBezTo>
                  <a:cubicBezTo>
                    <a:pt x="20033" y="11663"/>
                    <a:pt x="20033" y="12263"/>
                    <a:pt x="20033" y="12263"/>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317" name="Shape 317"/>
            <p:cNvSpPr/>
            <p:nvPr/>
          </p:nvSpPr>
          <p:spPr>
            <a:xfrm>
              <a:off x="1532419" y="723453"/>
              <a:ext cx="191777" cy="190653"/>
            </a:xfrm>
            <a:custGeom>
              <a:avLst/>
              <a:gdLst/>
              <a:ahLst/>
              <a:cxnLst>
                <a:cxn ang="0">
                  <a:pos x="wd2" y="hd2"/>
                </a:cxn>
                <a:cxn ang="5400000">
                  <a:pos x="wd2" y="hd2"/>
                </a:cxn>
                <a:cxn ang="10800000">
                  <a:pos x="wd2" y="hd2"/>
                </a:cxn>
                <a:cxn ang="16200000">
                  <a:pos x="wd2" y="hd2"/>
                </a:cxn>
              </a:cxnLst>
              <a:rect l="0" t="0" r="r" b="b"/>
              <a:pathLst>
                <a:path w="20482" h="19725" extrusionOk="0">
                  <a:moveTo>
                    <a:pt x="12613" y="19463"/>
                  </a:moveTo>
                  <a:cubicBezTo>
                    <a:pt x="7059" y="20663"/>
                    <a:pt x="1505" y="17663"/>
                    <a:pt x="270" y="12263"/>
                  </a:cubicBezTo>
                  <a:cubicBezTo>
                    <a:pt x="-964" y="6863"/>
                    <a:pt x="2122" y="1463"/>
                    <a:pt x="7676" y="263"/>
                  </a:cubicBezTo>
                  <a:cubicBezTo>
                    <a:pt x="13230" y="-937"/>
                    <a:pt x="18785" y="2063"/>
                    <a:pt x="20019" y="7463"/>
                  </a:cubicBezTo>
                  <a:cubicBezTo>
                    <a:pt x="20636" y="9263"/>
                    <a:pt x="20636" y="10463"/>
                    <a:pt x="20019" y="11663"/>
                  </a:cubicBezTo>
                  <a:cubicBezTo>
                    <a:pt x="19402" y="15263"/>
                    <a:pt x="16933" y="18863"/>
                    <a:pt x="12613" y="19463"/>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318" name="Shape 318"/>
            <p:cNvSpPr/>
            <p:nvPr/>
          </p:nvSpPr>
          <p:spPr>
            <a:xfrm>
              <a:off x="1799293" y="1037158"/>
              <a:ext cx="191949" cy="193998"/>
            </a:xfrm>
            <a:custGeom>
              <a:avLst/>
              <a:gdLst/>
              <a:ahLst/>
              <a:cxnLst>
                <a:cxn ang="0">
                  <a:pos x="wd2" y="hd2"/>
                </a:cxn>
                <a:cxn ang="5400000">
                  <a:pos x="wd2" y="hd2"/>
                </a:cxn>
                <a:cxn ang="10800000">
                  <a:pos x="wd2" y="hd2"/>
                </a:cxn>
                <a:cxn ang="16200000">
                  <a:pos x="wd2" y="hd2"/>
                </a:cxn>
              </a:cxnLst>
              <a:rect l="0" t="0" r="r" b="b"/>
              <a:pathLst>
                <a:path w="20500" h="20071" extrusionOk="0">
                  <a:moveTo>
                    <a:pt x="20433" y="11606"/>
                  </a:moveTo>
                  <a:cubicBezTo>
                    <a:pt x="19199" y="17006"/>
                    <a:pt x="14261" y="20606"/>
                    <a:pt x="8707" y="20006"/>
                  </a:cubicBezTo>
                  <a:cubicBezTo>
                    <a:pt x="3153" y="18806"/>
                    <a:pt x="-550" y="14006"/>
                    <a:pt x="67" y="8606"/>
                  </a:cubicBezTo>
                  <a:cubicBezTo>
                    <a:pt x="1301" y="3206"/>
                    <a:pt x="6239" y="-994"/>
                    <a:pt x="11793" y="206"/>
                  </a:cubicBezTo>
                  <a:cubicBezTo>
                    <a:pt x="17347" y="1406"/>
                    <a:pt x="21050" y="5606"/>
                    <a:pt x="20433" y="11006"/>
                  </a:cubicBezTo>
                  <a:cubicBezTo>
                    <a:pt x="20433" y="11006"/>
                    <a:pt x="20433" y="11606"/>
                    <a:pt x="20433" y="11606"/>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319" name="Shape 319"/>
            <p:cNvSpPr/>
            <p:nvPr/>
          </p:nvSpPr>
          <p:spPr>
            <a:xfrm>
              <a:off x="1799274" y="719543"/>
              <a:ext cx="190594" cy="191948"/>
            </a:xfrm>
            <a:custGeom>
              <a:avLst/>
              <a:gdLst/>
              <a:ahLst/>
              <a:cxnLst>
                <a:cxn ang="0">
                  <a:pos x="wd2" y="hd2"/>
                </a:cxn>
                <a:cxn ang="5400000">
                  <a:pos x="wd2" y="hd2"/>
                </a:cxn>
                <a:cxn ang="10800000">
                  <a:pos x="wd2" y="hd2"/>
                </a:cxn>
                <a:cxn ang="16200000">
                  <a:pos x="wd2" y="hd2"/>
                </a:cxn>
              </a:cxnLst>
              <a:rect l="0" t="0" r="r" b="b"/>
              <a:pathLst>
                <a:path w="21034" h="20500" extrusionOk="0">
                  <a:moveTo>
                    <a:pt x="12140" y="20433"/>
                  </a:moveTo>
                  <a:cubicBezTo>
                    <a:pt x="6422" y="21050"/>
                    <a:pt x="1340" y="17347"/>
                    <a:pt x="69" y="11793"/>
                  </a:cubicBezTo>
                  <a:cubicBezTo>
                    <a:pt x="-566" y="6239"/>
                    <a:pt x="3246" y="684"/>
                    <a:pt x="8963" y="67"/>
                  </a:cubicBezTo>
                  <a:cubicBezTo>
                    <a:pt x="14681" y="-550"/>
                    <a:pt x="20399" y="3153"/>
                    <a:pt x="21034" y="8707"/>
                  </a:cubicBezTo>
                  <a:cubicBezTo>
                    <a:pt x="21034" y="9324"/>
                    <a:pt x="21034" y="9941"/>
                    <a:pt x="21034" y="11176"/>
                  </a:cubicBezTo>
                  <a:cubicBezTo>
                    <a:pt x="21034" y="15496"/>
                    <a:pt x="17222" y="19816"/>
                    <a:pt x="12140" y="20433"/>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320" name="Shape 320"/>
            <p:cNvSpPr/>
            <p:nvPr/>
          </p:nvSpPr>
          <p:spPr>
            <a:xfrm>
              <a:off x="1665432" y="1339337"/>
              <a:ext cx="193953" cy="195230"/>
            </a:xfrm>
            <a:custGeom>
              <a:avLst/>
              <a:gdLst/>
              <a:ahLst/>
              <a:cxnLst>
                <a:cxn ang="0">
                  <a:pos x="wd2" y="hd2"/>
                </a:cxn>
                <a:cxn ang="5400000">
                  <a:pos x="wd2" y="hd2"/>
                </a:cxn>
                <a:cxn ang="10800000">
                  <a:pos x="wd2" y="hd2"/>
                </a:cxn>
                <a:cxn ang="16200000">
                  <a:pos x="wd2" y="hd2"/>
                </a:cxn>
              </a:cxnLst>
              <a:rect l="0" t="0" r="r" b="b"/>
              <a:pathLst>
                <a:path w="20067" h="19011" extrusionOk="0">
                  <a:moveTo>
                    <a:pt x="18867" y="14210"/>
                  </a:moveTo>
                  <a:cubicBezTo>
                    <a:pt x="18867" y="14210"/>
                    <a:pt x="18867" y="14210"/>
                    <a:pt x="18867" y="14210"/>
                  </a:cubicBezTo>
                  <a:cubicBezTo>
                    <a:pt x="15867" y="18758"/>
                    <a:pt x="9867" y="20463"/>
                    <a:pt x="5067" y="17621"/>
                  </a:cubicBezTo>
                  <a:cubicBezTo>
                    <a:pt x="267" y="15347"/>
                    <a:pt x="-1533" y="9095"/>
                    <a:pt x="1467" y="4547"/>
                  </a:cubicBezTo>
                  <a:cubicBezTo>
                    <a:pt x="3867" y="0"/>
                    <a:pt x="10467" y="-1137"/>
                    <a:pt x="15267" y="1137"/>
                  </a:cubicBezTo>
                  <a:cubicBezTo>
                    <a:pt x="18267" y="2842"/>
                    <a:pt x="20067" y="6821"/>
                    <a:pt x="20067" y="10231"/>
                  </a:cubicBezTo>
                  <a:cubicBezTo>
                    <a:pt x="20067" y="11368"/>
                    <a:pt x="19467" y="13074"/>
                    <a:pt x="18867" y="14210"/>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321" name="Shape 321"/>
            <p:cNvSpPr/>
            <p:nvPr/>
          </p:nvSpPr>
          <p:spPr>
            <a:xfrm>
              <a:off x="1668553" y="420618"/>
              <a:ext cx="190626" cy="191000"/>
            </a:xfrm>
            <a:custGeom>
              <a:avLst/>
              <a:gdLst/>
              <a:ahLst/>
              <a:cxnLst>
                <a:cxn ang="0">
                  <a:pos x="wd2" y="hd2"/>
                </a:cxn>
                <a:cxn ang="5400000">
                  <a:pos x="wd2" y="hd2"/>
                </a:cxn>
                <a:cxn ang="10800000">
                  <a:pos x="wd2" y="hd2"/>
                </a:cxn>
                <a:cxn ang="16200000">
                  <a:pos x="wd2" y="hd2"/>
                </a:cxn>
              </a:cxnLst>
              <a:rect l="0" t="0" r="r" b="b"/>
              <a:pathLst>
                <a:path w="20035" h="18876" extrusionOk="0">
                  <a:moveTo>
                    <a:pt x="15000" y="17487"/>
                  </a:moveTo>
                  <a:cubicBezTo>
                    <a:pt x="10200" y="20329"/>
                    <a:pt x="4200" y="18624"/>
                    <a:pt x="1200" y="14076"/>
                  </a:cubicBezTo>
                  <a:cubicBezTo>
                    <a:pt x="-1200" y="9529"/>
                    <a:pt x="0" y="3845"/>
                    <a:pt x="4800" y="1003"/>
                  </a:cubicBezTo>
                  <a:cubicBezTo>
                    <a:pt x="9600" y="-1271"/>
                    <a:pt x="16200" y="434"/>
                    <a:pt x="18600" y="4982"/>
                  </a:cubicBezTo>
                  <a:cubicBezTo>
                    <a:pt x="19800" y="6687"/>
                    <a:pt x="20400" y="8392"/>
                    <a:pt x="19800" y="10097"/>
                  </a:cubicBezTo>
                  <a:cubicBezTo>
                    <a:pt x="19800" y="13508"/>
                    <a:pt x="18000" y="15782"/>
                    <a:pt x="15000" y="17487"/>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322" name="Shape 322"/>
            <p:cNvSpPr/>
            <p:nvPr/>
          </p:nvSpPr>
          <p:spPr>
            <a:xfrm>
              <a:off x="0" y="0"/>
              <a:ext cx="1559274" cy="1950721"/>
            </a:xfrm>
            <a:custGeom>
              <a:avLst/>
              <a:gdLst/>
              <a:ahLst/>
              <a:cxnLst>
                <a:cxn ang="0">
                  <a:pos x="wd2" y="hd2"/>
                </a:cxn>
                <a:cxn ang="5400000">
                  <a:pos x="wd2" y="hd2"/>
                </a:cxn>
                <a:cxn ang="10800000">
                  <a:pos x="wd2" y="hd2"/>
                </a:cxn>
                <a:cxn ang="16200000">
                  <a:pos x="wd2" y="hd2"/>
                </a:cxn>
              </a:cxnLst>
              <a:rect l="0" t="0" r="r" b="b"/>
              <a:pathLst>
                <a:path w="21600" h="21600" extrusionOk="0">
                  <a:moveTo>
                    <a:pt x="13390" y="21600"/>
                  </a:moveTo>
                  <a:cubicBezTo>
                    <a:pt x="9804" y="21600"/>
                    <a:pt x="6456" y="20507"/>
                    <a:pt x="3906" y="18450"/>
                  </a:cubicBezTo>
                  <a:cubicBezTo>
                    <a:pt x="1435" y="16393"/>
                    <a:pt x="0" y="13693"/>
                    <a:pt x="0" y="10800"/>
                  </a:cubicBezTo>
                  <a:cubicBezTo>
                    <a:pt x="0" y="7907"/>
                    <a:pt x="1435" y="5207"/>
                    <a:pt x="3906" y="3150"/>
                  </a:cubicBezTo>
                  <a:cubicBezTo>
                    <a:pt x="6456" y="1157"/>
                    <a:pt x="9883" y="0"/>
                    <a:pt x="13390" y="0"/>
                  </a:cubicBezTo>
                  <a:cubicBezTo>
                    <a:pt x="16419" y="0"/>
                    <a:pt x="19209" y="771"/>
                    <a:pt x="21600" y="2250"/>
                  </a:cubicBezTo>
                  <a:cubicBezTo>
                    <a:pt x="19846" y="4050"/>
                    <a:pt x="19846" y="4050"/>
                    <a:pt x="19846" y="4050"/>
                  </a:cubicBezTo>
                  <a:cubicBezTo>
                    <a:pt x="17934" y="2957"/>
                    <a:pt x="15782" y="2314"/>
                    <a:pt x="13390" y="2314"/>
                  </a:cubicBezTo>
                  <a:cubicBezTo>
                    <a:pt x="10601" y="2314"/>
                    <a:pt x="7970" y="3214"/>
                    <a:pt x="5978" y="4821"/>
                  </a:cubicBezTo>
                  <a:cubicBezTo>
                    <a:pt x="3985" y="6429"/>
                    <a:pt x="2869" y="8550"/>
                    <a:pt x="2869" y="10800"/>
                  </a:cubicBezTo>
                  <a:cubicBezTo>
                    <a:pt x="2869" y="13114"/>
                    <a:pt x="3985" y="15236"/>
                    <a:pt x="5978" y="16843"/>
                  </a:cubicBezTo>
                  <a:cubicBezTo>
                    <a:pt x="7970" y="18450"/>
                    <a:pt x="10601" y="19286"/>
                    <a:pt x="13390" y="19286"/>
                  </a:cubicBezTo>
                  <a:cubicBezTo>
                    <a:pt x="15782" y="19286"/>
                    <a:pt x="17934" y="18707"/>
                    <a:pt x="19846" y="17550"/>
                  </a:cubicBezTo>
                  <a:cubicBezTo>
                    <a:pt x="21520" y="19414"/>
                    <a:pt x="21520" y="19414"/>
                    <a:pt x="21520" y="19414"/>
                  </a:cubicBezTo>
                  <a:cubicBezTo>
                    <a:pt x="19209" y="20893"/>
                    <a:pt x="16419" y="21600"/>
                    <a:pt x="13390" y="21600"/>
                  </a:cubicBez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grpSp>
      <p:sp>
        <p:nvSpPr>
          <p:cNvPr id="324" name="Shape 324"/>
          <p:cNvSpPr/>
          <p:nvPr/>
        </p:nvSpPr>
        <p:spPr>
          <a:xfrm>
            <a:off x="8525562" y="2931055"/>
            <a:ext cx="14677338" cy="8489300"/>
          </a:xfrm>
          <a:prstGeom prst="rect">
            <a:avLst/>
          </a:prstGeom>
          <a:solidFill>
            <a:srgbClr val="CCCCCC">
              <a:alpha val="10000"/>
            </a:srgbClr>
          </a:solidFill>
          <a:ln w="25400">
            <a:solidFill>
              <a:srgbClr val="ADB9CA"/>
            </a:solidFill>
          </a:ln>
        </p:spPr>
        <p:txBody>
          <a:bodyPr lIns="121919" tIns="121919" rIns="121919" bIns="121919"/>
          <a:lstStyle/>
          <a:p>
            <a:pPr defTabSz="2438400">
              <a:lnSpc>
                <a:spcPct val="100000"/>
              </a:lnSpc>
              <a:spcBef>
                <a:spcPts val="0"/>
              </a:spcBef>
              <a:defRPr sz="2400" b="0">
                <a:solidFill>
                  <a:srgbClr val="000000"/>
                </a:solidFill>
                <a:latin typeface="Menlo"/>
                <a:ea typeface="Menlo"/>
                <a:cs typeface="Menlo"/>
                <a:sym typeface="Menlo"/>
              </a:defRPr>
            </a:pPr>
            <a:endParaRPr/>
          </a:p>
        </p:txBody>
      </p:sp>
      <p:sp>
        <p:nvSpPr>
          <p:cNvPr id="325" name="Shape 325"/>
          <p:cNvSpPr/>
          <p:nvPr/>
        </p:nvSpPr>
        <p:spPr>
          <a:xfrm>
            <a:off x="8523730" y="2479554"/>
            <a:ext cx="14679170" cy="731521"/>
          </a:xfrm>
          <a:prstGeom prst="rect">
            <a:avLst/>
          </a:prstGeom>
          <a:solidFill>
            <a:srgbClr val="ADB9CA"/>
          </a:solidFill>
          <a:ln w="25400">
            <a:solidFill>
              <a:srgbClr val="ADB9CA"/>
            </a:solidFill>
            <a:miter/>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a:p>
        </p:txBody>
      </p:sp>
      <p:sp>
        <p:nvSpPr>
          <p:cNvPr id="326" name="Shape 326"/>
          <p:cNvSpPr/>
          <p:nvPr/>
        </p:nvSpPr>
        <p:spPr>
          <a:xfrm>
            <a:off x="6030" y="4094997"/>
            <a:ext cx="6773335" cy="7315201"/>
          </a:xfrm>
          <a:prstGeom prst="rect">
            <a:avLst/>
          </a:prstGeom>
          <a:solidFill>
            <a:schemeClr val="accent6">
              <a:lumOff val="-11728"/>
            </a:schemeClr>
          </a:solidFill>
          <a:ln w="12700">
            <a:miter lim="400000"/>
          </a:ln>
        </p:spPr>
        <p:txBody>
          <a:bodyPr lIns="121919" tIns="121919" rIns="121919" bIns="121919">
            <a:normAutofit/>
          </a:bodyPr>
          <a:lstStyle/>
          <a:p>
            <a:pPr defTabSz="2438400">
              <a:lnSpc>
                <a:spcPts val="4000"/>
              </a:lnSpc>
              <a:spcBef>
                <a:spcPts val="0"/>
              </a:spcBef>
              <a:defRPr sz="3600" b="0">
                <a:latin typeface="Verdana"/>
                <a:ea typeface="Verdana"/>
                <a:cs typeface="Verdana"/>
                <a:sym typeface="Verdana"/>
              </a:defRPr>
            </a:pPr>
            <a:endParaRPr/>
          </a:p>
        </p:txBody>
      </p:sp>
      <p:sp>
        <p:nvSpPr>
          <p:cNvPr id="327" name="Shape 327"/>
          <p:cNvSpPr>
            <a:spLocks noGrp="1"/>
          </p:cNvSpPr>
          <p:nvPr>
            <p:ph type="body" sz="quarter" idx="13"/>
          </p:nvPr>
        </p:nvSpPr>
        <p:spPr>
          <a:xfrm>
            <a:off x="-1" y="7657141"/>
            <a:ext cx="6585388" cy="3365501"/>
          </a:xfrm>
          <a:prstGeom prst="rect">
            <a:avLst/>
          </a:prstGeom>
          <a:ln w="12700"/>
        </p:spPr>
        <p:txBody>
          <a:bodyPr>
            <a:normAutofit/>
          </a:bodyPr>
          <a:lstStyle/>
          <a:p>
            <a:pPr marL="0" indent="0">
              <a:lnSpc>
                <a:spcPts val="4000"/>
              </a:lnSpc>
              <a:spcBef>
                <a:spcPts val="0"/>
              </a:spcBef>
              <a:buSzTx/>
              <a:buFontTx/>
              <a:buNone/>
              <a:defRPr sz="3600">
                <a:solidFill>
                  <a:srgbClr val="FFFFFF"/>
                </a:solidFill>
              </a:defRPr>
            </a:pPr>
            <a:endParaRPr/>
          </a:p>
        </p:txBody>
      </p:sp>
      <p:sp>
        <p:nvSpPr>
          <p:cNvPr id="328" name="Shape 328"/>
          <p:cNvSpPr>
            <a:spLocks noGrp="1"/>
          </p:cNvSpPr>
          <p:nvPr>
            <p:ph type="title"/>
          </p:nvPr>
        </p:nvSpPr>
        <p:spPr>
          <a:xfrm>
            <a:off x="-1" y="4552125"/>
            <a:ext cx="6616701" cy="2971801"/>
          </a:xfrm>
          <a:prstGeom prst="rect">
            <a:avLst/>
          </a:prstGeom>
        </p:spPr>
        <p:txBody>
          <a:bodyPr anchor="b"/>
          <a:lstStyle>
            <a:lvl1pPr>
              <a:lnSpc>
                <a:spcPts val="5000"/>
              </a:lnSpc>
              <a:defRPr sz="4800">
                <a:solidFill>
                  <a:srgbClr val="FFFFFF"/>
                </a:solidFill>
              </a:defRPr>
            </a:lvl1pPr>
          </a:lstStyle>
          <a:p>
            <a:r>
              <a:t>Title Text</a:t>
            </a:r>
          </a:p>
        </p:txBody>
      </p:sp>
      <p:sp>
        <p:nvSpPr>
          <p:cNvPr id="329" name="Shape 329"/>
          <p:cNvSpPr>
            <a:spLocks noGrp="1"/>
          </p:cNvSpPr>
          <p:nvPr>
            <p:ph type="body" sz="half" idx="14"/>
          </p:nvPr>
        </p:nvSpPr>
        <p:spPr>
          <a:xfrm>
            <a:off x="8812231" y="3470983"/>
            <a:ext cx="14097928" cy="7689463"/>
          </a:xfrm>
          <a:prstGeom prst="rect">
            <a:avLst/>
          </a:prstGeom>
          <a:ln w="12700"/>
        </p:spPr>
        <p:txBody>
          <a:bodyPr>
            <a:normAutofit/>
          </a:bodyPr>
          <a:lstStyle/>
          <a:p>
            <a:pPr marL="0" indent="0" defTabSz="1828800">
              <a:spcBef>
                <a:spcPts val="800"/>
              </a:spcBef>
              <a:buSzTx/>
              <a:buFontTx/>
              <a:buNone/>
              <a:defRPr sz="1800">
                <a:latin typeface="Menlo"/>
                <a:ea typeface="Menlo"/>
                <a:cs typeface="Menlo"/>
                <a:sym typeface="Menlo"/>
              </a:defRPr>
            </a:pPr>
            <a:endParaRPr/>
          </a:p>
        </p:txBody>
      </p:sp>
      <p:sp>
        <p:nvSpPr>
          <p:cNvPr id="330" name="Shape 330"/>
          <p:cNvSpPr>
            <a:spLocks noGrp="1"/>
          </p:cNvSpPr>
          <p:nvPr>
            <p:ph type="body" sz="quarter" idx="15"/>
          </p:nvPr>
        </p:nvSpPr>
        <p:spPr>
          <a:xfrm>
            <a:off x="8812231" y="2480555"/>
            <a:ext cx="13933759" cy="729519"/>
          </a:xfrm>
          <a:prstGeom prst="rect">
            <a:avLst/>
          </a:prstGeom>
          <a:ln w="12700"/>
        </p:spPr>
        <p:txBody>
          <a:bodyPr anchor="ctr">
            <a:normAutofit/>
          </a:bodyPr>
          <a:lstStyle/>
          <a:p>
            <a:pPr marL="0" indent="0" algn="ctr" defTabSz="1828800">
              <a:spcBef>
                <a:spcPts val="800"/>
              </a:spcBef>
              <a:buSzTx/>
              <a:buFontTx/>
              <a:buNone/>
              <a:defRPr sz="2000" b="1">
                <a:solidFill>
                  <a:srgbClr val="FFFFFF"/>
                </a:solidFill>
                <a:latin typeface="Menlo"/>
                <a:ea typeface="Menlo"/>
                <a:cs typeface="Menlo"/>
                <a:sym typeface="Menlo"/>
              </a:defRPr>
            </a:pPr>
            <a:endParaRPr/>
          </a:p>
        </p:txBody>
      </p:sp>
    </p:spTree>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type="tx">
  <p:cSld name="Info-Image-Vault">
    <p:spTree>
      <p:nvGrpSpPr>
        <p:cNvPr id="1" name=""/>
        <p:cNvGrpSpPr/>
        <p:nvPr/>
      </p:nvGrpSpPr>
      <p:grpSpPr>
        <a:xfrm>
          <a:off x="0" y="0"/>
          <a:ext cx="0" cy="0"/>
          <a:chOff x="0" y="0"/>
          <a:chExt cx="0" cy="0"/>
        </a:xfrm>
      </p:grpSpPr>
      <p:pic>
        <p:nvPicPr>
          <p:cNvPr id="337" name="image16.png"/>
          <p:cNvPicPr>
            <a:picLocks noChangeAspect="1"/>
          </p:cNvPicPr>
          <p:nvPr/>
        </p:nvPicPr>
        <p:blipFill>
          <a:blip r:embed="rId2" cstate="hqprint">
            <a:extLst>
              <a:ext uri="{28A0092B-C50C-407E-A947-70E740481C1C}">
                <a14:useLocalDpi xmlns:a14="http://schemas.microsoft.com/office/drawing/2010/main"/>
              </a:ext>
            </a:extLst>
          </a:blip>
          <a:srcRect/>
          <a:stretch>
            <a:fillRect/>
          </a:stretch>
        </p:blipFill>
        <p:spPr>
          <a:xfrm>
            <a:off x="94" y="11"/>
            <a:ext cx="7373723" cy="13716001"/>
          </a:xfrm>
          <a:prstGeom prst="rect">
            <a:avLst/>
          </a:prstGeom>
          <a:ln w="12700">
            <a:miter lim="400000"/>
          </a:ln>
        </p:spPr>
      </p:pic>
      <p:sp>
        <p:nvSpPr>
          <p:cNvPr id="338" name="Shape 338"/>
          <p:cNvSpPr/>
          <p:nvPr/>
        </p:nvSpPr>
        <p:spPr>
          <a:xfrm>
            <a:off x="28890" y="4105157"/>
            <a:ext cx="6773335" cy="7315201"/>
          </a:xfrm>
          <a:prstGeom prst="rect">
            <a:avLst/>
          </a:prstGeom>
          <a:solidFill>
            <a:srgbClr val="000000"/>
          </a:soli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346" name="Group 346"/>
          <p:cNvGrpSpPr/>
          <p:nvPr/>
        </p:nvGrpSpPr>
        <p:grpSpPr>
          <a:xfrm>
            <a:off x="705842" y="643031"/>
            <a:ext cx="2099012" cy="2105871"/>
            <a:chOff x="0" y="0"/>
            <a:chExt cx="2099011" cy="2105869"/>
          </a:xfrm>
        </p:grpSpPr>
        <p:sp>
          <p:nvSpPr>
            <p:cNvPr id="339" name="Shape 339"/>
            <p:cNvSpPr/>
            <p:nvPr/>
          </p:nvSpPr>
          <p:spPr>
            <a:xfrm>
              <a:off x="-1" y="-1"/>
              <a:ext cx="2099012" cy="210587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0729" y="21600"/>
                  </a:lnTo>
                  <a:lnTo>
                    <a:pt x="21600" y="0"/>
                  </a:lnTo>
                  <a:lnTo>
                    <a:pt x="0" y="0"/>
                  </a:lnTo>
                  <a:close/>
                  <a:moveTo>
                    <a:pt x="12071" y="4327"/>
                  </a:moveTo>
                  <a:lnTo>
                    <a:pt x="13306" y="4327"/>
                  </a:lnTo>
                  <a:lnTo>
                    <a:pt x="13306" y="5558"/>
                  </a:lnTo>
                  <a:lnTo>
                    <a:pt x="12071" y="5558"/>
                  </a:lnTo>
                  <a:lnTo>
                    <a:pt x="12071" y="4327"/>
                  </a:lnTo>
                  <a:close/>
                  <a:moveTo>
                    <a:pt x="9565" y="9322"/>
                  </a:moveTo>
                  <a:lnTo>
                    <a:pt x="8329" y="9322"/>
                  </a:lnTo>
                  <a:lnTo>
                    <a:pt x="8329" y="8056"/>
                  </a:lnTo>
                  <a:lnTo>
                    <a:pt x="9565" y="8056"/>
                  </a:lnTo>
                  <a:lnTo>
                    <a:pt x="9565" y="9322"/>
                  </a:lnTo>
                  <a:close/>
                  <a:moveTo>
                    <a:pt x="9565" y="7458"/>
                  </a:moveTo>
                  <a:lnTo>
                    <a:pt x="8329" y="7458"/>
                  </a:lnTo>
                  <a:lnTo>
                    <a:pt x="8329" y="6192"/>
                  </a:lnTo>
                  <a:lnTo>
                    <a:pt x="9565" y="6192"/>
                  </a:lnTo>
                  <a:lnTo>
                    <a:pt x="9565" y="7458"/>
                  </a:lnTo>
                  <a:close/>
                  <a:moveTo>
                    <a:pt x="9565" y="5558"/>
                  </a:moveTo>
                  <a:lnTo>
                    <a:pt x="8329" y="5558"/>
                  </a:lnTo>
                  <a:lnTo>
                    <a:pt x="8329" y="4327"/>
                  </a:lnTo>
                  <a:lnTo>
                    <a:pt x="9565" y="4327"/>
                  </a:lnTo>
                  <a:lnTo>
                    <a:pt x="9565" y="5558"/>
                  </a:lnTo>
                  <a:close/>
                  <a:moveTo>
                    <a:pt x="11435" y="11187"/>
                  </a:moveTo>
                  <a:lnTo>
                    <a:pt x="10200" y="11187"/>
                  </a:lnTo>
                  <a:lnTo>
                    <a:pt x="10200" y="9956"/>
                  </a:lnTo>
                  <a:lnTo>
                    <a:pt x="11435" y="9956"/>
                  </a:lnTo>
                  <a:lnTo>
                    <a:pt x="11435" y="11187"/>
                  </a:lnTo>
                  <a:close/>
                  <a:moveTo>
                    <a:pt x="11435" y="9322"/>
                  </a:moveTo>
                  <a:lnTo>
                    <a:pt x="10200" y="9322"/>
                  </a:lnTo>
                  <a:lnTo>
                    <a:pt x="10200" y="8056"/>
                  </a:lnTo>
                  <a:lnTo>
                    <a:pt x="11435" y="8056"/>
                  </a:lnTo>
                  <a:lnTo>
                    <a:pt x="11435" y="9322"/>
                  </a:lnTo>
                  <a:close/>
                  <a:moveTo>
                    <a:pt x="11435" y="7458"/>
                  </a:moveTo>
                  <a:lnTo>
                    <a:pt x="10200" y="7458"/>
                  </a:lnTo>
                  <a:lnTo>
                    <a:pt x="10200" y="6192"/>
                  </a:lnTo>
                  <a:lnTo>
                    <a:pt x="11435" y="6192"/>
                  </a:lnTo>
                  <a:lnTo>
                    <a:pt x="11435" y="7458"/>
                  </a:lnTo>
                  <a:close/>
                  <a:moveTo>
                    <a:pt x="11435" y="5558"/>
                  </a:moveTo>
                  <a:lnTo>
                    <a:pt x="10200" y="5558"/>
                  </a:lnTo>
                  <a:lnTo>
                    <a:pt x="10200" y="4327"/>
                  </a:lnTo>
                  <a:lnTo>
                    <a:pt x="11435" y="4327"/>
                  </a:lnTo>
                  <a:lnTo>
                    <a:pt x="11435" y="5558"/>
                  </a:lnTo>
                  <a:close/>
                  <a:moveTo>
                    <a:pt x="12071" y="6192"/>
                  </a:moveTo>
                  <a:lnTo>
                    <a:pt x="13306" y="6192"/>
                  </a:lnTo>
                  <a:lnTo>
                    <a:pt x="13306" y="7458"/>
                  </a:lnTo>
                  <a:lnTo>
                    <a:pt x="12071" y="7458"/>
                  </a:lnTo>
                  <a:lnTo>
                    <a:pt x="12071" y="6192"/>
                  </a:lnTo>
                  <a:close/>
                  <a:moveTo>
                    <a:pt x="12071" y="9322"/>
                  </a:moveTo>
                  <a:lnTo>
                    <a:pt x="12071" y="8056"/>
                  </a:lnTo>
                  <a:lnTo>
                    <a:pt x="13306" y="8056"/>
                  </a:lnTo>
                  <a:lnTo>
                    <a:pt x="13306" y="9322"/>
                  </a:lnTo>
                  <a:lnTo>
                    <a:pt x="12071" y="9322"/>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340" name="Shape 340"/>
            <p:cNvSpPr/>
            <p:nvPr/>
          </p:nvSpPr>
          <p:spPr>
            <a:xfrm>
              <a:off x="809422" y="785414"/>
              <a:ext cx="113180" cy="123473"/>
            </a:xfrm>
            <a:prstGeom prst="rect">
              <a:avLst/>
            </a:prstGeom>
            <a:solidFill>
              <a:srgbClr val="FFFFFF">
                <a:alpha val="54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341" name="Shape 341"/>
            <p:cNvSpPr/>
            <p:nvPr/>
          </p:nvSpPr>
          <p:spPr>
            <a:xfrm>
              <a:off x="802561" y="785414"/>
              <a:ext cx="120043" cy="12347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1234" y="21600"/>
                  </a:lnTo>
                  <a:lnTo>
                    <a:pt x="1234" y="0"/>
                  </a:lnTo>
                  <a:lnTo>
                    <a:pt x="21600" y="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342" name="Shape 342"/>
            <p:cNvSpPr/>
            <p:nvPr/>
          </p:nvSpPr>
          <p:spPr>
            <a:xfrm>
              <a:off x="809422" y="421860"/>
              <a:ext cx="113180" cy="120041"/>
            </a:xfrm>
            <a:prstGeom prst="rect">
              <a:avLst/>
            </a:prstGeom>
            <a:solidFill>
              <a:srgbClr val="FFFFFF">
                <a:alpha val="54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343" name="Shape 343"/>
            <p:cNvSpPr/>
            <p:nvPr/>
          </p:nvSpPr>
          <p:spPr>
            <a:xfrm>
              <a:off x="802561" y="421860"/>
              <a:ext cx="120043" cy="12004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1234" y="21600"/>
                  </a:lnTo>
                  <a:lnTo>
                    <a:pt x="1234" y="0"/>
                  </a:lnTo>
                  <a:lnTo>
                    <a:pt x="21600" y="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344" name="Shape 344"/>
            <p:cNvSpPr/>
            <p:nvPr/>
          </p:nvSpPr>
          <p:spPr>
            <a:xfrm>
              <a:off x="991199" y="603637"/>
              <a:ext cx="113180" cy="123473"/>
            </a:xfrm>
            <a:prstGeom prst="rect">
              <a:avLst/>
            </a:prstGeom>
            <a:solidFill>
              <a:srgbClr val="FFFFFF">
                <a:alpha val="54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345" name="Shape 345"/>
            <p:cNvSpPr/>
            <p:nvPr/>
          </p:nvSpPr>
          <p:spPr>
            <a:xfrm>
              <a:off x="984341" y="603637"/>
              <a:ext cx="120043" cy="12347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1234" y="21600"/>
                  </a:lnTo>
                  <a:lnTo>
                    <a:pt x="1234" y="0"/>
                  </a:lnTo>
                  <a:lnTo>
                    <a:pt x="21600" y="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sp>
        <p:nvSpPr>
          <p:cNvPr id="347" name="Shape 347"/>
          <p:cNvSpPr>
            <a:spLocks noGrp="1"/>
          </p:cNvSpPr>
          <p:nvPr>
            <p:ph type="sldNum" sz="quarter" idx="2"/>
          </p:nvPr>
        </p:nvSpPr>
        <p:spPr>
          <a:xfrm>
            <a:off x="23603591" y="13156774"/>
            <a:ext cx="514906" cy="485141"/>
          </a:xfrm>
          <a:prstGeom prst="rect">
            <a:avLst/>
          </a:prstGeom>
        </p:spPr>
        <p:txBody>
          <a:bodyPr anchor="b"/>
          <a:lstStyle>
            <a:lvl1pPr>
              <a:defRPr sz="1600">
                <a:solidFill>
                  <a:srgbClr val="AFABAB"/>
                </a:solidFill>
              </a:defRPr>
            </a:lvl1pPr>
          </a:lstStyle>
          <a:p>
            <a:fld id="{86CB4B4D-7CA3-9044-876B-883B54F8677D}" type="slidenum">
              <a:t>‹#›</a:t>
            </a:fld>
            <a:endParaRPr/>
          </a:p>
        </p:txBody>
      </p:sp>
      <p:sp>
        <p:nvSpPr>
          <p:cNvPr id="348" name="Shape 348"/>
          <p:cNvSpPr/>
          <p:nvPr/>
        </p:nvSpPr>
        <p:spPr>
          <a:xfrm>
            <a:off x="19445329" y="13141286"/>
            <a:ext cx="3223578" cy="485141"/>
          </a:xfrm>
          <a:prstGeom prst="rect">
            <a:avLst/>
          </a:prstGeom>
          <a:ln w="25400">
            <a:miter lim="400000"/>
          </a:ln>
          <a:extLst>
            <a:ext uri="{C572A759-6A51-4108-AA02-DFA0A04FC94B}">
              <ma14:wrappingTextBoxFlag xmlns:ma14="http://schemas.microsoft.com/office/mac/drawingml/2011/main" xmlns=""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t>Copyright © 2017 HashiCorp</a:t>
            </a:r>
          </a:p>
        </p:txBody>
      </p:sp>
      <p:sp>
        <p:nvSpPr>
          <p:cNvPr id="349" name="Shape 349"/>
          <p:cNvSpPr>
            <a:spLocks noGrp="1"/>
          </p:cNvSpPr>
          <p:nvPr>
            <p:ph type="title"/>
          </p:nvPr>
        </p:nvSpPr>
        <p:spPr>
          <a:xfrm>
            <a:off x="-2060" y="4547424"/>
            <a:ext cx="6612847" cy="2976502"/>
          </a:xfrm>
          <a:prstGeom prst="rect">
            <a:avLst/>
          </a:prstGeom>
        </p:spPr>
        <p:txBody>
          <a:bodyPr anchor="b"/>
          <a:lstStyle>
            <a:lvl1pPr marL="12700" indent="-12700">
              <a:lnSpc>
                <a:spcPts val="5000"/>
              </a:lnSpc>
              <a:defRPr sz="4800">
                <a:solidFill>
                  <a:srgbClr val="FFFFFF"/>
                </a:solidFill>
              </a:defRPr>
            </a:lvl1pPr>
          </a:lstStyle>
          <a:p>
            <a:r>
              <a:t>Title Text</a:t>
            </a:r>
          </a:p>
        </p:txBody>
      </p:sp>
      <p:sp>
        <p:nvSpPr>
          <p:cNvPr id="350" name="Shape 350"/>
          <p:cNvSpPr>
            <a:spLocks noGrp="1"/>
          </p:cNvSpPr>
          <p:nvPr>
            <p:ph type="body" sz="quarter" idx="13"/>
          </p:nvPr>
        </p:nvSpPr>
        <p:spPr>
          <a:xfrm>
            <a:off x="-1" y="7657141"/>
            <a:ext cx="6585388" cy="3368285"/>
          </a:xfrm>
          <a:prstGeom prst="rect">
            <a:avLst/>
          </a:prstGeom>
          <a:ln w="12700"/>
        </p:spPr>
        <p:txBody>
          <a:bodyPr>
            <a:normAutofit/>
          </a:bodyPr>
          <a:lstStyle/>
          <a:p>
            <a:pPr marL="0" indent="0">
              <a:lnSpc>
                <a:spcPts val="4000"/>
              </a:lnSpc>
              <a:spcBef>
                <a:spcPts val="0"/>
              </a:spcBef>
              <a:buSzTx/>
              <a:buFontTx/>
              <a:buNone/>
              <a:defRPr sz="3600">
                <a:solidFill>
                  <a:srgbClr val="FFFFFF"/>
                </a:solidFill>
              </a:defRPr>
            </a:pPr>
            <a:endParaRPr/>
          </a:p>
        </p:txBody>
      </p:sp>
      <p:sp>
        <p:nvSpPr>
          <p:cNvPr id="351" name="Shape 351"/>
          <p:cNvSpPr>
            <a:spLocks noGrp="1"/>
          </p:cNvSpPr>
          <p:nvPr>
            <p:ph type="pic" idx="14"/>
          </p:nvPr>
        </p:nvSpPr>
        <p:spPr>
          <a:xfrm>
            <a:off x="8030797" y="747437"/>
            <a:ext cx="15696127" cy="12195643"/>
          </a:xfrm>
          <a:prstGeom prst="rect">
            <a:avLst/>
          </a:prstGeom>
          <a:ln w="12700">
            <a:solidFill>
              <a:srgbClr val="CBCFD5"/>
            </a:solidFill>
            <a:round/>
          </a:ln>
        </p:spPr>
        <p:txBody>
          <a:bodyPr lIns="91439" tIns="45719" rIns="91439" bIns="45719"/>
          <a:lstStyle/>
          <a:p>
            <a:endParaRPr/>
          </a:p>
        </p:txBody>
      </p:sp>
    </p:spTree>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type="tx">
  <p:cSld name="Info-Text-Vault">
    <p:spTree>
      <p:nvGrpSpPr>
        <p:cNvPr id="1" name=""/>
        <p:cNvGrpSpPr/>
        <p:nvPr/>
      </p:nvGrpSpPr>
      <p:grpSpPr>
        <a:xfrm>
          <a:off x="0" y="0"/>
          <a:ext cx="0" cy="0"/>
          <a:chOff x="0" y="0"/>
          <a:chExt cx="0" cy="0"/>
        </a:xfrm>
      </p:grpSpPr>
      <p:pic>
        <p:nvPicPr>
          <p:cNvPr id="358" name="image16.png"/>
          <p:cNvPicPr>
            <a:picLocks noChangeAspect="1"/>
          </p:cNvPicPr>
          <p:nvPr/>
        </p:nvPicPr>
        <p:blipFill>
          <a:blip r:embed="rId2" cstate="hqprint">
            <a:extLst>
              <a:ext uri="{28A0092B-C50C-407E-A947-70E740481C1C}">
                <a14:useLocalDpi xmlns:a14="http://schemas.microsoft.com/office/drawing/2010/main"/>
              </a:ext>
            </a:extLst>
          </a:blip>
          <a:srcRect/>
          <a:stretch>
            <a:fillRect/>
          </a:stretch>
        </p:blipFill>
        <p:spPr>
          <a:xfrm>
            <a:off x="94" y="11"/>
            <a:ext cx="7373723" cy="13716001"/>
          </a:xfrm>
          <a:prstGeom prst="rect">
            <a:avLst/>
          </a:prstGeom>
          <a:ln w="12700">
            <a:miter lim="400000"/>
          </a:ln>
        </p:spPr>
      </p:pic>
      <p:sp>
        <p:nvSpPr>
          <p:cNvPr id="359" name="Shape 359"/>
          <p:cNvSpPr/>
          <p:nvPr/>
        </p:nvSpPr>
        <p:spPr>
          <a:xfrm>
            <a:off x="28890" y="4105157"/>
            <a:ext cx="6773335" cy="7315201"/>
          </a:xfrm>
          <a:prstGeom prst="rect">
            <a:avLst/>
          </a:prstGeom>
          <a:solidFill>
            <a:srgbClr val="000000"/>
          </a:soli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367" name="Group 367"/>
          <p:cNvGrpSpPr/>
          <p:nvPr/>
        </p:nvGrpSpPr>
        <p:grpSpPr>
          <a:xfrm>
            <a:off x="705842" y="643031"/>
            <a:ext cx="2099012" cy="2105871"/>
            <a:chOff x="0" y="0"/>
            <a:chExt cx="2099011" cy="2105869"/>
          </a:xfrm>
        </p:grpSpPr>
        <p:sp>
          <p:nvSpPr>
            <p:cNvPr id="360" name="Shape 360"/>
            <p:cNvSpPr/>
            <p:nvPr/>
          </p:nvSpPr>
          <p:spPr>
            <a:xfrm>
              <a:off x="-1" y="-1"/>
              <a:ext cx="2099012" cy="210587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0729" y="21600"/>
                  </a:lnTo>
                  <a:lnTo>
                    <a:pt x="21600" y="0"/>
                  </a:lnTo>
                  <a:lnTo>
                    <a:pt x="0" y="0"/>
                  </a:lnTo>
                  <a:close/>
                  <a:moveTo>
                    <a:pt x="12071" y="4327"/>
                  </a:moveTo>
                  <a:lnTo>
                    <a:pt x="13306" y="4327"/>
                  </a:lnTo>
                  <a:lnTo>
                    <a:pt x="13306" y="5558"/>
                  </a:lnTo>
                  <a:lnTo>
                    <a:pt x="12071" y="5558"/>
                  </a:lnTo>
                  <a:lnTo>
                    <a:pt x="12071" y="4327"/>
                  </a:lnTo>
                  <a:close/>
                  <a:moveTo>
                    <a:pt x="9565" y="9322"/>
                  </a:moveTo>
                  <a:lnTo>
                    <a:pt x="8329" y="9322"/>
                  </a:lnTo>
                  <a:lnTo>
                    <a:pt x="8329" y="8056"/>
                  </a:lnTo>
                  <a:lnTo>
                    <a:pt x="9565" y="8056"/>
                  </a:lnTo>
                  <a:lnTo>
                    <a:pt x="9565" y="9322"/>
                  </a:lnTo>
                  <a:close/>
                  <a:moveTo>
                    <a:pt x="9565" y="7458"/>
                  </a:moveTo>
                  <a:lnTo>
                    <a:pt x="8329" y="7458"/>
                  </a:lnTo>
                  <a:lnTo>
                    <a:pt x="8329" y="6192"/>
                  </a:lnTo>
                  <a:lnTo>
                    <a:pt x="9565" y="6192"/>
                  </a:lnTo>
                  <a:lnTo>
                    <a:pt x="9565" y="7458"/>
                  </a:lnTo>
                  <a:close/>
                  <a:moveTo>
                    <a:pt x="9565" y="5558"/>
                  </a:moveTo>
                  <a:lnTo>
                    <a:pt x="8329" y="5558"/>
                  </a:lnTo>
                  <a:lnTo>
                    <a:pt x="8329" y="4327"/>
                  </a:lnTo>
                  <a:lnTo>
                    <a:pt x="9565" y="4327"/>
                  </a:lnTo>
                  <a:lnTo>
                    <a:pt x="9565" y="5558"/>
                  </a:lnTo>
                  <a:close/>
                  <a:moveTo>
                    <a:pt x="11435" y="11187"/>
                  </a:moveTo>
                  <a:lnTo>
                    <a:pt x="10200" y="11187"/>
                  </a:lnTo>
                  <a:lnTo>
                    <a:pt x="10200" y="9956"/>
                  </a:lnTo>
                  <a:lnTo>
                    <a:pt x="11435" y="9956"/>
                  </a:lnTo>
                  <a:lnTo>
                    <a:pt x="11435" y="11187"/>
                  </a:lnTo>
                  <a:close/>
                  <a:moveTo>
                    <a:pt x="11435" y="9322"/>
                  </a:moveTo>
                  <a:lnTo>
                    <a:pt x="10200" y="9322"/>
                  </a:lnTo>
                  <a:lnTo>
                    <a:pt x="10200" y="8056"/>
                  </a:lnTo>
                  <a:lnTo>
                    <a:pt x="11435" y="8056"/>
                  </a:lnTo>
                  <a:lnTo>
                    <a:pt x="11435" y="9322"/>
                  </a:lnTo>
                  <a:close/>
                  <a:moveTo>
                    <a:pt x="11435" y="7458"/>
                  </a:moveTo>
                  <a:lnTo>
                    <a:pt x="10200" y="7458"/>
                  </a:lnTo>
                  <a:lnTo>
                    <a:pt x="10200" y="6192"/>
                  </a:lnTo>
                  <a:lnTo>
                    <a:pt x="11435" y="6192"/>
                  </a:lnTo>
                  <a:lnTo>
                    <a:pt x="11435" y="7458"/>
                  </a:lnTo>
                  <a:close/>
                  <a:moveTo>
                    <a:pt x="11435" y="5558"/>
                  </a:moveTo>
                  <a:lnTo>
                    <a:pt x="10200" y="5558"/>
                  </a:lnTo>
                  <a:lnTo>
                    <a:pt x="10200" y="4327"/>
                  </a:lnTo>
                  <a:lnTo>
                    <a:pt x="11435" y="4327"/>
                  </a:lnTo>
                  <a:lnTo>
                    <a:pt x="11435" y="5558"/>
                  </a:lnTo>
                  <a:close/>
                  <a:moveTo>
                    <a:pt x="12071" y="6192"/>
                  </a:moveTo>
                  <a:lnTo>
                    <a:pt x="13306" y="6192"/>
                  </a:lnTo>
                  <a:lnTo>
                    <a:pt x="13306" y="7458"/>
                  </a:lnTo>
                  <a:lnTo>
                    <a:pt x="12071" y="7458"/>
                  </a:lnTo>
                  <a:lnTo>
                    <a:pt x="12071" y="6192"/>
                  </a:lnTo>
                  <a:close/>
                  <a:moveTo>
                    <a:pt x="12071" y="9322"/>
                  </a:moveTo>
                  <a:lnTo>
                    <a:pt x="12071" y="8056"/>
                  </a:lnTo>
                  <a:lnTo>
                    <a:pt x="13306" y="8056"/>
                  </a:lnTo>
                  <a:lnTo>
                    <a:pt x="13306" y="9322"/>
                  </a:lnTo>
                  <a:lnTo>
                    <a:pt x="12071" y="9322"/>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361" name="Shape 361"/>
            <p:cNvSpPr/>
            <p:nvPr/>
          </p:nvSpPr>
          <p:spPr>
            <a:xfrm>
              <a:off x="809422" y="785414"/>
              <a:ext cx="113180" cy="123473"/>
            </a:xfrm>
            <a:prstGeom prst="rect">
              <a:avLst/>
            </a:prstGeom>
            <a:solidFill>
              <a:srgbClr val="FFFFFF">
                <a:alpha val="54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362" name="Shape 362"/>
            <p:cNvSpPr/>
            <p:nvPr/>
          </p:nvSpPr>
          <p:spPr>
            <a:xfrm>
              <a:off x="802561" y="785414"/>
              <a:ext cx="120043" cy="12347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1234" y="21600"/>
                  </a:lnTo>
                  <a:lnTo>
                    <a:pt x="1234" y="0"/>
                  </a:lnTo>
                  <a:lnTo>
                    <a:pt x="21600" y="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363" name="Shape 363"/>
            <p:cNvSpPr/>
            <p:nvPr/>
          </p:nvSpPr>
          <p:spPr>
            <a:xfrm>
              <a:off x="809422" y="421860"/>
              <a:ext cx="113180" cy="120041"/>
            </a:xfrm>
            <a:prstGeom prst="rect">
              <a:avLst/>
            </a:prstGeom>
            <a:solidFill>
              <a:srgbClr val="FFFFFF">
                <a:alpha val="54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364" name="Shape 364"/>
            <p:cNvSpPr/>
            <p:nvPr/>
          </p:nvSpPr>
          <p:spPr>
            <a:xfrm>
              <a:off x="802561" y="421860"/>
              <a:ext cx="120043" cy="12004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1234" y="21600"/>
                  </a:lnTo>
                  <a:lnTo>
                    <a:pt x="1234" y="0"/>
                  </a:lnTo>
                  <a:lnTo>
                    <a:pt x="21600" y="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365" name="Shape 365"/>
            <p:cNvSpPr/>
            <p:nvPr/>
          </p:nvSpPr>
          <p:spPr>
            <a:xfrm>
              <a:off x="991199" y="603637"/>
              <a:ext cx="113180" cy="123473"/>
            </a:xfrm>
            <a:prstGeom prst="rect">
              <a:avLst/>
            </a:prstGeom>
            <a:solidFill>
              <a:srgbClr val="FFFFFF">
                <a:alpha val="54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366" name="Shape 366"/>
            <p:cNvSpPr/>
            <p:nvPr/>
          </p:nvSpPr>
          <p:spPr>
            <a:xfrm>
              <a:off x="984341" y="603637"/>
              <a:ext cx="120043" cy="12347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1234" y="21600"/>
                  </a:lnTo>
                  <a:lnTo>
                    <a:pt x="1234" y="0"/>
                  </a:lnTo>
                  <a:lnTo>
                    <a:pt x="21600" y="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sp>
        <p:nvSpPr>
          <p:cNvPr id="368" name="Shape 368"/>
          <p:cNvSpPr>
            <a:spLocks noGrp="1"/>
          </p:cNvSpPr>
          <p:nvPr>
            <p:ph type="body" idx="1"/>
          </p:nvPr>
        </p:nvSpPr>
        <p:spPr>
          <a:xfrm>
            <a:off x="8014999" y="4128163"/>
            <a:ext cx="15711928" cy="8814917"/>
          </a:xfrm>
          <a:prstGeom prst="rect">
            <a:avLst/>
          </a:prstGeom>
        </p:spPr>
        <p:txBody>
          <a:bodyPr>
            <a:normAutofit/>
          </a:bodyPr>
          <a:lstStyle>
            <a:lvl1pPr marL="457200" indent="-457200" defTabSz="1828800">
              <a:spcBef>
                <a:spcPts val="1600"/>
              </a:spcBef>
              <a:buClr>
                <a:srgbClr val="808080"/>
              </a:buClr>
              <a:buFont typeface="Wingdings-Regular"/>
              <a:buChar char="▪"/>
              <a:defRPr sz="4800">
                <a:solidFill>
                  <a:srgbClr val="44546A"/>
                </a:solidFill>
              </a:defRPr>
            </a:lvl1pPr>
            <a:lvl2pPr marL="800100" indent="-514350" defTabSz="1828800">
              <a:spcBef>
                <a:spcPts val="1600"/>
              </a:spcBef>
              <a:buClr>
                <a:srgbClr val="808080"/>
              </a:buClr>
              <a:buFont typeface="Wingdings-Regular"/>
              <a:buChar char="–"/>
              <a:defRPr sz="4800">
                <a:solidFill>
                  <a:srgbClr val="44546A"/>
                </a:solidFill>
              </a:defRPr>
            </a:lvl2pPr>
            <a:lvl3pPr marL="1103766" indent="-587828" defTabSz="1828800">
              <a:spcBef>
                <a:spcPts val="1600"/>
              </a:spcBef>
              <a:buClr>
                <a:srgbClr val="808080"/>
              </a:buClr>
              <a:buFont typeface="Wingdings-Regular"/>
              <a:buChar char="▪"/>
              <a:defRPr sz="4800">
                <a:solidFill>
                  <a:srgbClr val="44546A"/>
                </a:solidFill>
              </a:defRPr>
            </a:lvl3pPr>
            <a:lvl4pPr marL="1330778" indent="-587828" defTabSz="1828800">
              <a:spcBef>
                <a:spcPts val="1600"/>
              </a:spcBef>
              <a:buClr>
                <a:srgbClr val="808080"/>
              </a:buClr>
              <a:buFont typeface="Wingdings-Regular"/>
              <a:buChar char="–"/>
              <a:defRPr sz="4800">
                <a:solidFill>
                  <a:srgbClr val="44546A"/>
                </a:solidFill>
              </a:defRPr>
            </a:lvl4pPr>
            <a:lvl5pPr marL="1557112" indent="-582387" defTabSz="1828800">
              <a:spcBef>
                <a:spcPts val="1600"/>
              </a:spcBef>
              <a:buClr>
                <a:srgbClr val="808080"/>
              </a:buClr>
              <a:buFont typeface="Wingdings-Regular"/>
              <a:buChar char="▪"/>
              <a:defRPr sz="4800">
                <a:solidFill>
                  <a:srgbClr val="44546A"/>
                </a:solidFill>
              </a:defRPr>
            </a:lvl5pPr>
          </a:lstStyle>
          <a:p>
            <a:r>
              <a:t>Body Level One</a:t>
            </a:r>
          </a:p>
          <a:p>
            <a:pPr lvl="1"/>
            <a:r>
              <a:t>Body Level Two</a:t>
            </a:r>
          </a:p>
          <a:p>
            <a:pPr lvl="2"/>
            <a:r>
              <a:t>Body Level Three</a:t>
            </a:r>
          </a:p>
          <a:p>
            <a:pPr lvl="3"/>
            <a:r>
              <a:t>Body Level Four</a:t>
            </a:r>
          </a:p>
          <a:p>
            <a:pPr lvl="4"/>
            <a:r>
              <a:t>Body Level Five</a:t>
            </a:r>
          </a:p>
        </p:txBody>
      </p:sp>
      <p:sp>
        <p:nvSpPr>
          <p:cNvPr id="369" name="Shape 369"/>
          <p:cNvSpPr>
            <a:spLocks noGrp="1"/>
          </p:cNvSpPr>
          <p:nvPr>
            <p:ph type="sldNum" sz="quarter" idx="2"/>
          </p:nvPr>
        </p:nvSpPr>
        <p:spPr>
          <a:xfrm>
            <a:off x="23603591" y="13156774"/>
            <a:ext cx="514906" cy="485141"/>
          </a:xfrm>
          <a:prstGeom prst="rect">
            <a:avLst/>
          </a:prstGeom>
        </p:spPr>
        <p:txBody>
          <a:bodyPr anchor="b"/>
          <a:lstStyle>
            <a:lvl1pPr>
              <a:defRPr sz="1600">
                <a:solidFill>
                  <a:srgbClr val="AFABAB"/>
                </a:solidFill>
              </a:defRPr>
            </a:lvl1pPr>
          </a:lstStyle>
          <a:p>
            <a:fld id="{86CB4B4D-7CA3-9044-876B-883B54F8677D}" type="slidenum">
              <a:t>‹#›</a:t>
            </a:fld>
            <a:endParaRPr/>
          </a:p>
        </p:txBody>
      </p:sp>
      <p:sp>
        <p:nvSpPr>
          <p:cNvPr id="370" name="Shape 370"/>
          <p:cNvSpPr/>
          <p:nvPr/>
        </p:nvSpPr>
        <p:spPr>
          <a:xfrm>
            <a:off x="19445329" y="13141286"/>
            <a:ext cx="3223578" cy="485141"/>
          </a:xfrm>
          <a:prstGeom prst="rect">
            <a:avLst/>
          </a:prstGeom>
          <a:ln w="25400">
            <a:miter lim="400000"/>
          </a:ln>
          <a:extLst>
            <a:ext uri="{C572A759-6A51-4108-AA02-DFA0A04FC94B}">
              <ma14:wrappingTextBoxFlag xmlns:ma14="http://schemas.microsoft.com/office/mac/drawingml/2011/main" xmlns=""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t>Copyright © 2017 HashiCorp</a:t>
            </a:r>
          </a:p>
        </p:txBody>
      </p:sp>
      <p:sp>
        <p:nvSpPr>
          <p:cNvPr id="371" name="Shape 371"/>
          <p:cNvSpPr>
            <a:spLocks noGrp="1"/>
          </p:cNvSpPr>
          <p:nvPr>
            <p:ph type="title"/>
          </p:nvPr>
        </p:nvSpPr>
        <p:spPr>
          <a:xfrm>
            <a:off x="-2060" y="4547424"/>
            <a:ext cx="6612847" cy="2976502"/>
          </a:xfrm>
          <a:prstGeom prst="rect">
            <a:avLst/>
          </a:prstGeom>
        </p:spPr>
        <p:txBody>
          <a:bodyPr anchor="b"/>
          <a:lstStyle>
            <a:lvl1pPr>
              <a:lnSpc>
                <a:spcPts val="5000"/>
              </a:lnSpc>
              <a:defRPr sz="4800">
                <a:solidFill>
                  <a:srgbClr val="FFFFFF"/>
                </a:solidFill>
              </a:defRPr>
            </a:lvl1pPr>
          </a:lstStyle>
          <a:p>
            <a:r>
              <a:t>Title Text</a:t>
            </a:r>
          </a:p>
        </p:txBody>
      </p:sp>
      <p:sp>
        <p:nvSpPr>
          <p:cNvPr id="372" name="Shape 372"/>
          <p:cNvSpPr>
            <a:spLocks noGrp="1"/>
          </p:cNvSpPr>
          <p:nvPr>
            <p:ph type="body" sz="quarter" idx="13"/>
          </p:nvPr>
        </p:nvSpPr>
        <p:spPr>
          <a:xfrm>
            <a:off x="-1" y="7657141"/>
            <a:ext cx="6585388" cy="3365501"/>
          </a:xfrm>
          <a:prstGeom prst="rect">
            <a:avLst/>
          </a:prstGeom>
          <a:ln w="12700"/>
        </p:spPr>
        <p:txBody>
          <a:bodyPr>
            <a:normAutofit/>
          </a:bodyPr>
          <a:lstStyle/>
          <a:p>
            <a:pPr marL="0" indent="0">
              <a:lnSpc>
                <a:spcPts val="4000"/>
              </a:lnSpc>
              <a:spcBef>
                <a:spcPts val="0"/>
              </a:spcBef>
              <a:buSzTx/>
              <a:buFontTx/>
              <a:buNone/>
              <a:defRPr sz="3600">
                <a:solidFill>
                  <a:srgbClr val="FFFFFF"/>
                </a:solidFill>
              </a:defRPr>
            </a:pPr>
            <a:endParaRPr/>
          </a:p>
        </p:txBody>
      </p:sp>
    </p:spTree>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type="tx">
  <p:cSld name="Info-Code-Vault">
    <p:spTree>
      <p:nvGrpSpPr>
        <p:cNvPr id="1" name=""/>
        <p:cNvGrpSpPr/>
        <p:nvPr/>
      </p:nvGrpSpPr>
      <p:grpSpPr>
        <a:xfrm>
          <a:off x="0" y="0"/>
          <a:ext cx="0" cy="0"/>
          <a:chOff x="0" y="0"/>
          <a:chExt cx="0" cy="0"/>
        </a:xfrm>
      </p:grpSpPr>
      <p:pic>
        <p:nvPicPr>
          <p:cNvPr id="379" name="image16.png"/>
          <p:cNvPicPr>
            <a:picLocks noChangeAspect="1"/>
          </p:cNvPicPr>
          <p:nvPr/>
        </p:nvPicPr>
        <p:blipFill>
          <a:blip r:embed="rId2" cstate="hqprint">
            <a:extLst>
              <a:ext uri="{28A0092B-C50C-407E-A947-70E740481C1C}">
                <a14:useLocalDpi xmlns:a14="http://schemas.microsoft.com/office/drawing/2010/main"/>
              </a:ext>
            </a:extLst>
          </a:blip>
          <a:srcRect/>
          <a:stretch>
            <a:fillRect/>
          </a:stretch>
        </p:blipFill>
        <p:spPr>
          <a:xfrm>
            <a:off x="94" y="11"/>
            <a:ext cx="7373723" cy="13716001"/>
          </a:xfrm>
          <a:prstGeom prst="rect">
            <a:avLst/>
          </a:prstGeom>
          <a:ln w="12700">
            <a:miter lim="400000"/>
          </a:ln>
        </p:spPr>
      </p:pic>
      <p:sp>
        <p:nvSpPr>
          <p:cNvPr id="380" name="Shape 380"/>
          <p:cNvSpPr/>
          <p:nvPr/>
        </p:nvSpPr>
        <p:spPr>
          <a:xfrm>
            <a:off x="28890" y="4105157"/>
            <a:ext cx="6773335" cy="7315201"/>
          </a:xfrm>
          <a:prstGeom prst="rect">
            <a:avLst/>
          </a:prstGeom>
          <a:solidFill>
            <a:srgbClr val="000000"/>
          </a:soli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388" name="Group 388"/>
          <p:cNvGrpSpPr/>
          <p:nvPr/>
        </p:nvGrpSpPr>
        <p:grpSpPr>
          <a:xfrm>
            <a:off x="705842" y="643031"/>
            <a:ext cx="2099012" cy="2105871"/>
            <a:chOff x="0" y="0"/>
            <a:chExt cx="2099011" cy="2105869"/>
          </a:xfrm>
        </p:grpSpPr>
        <p:sp>
          <p:nvSpPr>
            <p:cNvPr id="381" name="Shape 381"/>
            <p:cNvSpPr/>
            <p:nvPr/>
          </p:nvSpPr>
          <p:spPr>
            <a:xfrm>
              <a:off x="-1" y="-1"/>
              <a:ext cx="2099012" cy="210587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0729" y="21600"/>
                  </a:lnTo>
                  <a:lnTo>
                    <a:pt x="21600" y="0"/>
                  </a:lnTo>
                  <a:lnTo>
                    <a:pt x="0" y="0"/>
                  </a:lnTo>
                  <a:close/>
                  <a:moveTo>
                    <a:pt x="12071" y="4327"/>
                  </a:moveTo>
                  <a:lnTo>
                    <a:pt x="13306" y="4327"/>
                  </a:lnTo>
                  <a:lnTo>
                    <a:pt x="13306" y="5558"/>
                  </a:lnTo>
                  <a:lnTo>
                    <a:pt x="12071" y="5558"/>
                  </a:lnTo>
                  <a:lnTo>
                    <a:pt x="12071" y="4327"/>
                  </a:lnTo>
                  <a:close/>
                  <a:moveTo>
                    <a:pt x="9565" y="9322"/>
                  </a:moveTo>
                  <a:lnTo>
                    <a:pt x="8329" y="9322"/>
                  </a:lnTo>
                  <a:lnTo>
                    <a:pt x="8329" y="8056"/>
                  </a:lnTo>
                  <a:lnTo>
                    <a:pt x="9565" y="8056"/>
                  </a:lnTo>
                  <a:lnTo>
                    <a:pt x="9565" y="9322"/>
                  </a:lnTo>
                  <a:close/>
                  <a:moveTo>
                    <a:pt x="9565" y="7458"/>
                  </a:moveTo>
                  <a:lnTo>
                    <a:pt x="8329" y="7458"/>
                  </a:lnTo>
                  <a:lnTo>
                    <a:pt x="8329" y="6192"/>
                  </a:lnTo>
                  <a:lnTo>
                    <a:pt x="9565" y="6192"/>
                  </a:lnTo>
                  <a:lnTo>
                    <a:pt x="9565" y="7458"/>
                  </a:lnTo>
                  <a:close/>
                  <a:moveTo>
                    <a:pt x="9565" y="5558"/>
                  </a:moveTo>
                  <a:lnTo>
                    <a:pt x="8329" y="5558"/>
                  </a:lnTo>
                  <a:lnTo>
                    <a:pt x="8329" y="4327"/>
                  </a:lnTo>
                  <a:lnTo>
                    <a:pt x="9565" y="4327"/>
                  </a:lnTo>
                  <a:lnTo>
                    <a:pt x="9565" y="5558"/>
                  </a:lnTo>
                  <a:close/>
                  <a:moveTo>
                    <a:pt x="11435" y="11187"/>
                  </a:moveTo>
                  <a:lnTo>
                    <a:pt x="10200" y="11187"/>
                  </a:lnTo>
                  <a:lnTo>
                    <a:pt x="10200" y="9956"/>
                  </a:lnTo>
                  <a:lnTo>
                    <a:pt x="11435" y="9956"/>
                  </a:lnTo>
                  <a:lnTo>
                    <a:pt x="11435" y="11187"/>
                  </a:lnTo>
                  <a:close/>
                  <a:moveTo>
                    <a:pt x="11435" y="9322"/>
                  </a:moveTo>
                  <a:lnTo>
                    <a:pt x="10200" y="9322"/>
                  </a:lnTo>
                  <a:lnTo>
                    <a:pt x="10200" y="8056"/>
                  </a:lnTo>
                  <a:lnTo>
                    <a:pt x="11435" y="8056"/>
                  </a:lnTo>
                  <a:lnTo>
                    <a:pt x="11435" y="9322"/>
                  </a:lnTo>
                  <a:close/>
                  <a:moveTo>
                    <a:pt x="11435" y="7458"/>
                  </a:moveTo>
                  <a:lnTo>
                    <a:pt x="10200" y="7458"/>
                  </a:lnTo>
                  <a:lnTo>
                    <a:pt x="10200" y="6192"/>
                  </a:lnTo>
                  <a:lnTo>
                    <a:pt x="11435" y="6192"/>
                  </a:lnTo>
                  <a:lnTo>
                    <a:pt x="11435" y="7458"/>
                  </a:lnTo>
                  <a:close/>
                  <a:moveTo>
                    <a:pt x="11435" y="5558"/>
                  </a:moveTo>
                  <a:lnTo>
                    <a:pt x="10200" y="5558"/>
                  </a:lnTo>
                  <a:lnTo>
                    <a:pt x="10200" y="4327"/>
                  </a:lnTo>
                  <a:lnTo>
                    <a:pt x="11435" y="4327"/>
                  </a:lnTo>
                  <a:lnTo>
                    <a:pt x="11435" y="5558"/>
                  </a:lnTo>
                  <a:close/>
                  <a:moveTo>
                    <a:pt x="12071" y="6192"/>
                  </a:moveTo>
                  <a:lnTo>
                    <a:pt x="13306" y="6192"/>
                  </a:lnTo>
                  <a:lnTo>
                    <a:pt x="13306" y="7458"/>
                  </a:lnTo>
                  <a:lnTo>
                    <a:pt x="12071" y="7458"/>
                  </a:lnTo>
                  <a:lnTo>
                    <a:pt x="12071" y="6192"/>
                  </a:lnTo>
                  <a:close/>
                  <a:moveTo>
                    <a:pt x="12071" y="9322"/>
                  </a:moveTo>
                  <a:lnTo>
                    <a:pt x="12071" y="8056"/>
                  </a:lnTo>
                  <a:lnTo>
                    <a:pt x="13306" y="8056"/>
                  </a:lnTo>
                  <a:lnTo>
                    <a:pt x="13306" y="9322"/>
                  </a:lnTo>
                  <a:lnTo>
                    <a:pt x="12071" y="9322"/>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382" name="Shape 382"/>
            <p:cNvSpPr/>
            <p:nvPr/>
          </p:nvSpPr>
          <p:spPr>
            <a:xfrm>
              <a:off x="809422" y="785414"/>
              <a:ext cx="113180" cy="123473"/>
            </a:xfrm>
            <a:prstGeom prst="rect">
              <a:avLst/>
            </a:prstGeom>
            <a:solidFill>
              <a:srgbClr val="FFFFFF">
                <a:alpha val="54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383" name="Shape 383"/>
            <p:cNvSpPr/>
            <p:nvPr/>
          </p:nvSpPr>
          <p:spPr>
            <a:xfrm>
              <a:off x="802561" y="785414"/>
              <a:ext cx="120043" cy="12347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1234" y="21600"/>
                  </a:lnTo>
                  <a:lnTo>
                    <a:pt x="1234" y="0"/>
                  </a:lnTo>
                  <a:lnTo>
                    <a:pt x="21600" y="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384" name="Shape 384"/>
            <p:cNvSpPr/>
            <p:nvPr/>
          </p:nvSpPr>
          <p:spPr>
            <a:xfrm>
              <a:off x="809422" y="421860"/>
              <a:ext cx="113180" cy="120041"/>
            </a:xfrm>
            <a:prstGeom prst="rect">
              <a:avLst/>
            </a:prstGeom>
            <a:solidFill>
              <a:srgbClr val="FFFFFF">
                <a:alpha val="54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385" name="Shape 385"/>
            <p:cNvSpPr/>
            <p:nvPr/>
          </p:nvSpPr>
          <p:spPr>
            <a:xfrm>
              <a:off x="802561" y="421860"/>
              <a:ext cx="120043" cy="12004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1234" y="21600"/>
                  </a:lnTo>
                  <a:lnTo>
                    <a:pt x="1234" y="0"/>
                  </a:lnTo>
                  <a:lnTo>
                    <a:pt x="21600" y="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386" name="Shape 386"/>
            <p:cNvSpPr/>
            <p:nvPr/>
          </p:nvSpPr>
          <p:spPr>
            <a:xfrm>
              <a:off x="991199" y="603637"/>
              <a:ext cx="113180" cy="123473"/>
            </a:xfrm>
            <a:prstGeom prst="rect">
              <a:avLst/>
            </a:prstGeom>
            <a:solidFill>
              <a:srgbClr val="FFFFFF">
                <a:alpha val="54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387" name="Shape 387"/>
            <p:cNvSpPr/>
            <p:nvPr/>
          </p:nvSpPr>
          <p:spPr>
            <a:xfrm>
              <a:off x="984341" y="603637"/>
              <a:ext cx="120043" cy="12347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1234" y="21600"/>
                  </a:lnTo>
                  <a:lnTo>
                    <a:pt x="1234" y="0"/>
                  </a:lnTo>
                  <a:lnTo>
                    <a:pt x="21600" y="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sp>
        <p:nvSpPr>
          <p:cNvPr id="389" name="Shape 389"/>
          <p:cNvSpPr>
            <a:spLocks noGrp="1"/>
          </p:cNvSpPr>
          <p:nvPr>
            <p:ph type="sldNum" sz="quarter" idx="2"/>
          </p:nvPr>
        </p:nvSpPr>
        <p:spPr>
          <a:xfrm>
            <a:off x="23603591" y="13156774"/>
            <a:ext cx="514906" cy="485141"/>
          </a:xfrm>
          <a:prstGeom prst="rect">
            <a:avLst/>
          </a:prstGeom>
        </p:spPr>
        <p:txBody>
          <a:bodyPr anchor="b"/>
          <a:lstStyle>
            <a:lvl1pPr>
              <a:defRPr sz="1600">
                <a:solidFill>
                  <a:srgbClr val="AFABAB"/>
                </a:solidFill>
              </a:defRPr>
            </a:lvl1pPr>
          </a:lstStyle>
          <a:p>
            <a:fld id="{86CB4B4D-7CA3-9044-876B-883B54F8677D}" type="slidenum">
              <a:t>‹#›</a:t>
            </a:fld>
            <a:endParaRPr/>
          </a:p>
        </p:txBody>
      </p:sp>
      <p:sp>
        <p:nvSpPr>
          <p:cNvPr id="390" name="Shape 390"/>
          <p:cNvSpPr/>
          <p:nvPr/>
        </p:nvSpPr>
        <p:spPr>
          <a:xfrm>
            <a:off x="19445329" y="13141286"/>
            <a:ext cx="3223578" cy="485141"/>
          </a:xfrm>
          <a:prstGeom prst="rect">
            <a:avLst/>
          </a:prstGeom>
          <a:ln w="25400">
            <a:miter lim="400000"/>
          </a:ln>
          <a:extLst>
            <a:ext uri="{C572A759-6A51-4108-AA02-DFA0A04FC94B}">
              <ma14:wrappingTextBoxFlag xmlns:ma14="http://schemas.microsoft.com/office/mac/drawingml/2011/main" xmlns=""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t>Copyright © 2017 HashiCorp</a:t>
            </a:r>
          </a:p>
        </p:txBody>
      </p:sp>
      <p:sp>
        <p:nvSpPr>
          <p:cNvPr id="391" name="Shape 391"/>
          <p:cNvSpPr>
            <a:spLocks noGrp="1"/>
          </p:cNvSpPr>
          <p:nvPr>
            <p:ph type="title"/>
          </p:nvPr>
        </p:nvSpPr>
        <p:spPr>
          <a:xfrm>
            <a:off x="-2060" y="4547424"/>
            <a:ext cx="6612847" cy="2976502"/>
          </a:xfrm>
          <a:prstGeom prst="rect">
            <a:avLst/>
          </a:prstGeom>
        </p:spPr>
        <p:txBody>
          <a:bodyPr anchor="b"/>
          <a:lstStyle>
            <a:lvl1pPr>
              <a:lnSpc>
                <a:spcPts val="5000"/>
              </a:lnSpc>
              <a:defRPr sz="4800">
                <a:solidFill>
                  <a:srgbClr val="FFFFFF"/>
                </a:solidFill>
              </a:defRPr>
            </a:lvl1pPr>
          </a:lstStyle>
          <a:p>
            <a:r>
              <a:t>Title Text</a:t>
            </a:r>
          </a:p>
        </p:txBody>
      </p:sp>
      <p:sp>
        <p:nvSpPr>
          <p:cNvPr id="392" name="Shape 392"/>
          <p:cNvSpPr>
            <a:spLocks noGrp="1"/>
          </p:cNvSpPr>
          <p:nvPr>
            <p:ph type="body" sz="quarter" idx="13"/>
          </p:nvPr>
        </p:nvSpPr>
        <p:spPr>
          <a:xfrm>
            <a:off x="-1" y="7657141"/>
            <a:ext cx="6585388" cy="3365501"/>
          </a:xfrm>
          <a:prstGeom prst="rect">
            <a:avLst/>
          </a:prstGeom>
          <a:ln w="12700"/>
        </p:spPr>
        <p:txBody>
          <a:bodyPr>
            <a:normAutofit/>
          </a:bodyPr>
          <a:lstStyle/>
          <a:p>
            <a:pPr marL="0" indent="0">
              <a:lnSpc>
                <a:spcPts val="4000"/>
              </a:lnSpc>
              <a:spcBef>
                <a:spcPts val="0"/>
              </a:spcBef>
              <a:buSzTx/>
              <a:buFontTx/>
              <a:buNone/>
              <a:defRPr sz="3600">
                <a:solidFill>
                  <a:srgbClr val="FFFFFF"/>
                </a:solidFill>
              </a:defRPr>
            </a:pPr>
            <a:endParaRPr/>
          </a:p>
        </p:txBody>
      </p:sp>
      <p:sp>
        <p:nvSpPr>
          <p:cNvPr id="393" name="Shape 393"/>
          <p:cNvSpPr/>
          <p:nvPr/>
        </p:nvSpPr>
        <p:spPr>
          <a:xfrm>
            <a:off x="8525562" y="2931055"/>
            <a:ext cx="14677338" cy="8489300"/>
          </a:xfrm>
          <a:prstGeom prst="rect">
            <a:avLst/>
          </a:prstGeom>
          <a:solidFill>
            <a:srgbClr val="CCCCCC">
              <a:alpha val="10000"/>
            </a:srgbClr>
          </a:solidFill>
          <a:ln w="25400">
            <a:solidFill>
              <a:srgbClr val="ADB9CA"/>
            </a:solidFill>
          </a:ln>
        </p:spPr>
        <p:txBody>
          <a:bodyPr lIns="121919" tIns="121919" rIns="121919" bIns="121919"/>
          <a:lstStyle/>
          <a:p>
            <a:pPr defTabSz="2438400">
              <a:lnSpc>
                <a:spcPct val="100000"/>
              </a:lnSpc>
              <a:spcBef>
                <a:spcPts val="0"/>
              </a:spcBef>
              <a:defRPr sz="2400" b="0">
                <a:solidFill>
                  <a:srgbClr val="000000"/>
                </a:solidFill>
                <a:latin typeface="Menlo"/>
                <a:ea typeface="Menlo"/>
                <a:cs typeface="Menlo"/>
                <a:sym typeface="Menlo"/>
              </a:defRPr>
            </a:pPr>
            <a:endParaRPr/>
          </a:p>
        </p:txBody>
      </p:sp>
      <p:sp>
        <p:nvSpPr>
          <p:cNvPr id="394" name="Shape 394"/>
          <p:cNvSpPr/>
          <p:nvPr/>
        </p:nvSpPr>
        <p:spPr>
          <a:xfrm>
            <a:off x="8525562" y="2479554"/>
            <a:ext cx="14677338" cy="731521"/>
          </a:xfrm>
          <a:prstGeom prst="rect">
            <a:avLst/>
          </a:prstGeom>
          <a:solidFill>
            <a:srgbClr val="ADB9CA"/>
          </a:solidFill>
          <a:ln w="25400">
            <a:solidFill>
              <a:srgbClr val="ADB9CA"/>
            </a:solidFill>
            <a:miter/>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a:p>
        </p:txBody>
      </p:sp>
      <p:sp>
        <p:nvSpPr>
          <p:cNvPr id="395" name="Shape 395"/>
          <p:cNvSpPr>
            <a:spLocks noGrp="1"/>
          </p:cNvSpPr>
          <p:nvPr>
            <p:ph type="body" sz="half" idx="14"/>
          </p:nvPr>
        </p:nvSpPr>
        <p:spPr>
          <a:xfrm>
            <a:off x="8812231" y="3470983"/>
            <a:ext cx="14097928" cy="7689463"/>
          </a:xfrm>
          <a:prstGeom prst="rect">
            <a:avLst/>
          </a:prstGeom>
          <a:ln w="12700"/>
        </p:spPr>
        <p:txBody>
          <a:bodyPr>
            <a:normAutofit/>
          </a:bodyPr>
          <a:lstStyle/>
          <a:p>
            <a:pPr marL="0" indent="0" defTabSz="1828800">
              <a:spcBef>
                <a:spcPts val="800"/>
              </a:spcBef>
              <a:buSzTx/>
              <a:buFontTx/>
              <a:buNone/>
              <a:defRPr sz="1800">
                <a:latin typeface="Menlo"/>
                <a:ea typeface="Menlo"/>
                <a:cs typeface="Menlo"/>
                <a:sym typeface="Menlo"/>
              </a:defRPr>
            </a:pPr>
            <a:endParaRPr/>
          </a:p>
        </p:txBody>
      </p:sp>
      <p:sp>
        <p:nvSpPr>
          <p:cNvPr id="396" name="Shape 396"/>
          <p:cNvSpPr>
            <a:spLocks noGrp="1"/>
          </p:cNvSpPr>
          <p:nvPr>
            <p:ph type="body" sz="quarter" idx="15"/>
          </p:nvPr>
        </p:nvSpPr>
        <p:spPr>
          <a:xfrm>
            <a:off x="8812231" y="2480555"/>
            <a:ext cx="13933759" cy="729519"/>
          </a:xfrm>
          <a:prstGeom prst="rect">
            <a:avLst/>
          </a:prstGeom>
          <a:ln w="12700"/>
        </p:spPr>
        <p:txBody>
          <a:bodyPr anchor="ctr">
            <a:normAutofit/>
          </a:bodyPr>
          <a:lstStyle/>
          <a:p>
            <a:pPr marL="0" indent="0" algn="ctr" defTabSz="1828800">
              <a:spcBef>
                <a:spcPts val="800"/>
              </a:spcBef>
              <a:buSzTx/>
              <a:buFontTx/>
              <a:buNone/>
              <a:defRPr sz="2000" b="1">
                <a:solidFill>
                  <a:srgbClr val="FFFFFF"/>
                </a:solidFill>
                <a:latin typeface="Menlo"/>
                <a:ea typeface="Menlo"/>
                <a:cs typeface="Menlo"/>
                <a:sym typeface="Menlo"/>
              </a:defRPr>
            </a:pPr>
            <a:endParaRPr/>
          </a:p>
        </p:txBody>
      </p:sp>
    </p:spTree>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type="tx">
  <p:cSld name="Info-Image-Nomad">
    <p:spTree>
      <p:nvGrpSpPr>
        <p:cNvPr id="1" name=""/>
        <p:cNvGrpSpPr/>
        <p:nvPr/>
      </p:nvGrpSpPr>
      <p:grpSpPr>
        <a:xfrm>
          <a:off x="0" y="0"/>
          <a:ext cx="0" cy="0"/>
          <a:chOff x="0" y="0"/>
          <a:chExt cx="0" cy="0"/>
        </a:xfrm>
      </p:grpSpPr>
      <p:pic>
        <p:nvPicPr>
          <p:cNvPr id="403" name="image17.png"/>
          <p:cNvPicPr>
            <a:picLocks noChangeAspect="1"/>
          </p:cNvPicPr>
          <p:nvPr/>
        </p:nvPicPr>
        <p:blipFill>
          <a:blip r:embed="rId2" cstate="hqprint">
            <a:extLst>
              <a:ext uri="{28A0092B-C50C-407E-A947-70E740481C1C}">
                <a14:useLocalDpi xmlns:a14="http://schemas.microsoft.com/office/drawing/2010/main"/>
              </a:ext>
            </a:extLst>
          </a:blip>
          <a:srcRect/>
          <a:stretch>
            <a:fillRect/>
          </a:stretch>
        </p:blipFill>
        <p:spPr>
          <a:xfrm>
            <a:off x="4938" y="-3"/>
            <a:ext cx="7337692" cy="13716004"/>
          </a:xfrm>
          <a:prstGeom prst="rect">
            <a:avLst/>
          </a:prstGeom>
          <a:ln w="12700">
            <a:miter lim="400000"/>
          </a:ln>
        </p:spPr>
      </p:pic>
      <p:grpSp>
        <p:nvGrpSpPr>
          <p:cNvPr id="407" name="Group 407"/>
          <p:cNvGrpSpPr/>
          <p:nvPr/>
        </p:nvGrpSpPr>
        <p:grpSpPr>
          <a:xfrm>
            <a:off x="653685" y="610965"/>
            <a:ext cx="1971097" cy="2266393"/>
            <a:chOff x="0" y="0"/>
            <a:chExt cx="1971095" cy="2266391"/>
          </a:xfrm>
        </p:grpSpPr>
        <p:sp>
          <p:nvSpPr>
            <p:cNvPr id="404" name="Shape 404"/>
            <p:cNvSpPr/>
            <p:nvPr/>
          </p:nvSpPr>
          <p:spPr>
            <a:xfrm>
              <a:off x="985547" y="564753"/>
              <a:ext cx="985549" cy="1701639"/>
            </a:xfrm>
            <a:custGeom>
              <a:avLst/>
              <a:gdLst/>
              <a:ahLst/>
              <a:cxnLst>
                <a:cxn ang="0">
                  <a:pos x="wd2" y="hd2"/>
                </a:cxn>
                <a:cxn ang="5400000">
                  <a:pos x="wd2" y="hd2"/>
                </a:cxn>
                <a:cxn ang="10800000">
                  <a:pos x="wd2" y="hd2"/>
                </a:cxn>
                <a:cxn ang="16200000">
                  <a:pos x="wd2" y="hd2"/>
                </a:cxn>
              </a:cxnLst>
              <a:rect l="0" t="0" r="r" b="b"/>
              <a:pathLst>
                <a:path w="21600" h="21600" extrusionOk="0">
                  <a:moveTo>
                    <a:pt x="21196" y="0"/>
                  </a:moveTo>
                  <a:lnTo>
                    <a:pt x="9708" y="3842"/>
                  </a:lnTo>
                  <a:lnTo>
                    <a:pt x="9708" y="8621"/>
                  </a:lnTo>
                  <a:lnTo>
                    <a:pt x="4045" y="10495"/>
                  </a:lnTo>
                  <a:lnTo>
                    <a:pt x="0" y="9090"/>
                  </a:lnTo>
                  <a:lnTo>
                    <a:pt x="0" y="21600"/>
                  </a:lnTo>
                  <a:lnTo>
                    <a:pt x="162" y="21600"/>
                  </a:lnTo>
                  <a:lnTo>
                    <a:pt x="21600" y="14338"/>
                  </a:lnTo>
                  <a:lnTo>
                    <a:pt x="21600" y="0"/>
                  </a:lnTo>
                  <a:lnTo>
                    <a:pt x="21196" y="0"/>
                  </a:lnTo>
                  <a:close/>
                </a:path>
              </a:pathLst>
            </a:custGeom>
            <a:solidFill>
              <a:srgbClr val="FFFFFF">
                <a:alpha val="73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405" name="Shape 405"/>
            <p:cNvSpPr/>
            <p:nvPr/>
          </p:nvSpPr>
          <p:spPr>
            <a:xfrm>
              <a:off x="0" y="0"/>
              <a:ext cx="1971096" cy="1059373"/>
            </a:xfrm>
            <a:custGeom>
              <a:avLst/>
              <a:gdLst/>
              <a:ahLst/>
              <a:cxnLst>
                <a:cxn ang="0">
                  <a:pos x="wd2" y="hd2"/>
                </a:cxn>
                <a:cxn ang="5400000">
                  <a:pos x="wd2" y="hd2"/>
                </a:cxn>
                <a:cxn ang="10800000">
                  <a:pos x="wd2" y="hd2"/>
                </a:cxn>
                <a:cxn ang="16200000">
                  <a:pos x="wd2" y="hd2"/>
                </a:cxn>
              </a:cxnLst>
              <a:rect l="0" t="0" r="r" b="b"/>
              <a:pathLst>
                <a:path w="21600" h="21600" extrusionOk="0">
                  <a:moveTo>
                    <a:pt x="10719" y="0"/>
                  </a:moveTo>
                  <a:lnTo>
                    <a:pt x="0" y="11515"/>
                  </a:lnTo>
                  <a:lnTo>
                    <a:pt x="7240" y="19417"/>
                  </a:lnTo>
                  <a:lnTo>
                    <a:pt x="8737" y="17837"/>
                  </a:lnTo>
                  <a:lnTo>
                    <a:pt x="12216" y="21600"/>
                  </a:lnTo>
                  <a:lnTo>
                    <a:pt x="12216" y="13848"/>
                  </a:lnTo>
                  <a:lnTo>
                    <a:pt x="15654" y="10085"/>
                  </a:lnTo>
                  <a:lnTo>
                    <a:pt x="15654" y="17686"/>
                  </a:lnTo>
                  <a:lnTo>
                    <a:pt x="21600" y="11515"/>
                  </a:lnTo>
                  <a:lnTo>
                    <a:pt x="10719" y="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406" name="Shape 406"/>
            <p:cNvSpPr/>
            <p:nvPr/>
          </p:nvSpPr>
          <p:spPr>
            <a:xfrm>
              <a:off x="0" y="564753"/>
              <a:ext cx="985549" cy="1701639"/>
            </a:xfrm>
            <a:custGeom>
              <a:avLst/>
              <a:gdLst/>
              <a:ahLst/>
              <a:cxnLst>
                <a:cxn ang="0">
                  <a:pos x="wd2" y="hd2"/>
                </a:cxn>
                <a:cxn ang="5400000">
                  <a:pos x="wd2" y="hd2"/>
                </a:cxn>
                <a:cxn ang="10800000">
                  <a:pos x="wd2" y="hd2"/>
                </a:cxn>
                <a:cxn ang="16200000">
                  <a:pos x="wd2" y="hd2"/>
                </a:cxn>
              </a:cxnLst>
              <a:rect l="0" t="0" r="r" b="b"/>
              <a:pathLst>
                <a:path w="21600" h="21600" extrusionOk="0">
                  <a:moveTo>
                    <a:pt x="18769" y="8200"/>
                  </a:moveTo>
                  <a:lnTo>
                    <a:pt x="18769" y="12932"/>
                  </a:lnTo>
                  <a:lnTo>
                    <a:pt x="12297" y="15368"/>
                  </a:lnTo>
                  <a:lnTo>
                    <a:pt x="12297" y="5763"/>
                  </a:lnTo>
                  <a:lnTo>
                    <a:pt x="14724" y="4826"/>
                  </a:lnTo>
                  <a:lnTo>
                    <a:pt x="162" y="0"/>
                  </a:lnTo>
                  <a:lnTo>
                    <a:pt x="0" y="0"/>
                  </a:lnTo>
                  <a:lnTo>
                    <a:pt x="0" y="14338"/>
                  </a:lnTo>
                  <a:lnTo>
                    <a:pt x="21600" y="21600"/>
                  </a:lnTo>
                  <a:lnTo>
                    <a:pt x="21600" y="9090"/>
                  </a:lnTo>
                  <a:lnTo>
                    <a:pt x="18769" y="820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sp>
        <p:nvSpPr>
          <p:cNvPr id="408" name="Shape 408"/>
          <p:cNvSpPr>
            <a:spLocks noGrp="1"/>
          </p:cNvSpPr>
          <p:nvPr>
            <p:ph type="sldNum" sz="quarter" idx="2"/>
          </p:nvPr>
        </p:nvSpPr>
        <p:spPr>
          <a:xfrm>
            <a:off x="23603591" y="13156774"/>
            <a:ext cx="514906" cy="485141"/>
          </a:xfrm>
          <a:prstGeom prst="rect">
            <a:avLst/>
          </a:prstGeom>
        </p:spPr>
        <p:txBody>
          <a:bodyPr anchor="b"/>
          <a:lstStyle>
            <a:lvl1pPr>
              <a:defRPr sz="1600">
                <a:solidFill>
                  <a:srgbClr val="AFABAB"/>
                </a:solidFill>
              </a:defRPr>
            </a:lvl1pPr>
          </a:lstStyle>
          <a:p>
            <a:fld id="{86CB4B4D-7CA3-9044-876B-883B54F8677D}" type="slidenum">
              <a:t>‹#›</a:t>
            </a:fld>
            <a:endParaRPr/>
          </a:p>
        </p:txBody>
      </p:sp>
      <p:sp>
        <p:nvSpPr>
          <p:cNvPr id="409" name="Shape 409"/>
          <p:cNvSpPr/>
          <p:nvPr/>
        </p:nvSpPr>
        <p:spPr>
          <a:xfrm>
            <a:off x="19445329" y="13141286"/>
            <a:ext cx="3223578" cy="485141"/>
          </a:xfrm>
          <a:prstGeom prst="rect">
            <a:avLst/>
          </a:prstGeom>
          <a:ln w="25400">
            <a:miter lim="400000"/>
          </a:ln>
          <a:extLst>
            <a:ext uri="{C572A759-6A51-4108-AA02-DFA0A04FC94B}">
              <ma14:wrappingTextBoxFlag xmlns:ma14="http://schemas.microsoft.com/office/mac/drawingml/2011/main" xmlns=""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t>Copyright © 2017 HashiCorp</a:t>
            </a:r>
          </a:p>
        </p:txBody>
      </p:sp>
      <p:sp>
        <p:nvSpPr>
          <p:cNvPr id="410" name="Shape 410"/>
          <p:cNvSpPr>
            <a:spLocks noGrp="1"/>
          </p:cNvSpPr>
          <p:nvPr>
            <p:ph type="pic" idx="13"/>
          </p:nvPr>
        </p:nvSpPr>
        <p:spPr>
          <a:xfrm>
            <a:off x="8030797" y="747437"/>
            <a:ext cx="15696127" cy="12195643"/>
          </a:xfrm>
          <a:prstGeom prst="rect">
            <a:avLst/>
          </a:prstGeom>
          <a:ln w="12700">
            <a:solidFill>
              <a:srgbClr val="CBCFD5"/>
            </a:solidFill>
            <a:round/>
          </a:ln>
        </p:spPr>
        <p:txBody>
          <a:bodyPr lIns="91439" tIns="45719" rIns="91439" bIns="45719"/>
          <a:lstStyle/>
          <a:p>
            <a:endParaRPr/>
          </a:p>
        </p:txBody>
      </p:sp>
      <p:sp>
        <p:nvSpPr>
          <p:cNvPr id="411" name="Shape 411"/>
          <p:cNvSpPr/>
          <p:nvPr/>
        </p:nvSpPr>
        <p:spPr>
          <a:xfrm>
            <a:off x="28890" y="4105157"/>
            <a:ext cx="6773335" cy="7315201"/>
          </a:xfrm>
          <a:prstGeom prst="rect">
            <a:avLst/>
          </a:prstGeom>
          <a:solidFill>
            <a:schemeClr val="accent5">
              <a:lumOff val="-8745"/>
            </a:schemeClr>
          </a:solidFill>
          <a:ln w="25400">
            <a:miter lim="400000"/>
          </a:ln>
        </p:spPr>
        <p:txBody>
          <a:bodyPr lIns="243839" tIns="243839" rIns="243839" bIns="243839" anchor="b">
            <a:normAutofit/>
          </a:bodyPr>
          <a:lstStyle/>
          <a:p>
            <a:pPr defTabSz="2438400">
              <a:lnSpc>
                <a:spcPts val="5000"/>
              </a:lnSpc>
              <a:spcBef>
                <a:spcPts val="0"/>
              </a:spcBef>
            </a:pPr>
            <a:endParaRPr/>
          </a:p>
        </p:txBody>
      </p:sp>
      <p:sp>
        <p:nvSpPr>
          <p:cNvPr id="412" name="Shape 412"/>
          <p:cNvSpPr>
            <a:spLocks noGrp="1"/>
          </p:cNvSpPr>
          <p:nvPr>
            <p:ph type="body" sz="quarter" idx="14"/>
          </p:nvPr>
        </p:nvSpPr>
        <p:spPr>
          <a:xfrm>
            <a:off x="-1" y="7657141"/>
            <a:ext cx="6585388" cy="3365501"/>
          </a:xfrm>
          <a:prstGeom prst="rect">
            <a:avLst/>
          </a:prstGeom>
          <a:ln w="12700"/>
        </p:spPr>
        <p:txBody>
          <a:bodyPr>
            <a:normAutofit/>
          </a:bodyPr>
          <a:lstStyle/>
          <a:p>
            <a:pPr marL="0" indent="0">
              <a:lnSpc>
                <a:spcPts val="4000"/>
              </a:lnSpc>
              <a:spcBef>
                <a:spcPts val="0"/>
              </a:spcBef>
              <a:buSzTx/>
              <a:buFontTx/>
              <a:buNone/>
              <a:defRPr sz="3600">
                <a:solidFill>
                  <a:srgbClr val="FFFFFF"/>
                </a:solidFill>
              </a:defRPr>
            </a:pPr>
            <a:endParaRPr/>
          </a:p>
        </p:txBody>
      </p:sp>
      <p:sp>
        <p:nvSpPr>
          <p:cNvPr id="413" name="Shape 413"/>
          <p:cNvSpPr>
            <a:spLocks noGrp="1"/>
          </p:cNvSpPr>
          <p:nvPr>
            <p:ph type="title"/>
          </p:nvPr>
        </p:nvSpPr>
        <p:spPr>
          <a:xfrm>
            <a:off x="-1" y="4552125"/>
            <a:ext cx="6616701" cy="2971801"/>
          </a:xfrm>
          <a:prstGeom prst="rect">
            <a:avLst/>
          </a:prstGeom>
        </p:spPr>
        <p:txBody>
          <a:bodyPr anchor="b"/>
          <a:lstStyle>
            <a:lvl1pPr>
              <a:lnSpc>
                <a:spcPts val="5000"/>
              </a:lnSpc>
              <a:defRPr sz="4800">
                <a:solidFill>
                  <a:srgbClr val="FFFFFF"/>
                </a:solidFill>
              </a:defRPr>
            </a:lvl1pPr>
          </a:lstStyle>
          <a:p>
            <a:r>
              <a:t>Title Text</a:t>
            </a:r>
          </a:p>
        </p:txBody>
      </p:sp>
    </p:spTree>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type="tx">
  <p:cSld name="Info-Text-Nomad">
    <p:spTree>
      <p:nvGrpSpPr>
        <p:cNvPr id="1" name=""/>
        <p:cNvGrpSpPr/>
        <p:nvPr/>
      </p:nvGrpSpPr>
      <p:grpSpPr>
        <a:xfrm>
          <a:off x="0" y="0"/>
          <a:ext cx="0" cy="0"/>
          <a:chOff x="0" y="0"/>
          <a:chExt cx="0" cy="0"/>
        </a:xfrm>
      </p:grpSpPr>
      <p:sp>
        <p:nvSpPr>
          <p:cNvPr id="420" name="Shape 420"/>
          <p:cNvSpPr>
            <a:spLocks noGrp="1"/>
          </p:cNvSpPr>
          <p:nvPr>
            <p:ph type="body" idx="1"/>
          </p:nvPr>
        </p:nvSpPr>
        <p:spPr>
          <a:xfrm>
            <a:off x="8014999" y="4133223"/>
            <a:ext cx="15711929" cy="8809857"/>
          </a:xfrm>
          <a:prstGeom prst="rect">
            <a:avLst/>
          </a:prstGeom>
        </p:spPr>
        <p:txBody>
          <a:bodyPr>
            <a:normAutofit/>
          </a:bodyPr>
          <a:lstStyle>
            <a:lvl1pPr marL="457200" indent="-457200" defTabSz="1828800">
              <a:spcBef>
                <a:spcPts val="1600"/>
              </a:spcBef>
              <a:buClr>
                <a:schemeClr val="accent5"/>
              </a:buClr>
              <a:buFont typeface="Wingdings-Regular"/>
              <a:buChar char="▪"/>
              <a:defRPr sz="4800">
                <a:solidFill>
                  <a:srgbClr val="44546A"/>
                </a:solidFill>
              </a:defRPr>
            </a:lvl1pPr>
            <a:lvl2pPr marL="800100" indent="-514350" defTabSz="1828800">
              <a:spcBef>
                <a:spcPts val="1600"/>
              </a:spcBef>
              <a:buClr>
                <a:schemeClr val="accent5"/>
              </a:buClr>
              <a:buFont typeface="Wingdings-Regular"/>
              <a:buChar char="–"/>
              <a:defRPr sz="4800">
                <a:solidFill>
                  <a:srgbClr val="44546A"/>
                </a:solidFill>
              </a:defRPr>
            </a:lvl2pPr>
            <a:lvl3pPr marL="1103766" indent="-587828" defTabSz="1828800">
              <a:spcBef>
                <a:spcPts val="1600"/>
              </a:spcBef>
              <a:buClr>
                <a:schemeClr val="accent5"/>
              </a:buClr>
              <a:buFont typeface="Wingdings-Regular"/>
              <a:buChar char="▪"/>
              <a:defRPr sz="4800">
                <a:solidFill>
                  <a:srgbClr val="44546A"/>
                </a:solidFill>
              </a:defRPr>
            </a:lvl3pPr>
            <a:lvl4pPr marL="1330778" indent="-587828" defTabSz="1828800">
              <a:spcBef>
                <a:spcPts val="1600"/>
              </a:spcBef>
              <a:buClr>
                <a:schemeClr val="accent5"/>
              </a:buClr>
              <a:buFont typeface="Wingdings-Regular"/>
              <a:buChar char="–"/>
              <a:defRPr sz="4800">
                <a:solidFill>
                  <a:srgbClr val="44546A"/>
                </a:solidFill>
              </a:defRPr>
            </a:lvl4pPr>
            <a:lvl5pPr marL="1557112" indent="-582387" defTabSz="1828800">
              <a:spcBef>
                <a:spcPts val="1600"/>
              </a:spcBef>
              <a:buClr>
                <a:schemeClr val="accent5"/>
              </a:buClr>
              <a:buFont typeface="Wingdings-Regular"/>
              <a:buChar char="▪"/>
              <a:defRPr sz="4800">
                <a:solidFill>
                  <a:srgbClr val="44546A"/>
                </a:solidFill>
              </a:defRPr>
            </a:lvl5pPr>
          </a:lstStyle>
          <a:p>
            <a:r>
              <a:t>Body Level One</a:t>
            </a:r>
          </a:p>
          <a:p>
            <a:pPr lvl="1"/>
            <a:r>
              <a:t>Body Level Two</a:t>
            </a:r>
          </a:p>
          <a:p>
            <a:pPr lvl="2"/>
            <a:r>
              <a:t>Body Level Three</a:t>
            </a:r>
          </a:p>
          <a:p>
            <a:pPr lvl="3"/>
            <a:r>
              <a:t>Body Level Four</a:t>
            </a:r>
          </a:p>
          <a:p>
            <a:pPr lvl="4"/>
            <a:r>
              <a:t>Body Level Five</a:t>
            </a:r>
          </a:p>
        </p:txBody>
      </p:sp>
      <p:pic>
        <p:nvPicPr>
          <p:cNvPr id="421" name="image17.png"/>
          <p:cNvPicPr>
            <a:picLocks noChangeAspect="1"/>
          </p:cNvPicPr>
          <p:nvPr/>
        </p:nvPicPr>
        <p:blipFill>
          <a:blip r:embed="rId2" cstate="hqprint">
            <a:extLst>
              <a:ext uri="{28A0092B-C50C-407E-A947-70E740481C1C}">
                <a14:useLocalDpi xmlns:a14="http://schemas.microsoft.com/office/drawing/2010/main"/>
              </a:ext>
            </a:extLst>
          </a:blip>
          <a:srcRect/>
          <a:stretch>
            <a:fillRect/>
          </a:stretch>
        </p:blipFill>
        <p:spPr>
          <a:xfrm>
            <a:off x="4938" y="-3"/>
            <a:ext cx="7337692" cy="13716004"/>
          </a:xfrm>
          <a:prstGeom prst="rect">
            <a:avLst/>
          </a:prstGeom>
          <a:ln w="12700">
            <a:miter lim="400000"/>
          </a:ln>
        </p:spPr>
      </p:pic>
      <p:grpSp>
        <p:nvGrpSpPr>
          <p:cNvPr id="425" name="Group 425"/>
          <p:cNvGrpSpPr/>
          <p:nvPr/>
        </p:nvGrpSpPr>
        <p:grpSpPr>
          <a:xfrm>
            <a:off x="653685" y="610965"/>
            <a:ext cx="1971097" cy="2266393"/>
            <a:chOff x="0" y="0"/>
            <a:chExt cx="1971095" cy="2266391"/>
          </a:xfrm>
        </p:grpSpPr>
        <p:sp>
          <p:nvSpPr>
            <p:cNvPr id="422" name="Shape 422"/>
            <p:cNvSpPr/>
            <p:nvPr/>
          </p:nvSpPr>
          <p:spPr>
            <a:xfrm>
              <a:off x="985547" y="564753"/>
              <a:ext cx="985549" cy="1701639"/>
            </a:xfrm>
            <a:custGeom>
              <a:avLst/>
              <a:gdLst/>
              <a:ahLst/>
              <a:cxnLst>
                <a:cxn ang="0">
                  <a:pos x="wd2" y="hd2"/>
                </a:cxn>
                <a:cxn ang="5400000">
                  <a:pos x="wd2" y="hd2"/>
                </a:cxn>
                <a:cxn ang="10800000">
                  <a:pos x="wd2" y="hd2"/>
                </a:cxn>
                <a:cxn ang="16200000">
                  <a:pos x="wd2" y="hd2"/>
                </a:cxn>
              </a:cxnLst>
              <a:rect l="0" t="0" r="r" b="b"/>
              <a:pathLst>
                <a:path w="21600" h="21600" extrusionOk="0">
                  <a:moveTo>
                    <a:pt x="21196" y="0"/>
                  </a:moveTo>
                  <a:lnTo>
                    <a:pt x="9708" y="3842"/>
                  </a:lnTo>
                  <a:lnTo>
                    <a:pt x="9708" y="8621"/>
                  </a:lnTo>
                  <a:lnTo>
                    <a:pt x="4045" y="10495"/>
                  </a:lnTo>
                  <a:lnTo>
                    <a:pt x="0" y="9090"/>
                  </a:lnTo>
                  <a:lnTo>
                    <a:pt x="0" y="21600"/>
                  </a:lnTo>
                  <a:lnTo>
                    <a:pt x="162" y="21600"/>
                  </a:lnTo>
                  <a:lnTo>
                    <a:pt x="21600" y="14338"/>
                  </a:lnTo>
                  <a:lnTo>
                    <a:pt x="21600" y="0"/>
                  </a:lnTo>
                  <a:lnTo>
                    <a:pt x="21196" y="0"/>
                  </a:lnTo>
                  <a:close/>
                </a:path>
              </a:pathLst>
            </a:custGeom>
            <a:solidFill>
              <a:srgbClr val="FFFFFF">
                <a:alpha val="73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423" name="Shape 423"/>
            <p:cNvSpPr/>
            <p:nvPr/>
          </p:nvSpPr>
          <p:spPr>
            <a:xfrm>
              <a:off x="0" y="0"/>
              <a:ext cx="1971096" cy="1059373"/>
            </a:xfrm>
            <a:custGeom>
              <a:avLst/>
              <a:gdLst/>
              <a:ahLst/>
              <a:cxnLst>
                <a:cxn ang="0">
                  <a:pos x="wd2" y="hd2"/>
                </a:cxn>
                <a:cxn ang="5400000">
                  <a:pos x="wd2" y="hd2"/>
                </a:cxn>
                <a:cxn ang="10800000">
                  <a:pos x="wd2" y="hd2"/>
                </a:cxn>
                <a:cxn ang="16200000">
                  <a:pos x="wd2" y="hd2"/>
                </a:cxn>
              </a:cxnLst>
              <a:rect l="0" t="0" r="r" b="b"/>
              <a:pathLst>
                <a:path w="21600" h="21600" extrusionOk="0">
                  <a:moveTo>
                    <a:pt x="10719" y="0"/>
                  </a:moveTo>
                  <a:lnTo>
                    <a:pt x="0" y="11515"/>
                  </a:lnTo>
                  <a:lnTo>
                    <a:pt x="7240" y="19417"/>
                  </a:lnTo>
                  <a:lnTo>
                    <a:pt x="8737" y="17837"/>
                  </a:lnTo>
                  <a:lnTo>
                    <a:pt x="12216" y="21600"/>
                  </a:lnTo>
                  <a:lnTo>
                    <a:pt x="12216" y="13848"/>
                  </a:lnTo>
                  <a:lnTo>
                    <a:pt x="15654" y="10085"/>
                  </a:lnTo>
                  <a:lnTo>
                    <a:pt x="15654" y="17686"/>
                  </a:lnTo>
                  <a:lnTo>
                    <a:pt x="21600" y="11515"/>
                  </a:lnTo>
                  <a:lnTo>
                    <a:pt x="10719" y="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424" name="Shape 424"/>
            <p:cNvSpPr/>
            <p:nvPr/>
          </p:nvSpPr>
          <p:spPr>
            <a:xfrm>
              <a:off x="0" y="564753"/>
              <a:ext cx="985549" cy="1701639"/>
            </a:xfrm>
            <a:custGeom>
              <a:avLst/>
              <a:gdLst/>
              <a:ahLst/>
              <a:cxnLst>
                <a:cxn ang="0">
                  <a:pos x="wd2" y="hd2"/>
                </a:cxn>
                <a:cxn ang="5400000">
                  <a:pos x="wd2" y="hd2"/>
                </a:cxn>
                <a:cxn ang="10800000">
                  <a:pos x="wd2" y="hd2"/>
                </a:cxn>
                <a:cxn ang="16200000">
                  <a:pos x="wd2" y="hd2"/>
                </a:cxn>
              </a:cxnLst>
              <a:rect l="0" t="0" r="r" b="b"/>
              <a:pathLst>
                <a:path w="21600" h="21600" extrusionOk="0">
                  <a:moveTo>
                    <a:pt x="18769" y="8200"/>
                  </a:moveTo>
                  <a:lnTo>
                    <a:pt x="18769" y="12932"/>
                  </a:lnTo>
                  <a:lnTo>
                    <a:pt x="12297" y="15368"/>
                  </a:lnTo>
                  <a:lnTo>
                    <a:pt x="12297" y="5763"/>
                  </a:lnTo>
                  <a:lnTo>
                    <a:pt x="14724" y="4826"/>
                  </a:lnTo>
                  <a:lnTo>
                    <a:pt x="162" y="0"/>
                  </a:lnTo>
                  <a:lnTo>
                    <a:pt x="0" y="0"/>
                  </a:lnTo>
                  <a:lnTo>
                    <a:pt x="0" y="14338"/>
                  </a:lnTo>
                  <a:lnTo>
                    <a:pt x="21600" y="21600"/>
                  </a:lnTo>
                  <a:lnTo>
                    <a:pt x="21600" y="9090"/>
                  </a:lnTo>
                  <a:lnTo>
                    <a:pt x="18769" y="820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sp>
        <p:nvSpPr>
          <p:cNvPr id="426" name="Shape 426"/>
          <p:cNvSpPr>
            <a:spLocks noGrp="1"/>
          </p:cNvSpPr>
          <p:nvPr>
            <p:ph type="sldNum" sz="quarter" idx="2"/>
          </p:nvPr>
        </p:nvSpPr>
        <p:spPr>
          <a:xfrm>
            <a:off x="23603591" y="13156774"/>
            <a:ext cx="514906" cy="485141"/>
          </a:xfrm>
          <a:prstGeom prst="rect">
            <a:avLst/>
          </a:prstGeom>
        </p:spPr>
        <p:txBody>
          <a:bodyPr anchor="b"/>
          <a:lstStyle>
            <a:lvl1pPr>
              <a:defRPr sz="1600">
                <a:solidFill>
                  <a:srgbClr val="AFABAB"/>
                </a:solidFill>
              </a:defRPr>
            </a:lvl1pPr>
          </a:lstStyle>
          <a:p>
            <a:fld id="{86CB4B4D-7CA3-9044-876B-883B54F8677D}" type="slidenum">
              <a:t>‹#›</a:t>
            </a:fld>
            <a:endParaRPr/>
          </a:p>
        </p:txBody>
      </p:sp>
      <p:sp>
        <p:nvSpPr>
          <p:cNvPr id="427" name="Shape 427"/>
          <p:cNvSpPr/>
          <p:nvPr/>
        </p:nvSpPr>
        <p:spPr>
          <a:xfrm>
            <a:off x="19445329" y="13141286"/>
            <a:ext cx="3223578" cy="485141"/>
          </a:xfrm>
          <a:prstGeom prst="rect">
            <a:avLst/>
          </a:prstGeom>
          <a:ln w="25400">
            <a:miter lim="400000"/>
          </a:ln>
          <a:extLst>
            <a:ext uri="{C572A759-6A51-4108-AA02-DFA0A04FC94B}">
              <ma14:wrappingTextBoxFlag xmlns:ma14="http://schemas.microsoft.com/office/mac/drawingml/2011/main" xmlns=""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t>Copyright © 2017 HashiCorp</a:t>
            </a:r>
          </a:p>
        </p:txBody>
      </p:sp>
      <p:sp>
        <p:nvSpPr>
          <p:cNvPr id="428" name="Shape 428"/>
          <p:cNvSpPr/>
          <p:nvPr/>
        </p:nvSpPr>
        <p:spPr>
          <a:xfrm>
            <a:off x="6030" y="4094997"/>
            <a:ext cx="6773335" cy="7315201"/>
          </a:xfrm>
          <a:prstGeom prst="rect">
            <a:avLst/>
          </a:prstGeom>
          <a:solidFill>
            <a:schemeClr val="accent5">
              <a:lumOff val="-8745"/>
            </a:schemeClr>
          </a:solidFill>
          <a:ln w="25400">
            <a:miter lim="400000"/>
          </a:ln>
        </p:spPr>
        <p:txBody>
          <a:bodyPr lIns="243839" tIns="243839" rIns="243839" bIns="243839" anchor="b">
            <a:normAutofit/>
          </a:bodyPr>
          <a:lstStyle/>
          <a:p>
            <a:pPr defTabSz="2438400">
              <a:lnSpc>
                <a:spcPts val="5000"/>
              </a:lnSpc>
              <a:spcBef>
                <a:spcPts val="0"/>
              </a:spcBef>
            </a:pPr>
            <a:endParaRPr/>
          </a:p>
        </p:txBody>
      </p:sp>
      <p:sp>
        <p:nvSpPr>
          <p:cNvPr id="429" name="Shape 429"/>
          <p:cNvSpPr>
            <a:spLocks noGrp="1"/>
          </p:cNvSpPr>
          <p:nvPr>
            <p:ph type="body" sz="quarter" idx="13"/>
          </p:nvPr>
        </p:nvSpPr>
        <p:spPr>
          <a:xfrm>
            <a:off x="-1" y="7657141"/>
            <a:ext cx="6585388" cy="3365501"/>
          </a:xfrm>
          <a:prstGeom prst="rect">
            <a:avLst/>
          </a:prstGeom>
          <a:ln w="12700"/>
        </p:spPr>
        <p:txBody>
          <a:bodyPr>
            <a:normAutofit/>
          </a:bodyPr>
          <a:lstStyle/>
          <a:p>
            <a:pPr marL="0" indent="0">
              <a:lnSpc>
                <a:spcPts val="4000"/>
              </a:lnSpc>
              <a:spcBef>
                <a:spcPts val="0"/>
              </a:spcBef>
              <a:buSzTx/>
              <a:buFontTx/>
              <a:buNone/>
              <a:defRPr sz="3600">
                <a:solidFill>
                  <a:srgbClr val="FFFFFF"/>
                </a:solidFill>
              </a:defRPr>
            </a:pPr>
            <a:endParaRPr/>
          </a:p>
        </p:txBody>
      </p:sp>
      <p:sp>
        <p:nvSpPr>
          <p:cNvPr id="430" name="Shape 430"/>
          <p:cNvSpPr>
            <a:spLocks noGrp="1"/>
          </p:cNvSpPr>
          <p:nvPr>
            <p:ph type="title"/>
          </p:nvPr>
        </p:nvSpPr>
        <p:spPr>
          <a:xfrm>
            <a:off x="-1" y="4552125"/>
            <a:ext cx="6616701" cy="2971801"/>
          </a:xfrm>
          <a:prstGeom prst="rect">
            <a:avLst/>
          </a:prstGeom>
        </p:spPr>
        <p:txBody>
          <a:bodyPr anchor="b"/>
          <a:lstStyle>
            <a:lvl1pPr>
              <a:lnSpc>
                <a:spcPts val="5000"/>
              </a:lnSpc>
              <a:defRPr sz="4800">
                <a:solidFill>
                  <a:srgbClr val="FFFFFF"/>
                </a:solidFill>
              </a:defRPr>
            </a:lvl1pPr>
          </a:lstStyle>
          <a:p>
            <a:r>
              <a:t>Title Text</a:t>
            </a:r>
          </a:p>
        </p:txBody>
      </p:sp>
    </p:spTree>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type="tx">
  <p:cSld name="Info-CodeBox-Nomad">
    <p:spTree>
      <p:nvGrpSpPr>
        <p:cNvPr id="1" name=""/>
        <p:cNvGrpSpPr/>
        <p:nvPr/>
      </p:nvGrpSpPr>
      <p:grpSpPr>
        <a:xfrm>
          <a:off x="0" y="0"/>
          <a:ext cx="0" cy="0"/>
          <a:chOff x="0" y="0"/>
          <a:chExt cx="0" cy="0"/>
        </a:xfrm>
      </p:grpSpPr>
      <p:pic>
        <p:nvPicPr>
          <p:cNvPr id="437" name="image17.png"/>
          <p:cNvPicPr>
            <a:picLocks noChangeAspect="1"/>
          </p:cNvPicPr>
          <p:nvPr/>
        </p:nvPicPr>
        <p:blipFill>
          <a:blip r:embed="rId2" cstate="hqprint">
            <a:extLst>
              <a:ext uri="{28A0092B-C50C-407E-A947-70E740481C1C}">
                <a14:useLocalDpi xmlns:a14="http://schemas.microsoft.com/office/drawing/2010/main"/>
              </a:ext>
            </a:extLst>
          </a:blip>
          <a:srcRect/>
          <a:stretch>
            <a:fillRect/>
          </a:stretch>
        </p:blipFill>
        <p:spPr>
          <a:xfrm>
            <a:off x="4938" y="-3"/>
            <a:ext cx="7337692" cy="13716004"/>
          </a:xfrm>
          <a:prstGeom prst="rect">
            <a:avLst/>
          </a:prstGeom>
          <a:ln w="12700">
            <a:miter lim="400000"/>
          </a:ln>
        </p:spPr>
      </p:pic>
      <p:sp>
        <p:nvSpPr>
          <p:cNvPr id="438" name="Shape 438"/>
          <p:cNvSpPr/>
          <p:nvPr/>
        </p:nvSpPr>
        <p:spPr>
          <a:xfrm>
            <a:off x="8525562" y="2931055"/>
            <a:ext cx="14677338" cy="8489300"/>
          </a:xfrm>
          <a:prstGeom prst="rect">
            <a:avLst/>
          </a:prstGeom>
          <a:solidFill>
            <a:srgbClr val="CCCCCC">
              <a:alpha val="10000"/>
            </a:srgbClr>
          </a:solidFill>
          <a:ln w="25400">
            <a:solidFill>
              <a:srgbClr val="ADB9CA"/>
            </a:solidFill>
          </a:ln>
        </p:spPr>
        <p:txBody>
          <a:bodyPr lIns="121919" tIns="121919" rIns="121919" bIns="121919"/>
          <a:lstStyle/>
          <a:p>
            <a:pPr defTabSz="2438400">
              <a:lnSpc>
                <a:spcPct val="100000"/>
              </a:lnSpc>
              <a:spcBef>
                <a:spcPts val="0"/>
              </a:spcBef>
              <a:defRPr sz="2400" b="0">
                <a:solidFill>
                  <a:srgbClr val="000000"/>
                </a:solidFill>
                <a:latin typeface="Menlo"/>
                <a:ea typeface="Menlo"/>
                <a:cs typeface="Menlo"/>
                <a:sym typeface="Menlo"/>
              </a:defRPr>
            </a:pPr>
            <a:endParaRPr/>
          </a:p>
        </p:txBody>
      </p:sp>
      <p:sp>
        <p:nvSpPr>
          <p:cNvPr id="439" name="Shape 439"/>
          <p:cNvSpPr/>
          <p:nvPr/>
        </p:nvSpPr>
        <p:spPr>
          <a:xfrm>
            <a:off x="8523730" y="2479554"/>
            <a:ext cx="14679170" cy="731521"/>
          </a:xfrm>
          <a:prstGeom prst="rect">
            <a:avLst/>
          </a:prstGeom>
          <a:solidFill>
            <a:srgbClr val="ADB9CA"/>
          </a:solidFill>
          <a:ln w="25400">
            <a:solidFill>
              <a:srgbClr val="ADB9CA"/>
            </a:solidFill>
            <a:miter/>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a:p>
        </p:txBody>
      </p:sp>
      <p:sp>
        <p:nvSpPr>
          <p:cNvPr id="440" name="Shape 440"/>
          <p:cNvSpPr>
            <a:spLocks noGrp="1"/>
          </p:cNvSpPr>
          <p:nvPr>
            <p:ph type="sldNum" sz="quarter" idx="2"/>
          </p:nvPr>
        </p:nvSpPr>
        <p:spPr>
          <a:xfrm>
            <a:off x="23603591" y="13156774"/>
            <a:ext cx="514906" cy="485141"/>
          </a:xfrm>
          <a:prstGeom prst="rect">
            <a:avLst/>
          </a:prstGeom>
        </p:spPr>
        <p:txBody>
          <a:bodyPr anchor="b"/>
          <a:lstStyle>
            <a:lvl1pPr>
              <a:defRPr sz="1600">
                <a:solidFill>
                  <a:srgbClr val="AFABAB"/>
                </a:solidFill>
              </a:defRPr>
            </a:lvl1pPr>
          </a:lstStyle>
          <a:p>
            <a:fld id="{86CB4B4D-7CA3-9044-876B-883B54F8677D}" type="slidenum">
              <a:t>‹#›</a:t>
            </a:fld>
            <a:endParaRPr/>
          </a:p>
        </p:txBody>
      </p:sp>
      <p:sp>
        <p:nvSpPr>
          <p:cNvPr id="441" name="Shape 441"/>
          <p:cNvSpPr/>
          <p:nvPr/>
        </p:nvSpPr>
        <p:spPr>
          <a:xfrm>
            <a:off x="19445329" y="13141286"/>
            <a:ext cx="3223578" cy="485141"/>
          </a:xfrm>
          <a:prstGeom prst="rect">
            <a:avLst/>
          </a:prstGeom>
          <a:ln w="25400">
            <a:miter lim="400000"/>
          </a:ln>
          <a:extLst>
            <a:ext uri="{C572A759-6A51-4108-AA02-DFA0A04FC94B}">
              <ma14:wrappingTextBoxFlag xmlns:ma14="http://schemas.microsoft.com/office/mac/drawingml/2011/main" xmlns=""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t>Copyright © 2017 HashiCorp</a:t>
            </a:r>
          </a:p>
        </p:txBody>
      </p:sp>
      <p:grpSp>
        <p:nvGrpSpPr>
          <p:cNvPr id="445" name="Group 445"/>
          <p:cNvGrpSpPr/>
          <p:nvPr/>
        </p:nvGrpSpPr>
        <p:grpSpPr>
          <a:xfrm>
            <a:off x="653685" y="610965"/>
            <a:ext cx="1971097" cy="2266393"/>
            <a:chOff x="0" y="0"/>
            <a:chExt cx="1971095" cy="2266391"/>
          </a:xfrm>
        </p:grpSpPr>
        <p:sp>
          <p:nvSpPr>
            <p:cNvPr id="442" name="Shape 442"/>
            <p:cNvSpPr/>
            <p:nvPr/>
          </p:nvSpPr>
          <p:spPr>
            <a:xfrm>
              <a:off x="985547" y="564753"/>
              <a:ext cx="985549" cy="1701639"/>
            </a:xfrm>
            <a:custGeom>
              <a:avLst/>
              <a:gdLst/>
              <a:ahLst/>
              <a:cxnLst>
                <a:cxn ang="0">
                  <a:pos x="wd2" y="hd2"/>
                </a:cxn>
                <a:cxn ang="5400000">
                  <a:pos x="wd2" y="hd2"/>
                </a:cxn>
                <a:cxn ang="10800000">
                  <a:pos x="wd2" y="hd2"/>
                </a:cxn>
                <a:cxn ang="16200000">
                  <a:pos x="wd2" y="hd2"/>
                </a:cxn>
              </a:cxnLst>
              <a:rect l="0" t="0" r="r" b="b"/>
              <a:pathLst>
                <a:path w="21600" h="21600" extrusionOk="0">
                  <a:moveTo>
                    <a:pt x="21196" y="0"/>
                  </a:moveTo>
                  <a:lnTo>
                    <a:pt x="9708" y="3842"/>
                  </a:lnTo>
                  <a:lnTo>
                    <a:pt x="9708" y="8621"/>
                  </a:lnTo>
                  <a:lnTo>
                    <a:pt x="4045" y="10495"/>
                  </a:lnTo>
                  <a:lnTo>
                    <a:pt x="0" y="9090"/>
                  </a:lnTo>
                  <a:lnTo>
                    <a:pt x="0" y="21600"/>
                  </a:lnTo>
                  <a:lnTo>
                    <a:pt x="162" y="21600"/>
                  </a:lnTo>
                  <a:lnTo>
                    <a:pt x="21600" y="14338"/>
                  </a:lnTo>
                  <a:lnTo>
                    <a:pt x="21600" y="0"/>
                  </a:lnTo>
                  <a:lnTo>
                    <a:pt x="21196" y="0"/>
                  </a:lnTo>
                  <a:close/>
                </a:path>
              </a:pathLst>
            </a:custGeom>
            <a:solidFill>
              <a:srgbClr val="FFFFFF">
                <a:alpha val="73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443" name="Shape 443"/>
            <p:cNvSpPr/>
            <p:nvPr/>
          </p:nvSpPr>
          <p:spPr>
            <a:xfrm>
              <a:off x="0" y="0"/>
              <a:ext cx="1971096" cy="1059373"/>
            </a:xfrm>
            <a:custGeom>
              <a:avLst/>
              <a:gdLst/>
              <a:ahLst/>
              <a:cxnLst>
                <a:cxn ang="0">
                  <a:pos x="wd2" y="hd2"/>
                </a:cxn>
                <a:cxn ang="5400000">
                  <a:pos x="wd2" y="hd2"/>
                </a:cxn>
                <a:cxn ang="10800000">
                  <a:pos x="wd2" y="hd2"/>
                </a:cxn>
                <a:cxn ang="16200000">
                  <a:pos x="wd2" y="hd2"/>
                </a:cxn>
              </a:cxnLst>
              <a:rect l="0" t="0" r="r" b="b"/>
              <a:pathLst>
                <a:path w="21600" h="21600" extrusionOk="0">
                  <a:moveTo>
                    <a:pt x="10719" y="0"/>
                  </a:moveTo>
                  <a:lnTo>
                    <a:pt x="0" y="11515"/>
                  </a:lnTo>
                  <a:lnTo>
                    <a:pt x="7240" y="19417"/>
                  </a:lnTo>
                  <a:lnTo>
                    <a:pt x="8737" y="17837"/>
                  </a:lnTo>
                  <a:lnTo>
                    <a:pt x="12216" y="21600"/>
                  </a:lnTo>
                  <a:lnTo>
                    <a:pt x="12216" y="13848"/>
                  </a:lnTo>
                  <a:lnTo>
                    <a:pt x="15654" y="10085"/>
                  </a:lnTo>
                  <a:lnTo>
                    <a:pt x="15654" y="17686"/>
                  </a:lnTo>
                  <a:lnTo>
                    <a:pt x="21600" y="11515"/>
                  </a:lnTo>
                  <a:lnTo>
                    <a:pt x="10719" y="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444" name="Shape 444"/>
            <p:cNvSpPr/>
            <p:nvPr/>
          </p:nvSpPr>
          <p:spPr>
            <a:xfrm>
              <a:off x="0" y="564753"/>
              <a:ext cx="985549" cy="1701639"/>
            </a:xfrm>
            <a:custGeom>
              <a:avLst/>
              <a:gdLst/>
              <a:ahLst/>
              <a:cxnLst>
                <a:cxn ang="0">
                  <a:pos x="wd2" y="hd2"/>
                </a:cxn>
                <a:cxn ang="5400000">
                  <a:pos x="wd2" y="hd2"/>
                </a:cxn>
                <a:cxn ang="10800000">
                  <a:pos x="wd2" y="hd2"/>
                </a:cxn>
                <a:cxn ang="16200000">
                  <a:pos x="wd2" y="hd2"/>
                </a:cxn>
              </a:cxnLst>
              <a:rect l="0" t="0" r="r" b="b"/>
              <a:pathLst>
                <a:path w="21600" h="21600" extrusionOk="0">
                  <a:moveTo>
                    <a:pt x="18769" y="8200"/>
                  </a:moveTo>
                  <a:lnTo>
                    <a:pt x="18769" y="12932"/>
                  </a:lnTo>
                  <a:lnTo>
                    <a:pt x="12297" y="15368"/>
                  </a:lnTo>
                  <a:lnTo>
                    <a:pt x="12297" y="5763"/>
                  </a:lnTo>
                  <a:lnTo>
                    <a:pt x="14724" y="4826"/>
                  </a:lnTo>
                  <a:lnTo>
                    <a:pt x="162" y="0"/>
                  </a:lnTo>
                  <a:lnTo>
                    <a:pt x="0" y="0"/>
                  </a:lnTo>
                  <a:lnTo>
                    <a:pt x="0" y="14338"/>
                  </a:lnTo>
                  <a:lnTo>
                    <a:pt x="21600" y="21600"/>
                  </a:lnTo>
                  <a:lnTo>
                    <a:pt x="21600" y="9090"/>
                  </a:lnTo>
                  <a:lnTo>
                    <a:pt x="18769" y="820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sp>
        <p:nvSpPr>
          <p:cNvPr id="446" name="Shape 446"/>
          <p:cNvSpPr/>
          <p:nvPr/>
        </p:nvSpPr>
        <p:spPr>
          <a:xfrm>
            <a:off x="6030" y="4094997"/>
            <a:ext cx="6773335" cy="7315201"/>
          </a:xfrm>
          <a:prstGeom prst="rect">
            <a:avLst/>
          </a:prstGeom>
          <a:solidFill>
            <a:schemeClr val="accent5">
              <a:lumOff val="-8745"/>
            </a:schemeClr>
          </a:solidFill>
          <a:ln w="25400">
            <a:miter lim="400000"/>
          </a:ln>
        </p:spPr>
        <p:txBody>
          <a:bodyPr lIns="243839" tIns="243839" rIns="243839" bIns="243839" anchor="b">
            <a:normAutofit/>
          </a:bodyPr>
          <a:lstStyle/>
          <a:p>
            <a:pPr defTabSz="2438400">
              <a:lnSpc>
                <a:spcPts val="5000"/>
              </a:lnSpc>
              <a:spcBef>
                <a:spcPts val="0"/>
              </a:spcBef>
            </a:pPr>
            <a:endParaRPr/>
          </a:p>
        </p:txBody>
      </p:sp>
      <p:sp>
        <p:nvSpPr>
          <p:cNvPr id="447" name="Shape 447"/>
          <p:cNvSpPr>
            <a:spLocks noGrp="1"/>
          </p:cNvSpPr>
          <p:nvPr>
            <p:ph type="body" sz="quarter" idx="13"/>
          </p:nvPr>
        </p:nvSpPr>
        <p:spPr>
          <a:xfrm>
            <a:off x="-1" y="7657141"/>
            <a:ext cx="6585388" cy="3365501"/>
          </a:xfrm>
          <a:prstGeom prst="rect">
            <a:avLst/>
          </a:prstGeom>
          <a:ln w="12700"/>
        </p:spPr>
        <p:txBody>
          <a:bodyPr>
            <a:normAutofit/>
          </a:bodyPr>
          <a:lstStyle/>
          <a:p>
            <a:pPr marL="0" indent="0">
              <a:lnSpc>
                <a:spcPts val="4000"/>
              </a:lnSpc>
              <a:spcBef>
                <a:spcPts val="0"/>
              </a:spcBef>
              <a:buSzTx/>
              <a:buFontTx/>
              <a:buNone/>
              <a:defRPr sz="3600">
                <a:solidFill>
                  <a:srgbClr val="FFFFFF"/>
                </a:solidFill>
              </a:defRPr>
            </a:pPr>
            <a:endParaRPr/>
          </a:p>
        </p:txBody>
      </p:sp>
      <p:sp>
        <p:nvSpPr>
          <p:cNvPr id="448" name="Shape 448"/>
          <p:cNvSpPr>
            <a:spLocks noGrp="1"/>
          </p:cNvSpPr>
          <p:nvPr>
            <p:ph type="title"/>
          </p:nvPr>
        </p:nvSpPr>
        <p:spPr>
          <a:xfrm>
            <a:off x="-1" y="4552125"/>
            <a:ext cx="6616701" cy="2971801"/>
          </a:xfrm>
          <a:prstGeom prst="rect">
            <a:avLst/>
          </a:prstGeom>
        </p:spPr>
        <p:txBody>
          <a:bodyPr anchor="b"/>
          <a:lstStyle>
            <a:lvl1pPr>
              <a:lnSpc>
                <a:spcPts val="5000"/>
              </a:lnSpc>
              <a:defRPr sz="4800">
                <a:solidFill>
                  <a:srgbClr val="FFFFFF"/>
                </a:solidFill>
              </a:defRPr>
            </a:lvl1pPr>
          </a:lstStyle>
          <a:p>
            <a:r>
              <a:t>Title Text</a:t>
            </a:r>
          </a:p>
        </p:txBody>
      </p:sp>
      <p:sp>
        <p:nvSpPr>
          <p:cNvPr id="449" name="Shape 449"/>
          <p:cNvSpPr>
            <a:spLocks noGrp="1"/>
          </p:cNvSpPr>
          <p:nvPr>
            <p:ph type="body" sz="half" idx="14"/>
          </p:nvPr>
        </p:nvSpPr>
        <p:spPr>
          <a:xfrm>
            <a:off x="8812231" y="3470983"/>
            <a:ext cx="14097928" cy="7689463"/>
          </a:xfrm>
          <a:prstGeom prst="rect">
            <a:avLst/>
          </a:prstGeom>
          <a:ln w="12700"/>
        </p:spPr>
        <p:txBody>
          <a:bodyPr>
            <a:normAutofit/>
          </a:bodyPr>
          <a:lstStyle/>
          <a:p>
            <a:pPr marL="0" indent="0" defTabSz="1828800">
              <a:spcBef>
                <a:spcPts val="800"/>
              </a:spcBef>
              <a:buSzTx/>
              <a:buFontTx/>
              <a:buNone/>
              <a:defRPr sz="1800">
                <a:latin typeface="Menlo"/>
                <a:ea typeface="Menlo"/>
                <a:cs typeface="Menlo"/>
                <a:sym typeface="Menlo"/>
              </a:defRPr>
            </a:pPr>
            <a:endParaRPr/>
          </a:p>
        </p:txBody>
      </p:sp>
      <p:sp>
        <p:nvSpPr>
          <p:cNvPr id="450" name="Shape 450"/>
          <p:cNvSpPr>
            <a:spLocks noGrp="1"/>
          </p:cNvSpPr>
          <p:nvPr>
            <p:ph type="body" sz="quarter" idx="15"/>
          </p:nvPr>
        </p:nvSpPr>
        <p:spPr>
          <a:xfrm>
            <a:off x="8812231" y="2480555"/>
            <a:ext cx="13933759" cy="729519"/>
          </a:xfrm>
          <a:prstGeom prst="rect">
            <a:avLst/>
          </a:prstGeom>
          <a:ln w="12700"/>
        </p:spPr>
        <p:txBody>
          <a:bodyPr anchor="ctr">
            <a:normAutofit/>
          </a:bodyPr>
          <a:lstStyle/>
          <a:p>
            <a:pPr marL="0" indent="0" algn="ctr" defTabSz="1828800">
              <a:spcBef>
                <a:spcPts val="800"/>
              </a:spcBef>
              <a:buSzTx/>
              <a:buFontTx/>
              <a:buNone/>
              <a:defRPr sz="2000" b="1">
                <a:solidFill>
                  <a:srgbClr val="FFFFFF"/>
                </a:solidFill>
                <a:latin typeface="Menlo"/>
                <a:ea typeface="Menlo"/>
                <a:cs typeface="Menlo"/>
                <a:sym typeface="Menlo"/>
              </a:defRPr>
            </a:pPr>
            <a:endParaRPr/>
          </a:p>
        </p:txBody>
      </p:sp>
    </p:spTree>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Body w/title">
    <p:spTree>
      <p:nvGrpSpPr>
        <p:cNvPr id="1" name=""/>
        <p:cNvGrpSpPr/>
        <p:nvPr/>
      </p:nvGrpSpPr>
      <p:grpSpPr>
        <a:xfrm>
          <a:off x="0" y="0"/>
          <a:ext cx="0" cy="0"/>
          <a:chOff x="0" y="0"/>
          <a:chExt cx="0" cy="0"/>
        </a:xfrm>
      </p:grpSpPr>
      <p:pic>
        <p:nvPicPr>
          <p:cNvPr id="457" name="image18.jpg"/>
          <p:cNvPicPr>
            <a:picLocks noChangeAspect="1"/>
          </p:cNvPicPr>
          <p:nvPr/>
        </p:nvPicPr>
        <p:blipFill>
          <a:blip r:embed="rId2">
            <a:alphaModFix amt="34000"/>
            <a:extLst/>
          </a:blip>
          <a:stretch>
            <a:fillRect/>
          </a:stretch>
        </p:blipFill>
        <p:spPr>
          <a:xfrm>
            <a:off x="-1" y="278779"/>
            <a:ext cx="24384001" cy="13716001"/>
          </a:xfrm>
          <a:prstGeom prst="rect">
            <a:avLst/>
          </a:prstGeom>
          <a:ln w="12700">
            <a:miter lim="400000"/>
          </a:ln>
        </p:spPr>
      </p:pic>
      <p:sp>
        <p:nvSpPr>
          <p:cNvPr id="21" name="Shape 458">
            <a:extLst>
              <a:ext uri="{FF2B5EF4-FFF2-40B4-BE49-F238E27FC236}">
                <a16:creationId xmlns:a16="http://schemas.microsoft.com/office/drawing/2014/main" id="{33270A15-4564-8042-8315-F648CF17AA15}"/>
              </a:ext>
            </a:extLst>
          </p:cNvPr>
          <p:cNvSpPr/>
          <p:nvPr userDrawn="1"/>
        </p:nvSpPr>
        <p:spPr>
          <a:xfrm>
            <a:off x="1175173" y="783772"/>
            <a:ext cx="22023494" cy="11814632"/>
          </a:xfrm>
          <a:prstGeom prst="rect">
            <a:avLst/>
          </a:prstGeom>
          <a:solidFill>
            <a:srgbClr val="FFFFFF"/>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a:p>
        </p:txBody>
      </p:sp>
      <p:sp>
        <p:nvSpPr>
          <p:cNvPr id="459" name="Shape 459"/>
          <p:cNvSpPr>
            <a:spLocks noGrp="1"/>
          </p:cNvSpPr>
          <p:nvPr>
            <p:ph type="body" idx="1"/>
          </p:nvPr>
        </p:nvSpPr>
        <p:spPr>
          <a:xfrm>
            <a:off x="1453186" y="3349719"/>
            <a:ext cx="21745481" cy="9241292"/>
          </a:xfrm>
          <a:prstGeom prst="rect">
            <a:avLst/>
          </a:prstGeom>
        </p:spPr>
        <p:txBody>
          <a:bodyPr>
            <a:normAutofit/>
          </a:bodyPr>
          <a:lstStyle>
            <a:lvl1pPr marL="457200" indent="-457200" defTabSz="1828800">
              <a:spcBef>
                <a:spcPts val="1600"/>
              </a:spcBef>
              <a:buClr>
                <a:schemeClr val="accent1"/>
              </a:buClr>
              <a:buFont typeface="Wingdings-Regular"/>
              <a:buChar char="▪"/>
              <a:defRPr sz="4800">
                <a:solidFill>
                  <a:srgbClr val="44546A"/>
                </a:solidFill>
              </a:defRPr>
            </a:lvl1pPr>
            <a:lvl2pPr marL="800100" indent="-514350" defTabSz="1828800">
              <a:spcBef>
                <a:spcPts val="1600"/>
              </a:spcBef>
              <a:buClr>
                <a:schemeClr val="accent1"/>
              </a:buClr>
              <a:buFont typeface="Wingdings-Regular"/>
              <a:buChar char="–"/>
              <a:defRPr sz="4800">
                <a:solidFill>
                  <a:srgbClr val="44546A"/>
                </a:solidFill>
              </a:defRPr>
            </a:lvl2pPr>
            <a:lvl3pPr marL="1103766" indent="-587828" defTabSz="1828800">
              <a:spcBef>
                <a:spcPts val="1600"/>
              </a:spcBef>
              <a:buClr>
                <a:schemeClr val="accent1"/>
              </a:buClr>
              <a:buFont typeface="Wingdings-Regular"/>
              <a:buChar char="▪"/>
              <a:defRPr sz="4800">
                <a:solidFill>
                  <a:srgbClr val="44546A"/>
                </a:solidFill>
              </a:defRPr>
            </a:lvl3pPr>
            <a:lvl4pPr marL="1330778" indent="-587828" defTabSz="1828800">
              <a:spcBef>
                <a:spcPts val="1600"/>
              </a:spcBef>
              <a:buClr>
                <a:schemeClr val="accent1"/>
              </a:buClr>
              <a:buFont typeface="Wingdings-Regular"/>
              <a:buChar char="–"/>
              <a:defRPr sz="4800">
                <a:solidFill>
                  <a:srgbClr val="44546A"/>
                </a:solidFill>
              </a:defRPr>
            </a:lvl4pPr>
            <a:lvl5pPr marL="1557112" indent="-582387" defTabSz="1828800">
              <a:spcBef>
                <a:spcPts val="1600"/>
              </a:spcBef>
              <a:buClr>
                <a:schemeClr val="accent1"/>
              </a:buClr>
              <a:buFont typeface="Wingdings-Regular"/>
              <a:buChar char="▪"/>
              <a:defRPr sz="4800">
                <a:solidFill>
                  <a:srgbClr val="44546A"/>
                </a:solidFill>
              </a:defRPr>
            </a:lvl5p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460" name="Shape 460"/>
          <p:cNvSpPr/>
          <p:nvPr/>
        </p:nvSpPr>
        <p:spPr>
          <a:xfrm flipH="1">
            <a:off x="1041394" y="-1"/>
            <a:ext cx="133774" cy="13716001"/>
          </a:xfrm>
          <a:prstGeom prst="rect">
            <a:avLst/>
          </a:prstGeom>
          <a:solidFill>
            <a:srgbClr val="F2F2F2"/>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a:p>
        </p:txBody>
      </p:sp>
      <p:sp>
        <p:nvSpPr>
          <p:cNvPr id="461" name="Shape 461"/>
          <p:cNvSpPr>
            <a:spLocks noGrp="1"/>
          </p:cNvSpPr>
          <p:nvPr>
            <p:ph type="title"/>
          </p:nvPr>
        </p:nvSpPr>
        <p:spPr>
          <a:xfrm>
            <a:off x="1451869" y="783573"/>
            <a:ext cx="21746797" cy="1784534"/>
          </a:xfrm>
          <a:prstGeom prst="rect">
            <a:avLst/>
          </a:prstGeom>
        </p:spPr>
        <p:txBody>
          <a:bodyPr lIns="127000" tIns="127000" rIns="127000" bIns="127000" anchor="t">
            <a:normAutofit/>
          </a:bodyPr>
          <a:lstStyle>
            <a:lvl1pPr defTabSz="1828800">
              <a:lnSpc>
                <a:spcPct val="100000"/>
              </a:lnSpc>
              <a:spcBef>
                <a:spcPts val="1800"/>
              </a:spcBef>
              <a:defRPr sz="7400" spc="-158"/>
            </a:lvl1pPr>
          </a:lstStyle>
          <a:p>
            <a:r>
              <a:t>Title Text</a:t>
            </a:r>
          </a:p>
        </p:txBody>
      </p:sp>
      <p:sp>
        <p:nvSpPr>
          <p:cNvPr id="462" name="Shape 462"/>
          <p:cNvSpPr/>
          <p:nvPr/>
        </p:nvSpPr>
        <p:spPr>
          <a:xfrm flipH="1">
            <a:off x="1041396" y="783575"/>
            <a:ext cx="133772" cy="1784529"/>
          </a:xfrm>
          <a:prstGeom prst="rect">
            <a:avLst/>
          </a:prstGeom>
          <a:solidFill>
            <a:srgbClr val="000000"/>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a:p>
        </p:txBody>
      </p:sp>
      <p:grpSp>
        <p:nvGrpSpPr>
          <p:cNvPr id="466" name="Group 466"/>
          <p:cNvGrpSpPr/>
          <p:nvPr/>
        </p:nvGrpSpPr>
        <p:grpSpPr>
          <a:xfrm>
            <a:off x="22603860" y="12793059"/>
            <a:ext cx="594806" cy="629478"/>
            <a:chOff x="0" y="0"/>
            <a:chExt cx="594805" cy="629477"/>
          </a:xfrm>
        </p:grpSpPr>
        <p:sp>
          <p:nvSpPr>
            <p:cNvPr id="463" name="Shape 463"/>
            <p:cNvSpPr/>
            <p:nvPr/>
          </p:nvSpPr>
          <p:spPr>
            <a:xfrm>
              <a:off x="0" y="0"/>
              <a:ext cx="247689" cy="53995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5718"/>
                  </a:lnTo>
                  <a:lnTo>
                    <a:pt x="0" y="19448"/>
                  </a:lnTo>
                  <a:lnTo>
                    <a:pt x="8115" y="21600"/>
                  </a:lnTo>
                  <a:lnTo>
                    <a:pt x="8115" y="7870"/>
                  </a:lnTo>
                  <a:lnTo>
                    <a:pt x="21600" y="4303"/>
                  </a:lnTo>
                  <a:lnTo>
                    <a:pt x="21600"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464" name="Shape 464"/>
            <p:cNvSpPr/>
            <p:nvPr/>
          </p:nvSpPr>
          <p:spPr>
            <a:xfrm>
              <a:off x="154628" y="0"/>
              <a:ext cx="285550" cy="629124"/>
            </a:xfrm>
            <a:custGeom>
              <a:avLst/>
              <a:gdLst/>
              <a:ahLst/>
              <a:cxnLst>
                <a:cxn ang="0">
                  <a:pos x="wd2" y="hd2"/>
                </a:cxn>
                <a:cxn ang="5400000">
                  <a:pos x="wd2" y="hd2"/>
                </a:cxn>
                <a:cxn ang="10800000">
                  <a:pos x="wd2" y="hd2"/>
                </a:cxn>
                <a:cxn ang="16200000">
                  <a:pos x="wd2" y="hd2"/>
                </a:cxn>
              </a:cxnLst>
              <a:rect l="0" t="0" r="r" b="b"/>
              <a:pathLst>
                <a:path w="21600" h="21600" extrusionOk="0">
                  <a:moveTo>
                    <a:pt x="14534" y="0"/>
                  </a:moveTo>
                  <a:lnTo>
                    <a:pt x="14534" y="9379"/>
                  </a:lnTo>
                  <a:lnTo>
                    <a:pt x="7039" y="9379"/>
                  </a:lnTo>
                  <a:lnTo>
                    <a:pt x="7039" y="5892"/>
                  </a:lnTo>
                  <a:lnTo>
                    <a:pt x="0" y="7739"/>
                  </a:lnTo>
                  <a:lnTo>
                    <a:pt x="0" y="19753"/>
                  </a:lnTo>
                  <a:lnTo>
                    <a:pt x="7039" y="21600"/>
                  </a:lnTo>
                  <a:lnTo>
                    <a:pt x="7039" y="12246"/>
                  </a:lnTo>
                  <a:lnTo>
                    <a:pt x="14534" y="12246"/>
                  </a:lnTo>
                  <a:lnTo>
                    <a:pt x="14534" y="15720"/>
                  </a:lnTo>
                  <a:lnTo>
                    <a:pt x="21600" y="13874"/>
                  </a:lnTo>
                  <a:lnTo>
                    <a:pt x="21600" y="1847"/>
                  </a:lnTo>
                  <a:lnTo>
                    <a:pt x="14534"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465" name="Shape 465"/>
            <p:cNvSpPr/>
            <p:nvPr/>
          </p:nvSpPr>
          <p:spPr>
            <a:xfrm>
              <a:off x="346763" y="89167"/>
              <a:ext cx="248043" cy="54031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5885"/>
                  </a:lnTo>
                  <a:lnTo>
                    <a:pt x="21600" y="2150"/>
                  </a:lnTo>
                  <a:lnTo>
                    <a:pt x="13496" y="0"/>
                  </a:lnTo>
                  <a:lnTo>
                    <a:pt x="13496" y="13735"/>
                  </a:lnTo>
                  <a:lnTo>
                    <a:pt x="0" y="17300"/>
                  </a:lnTo>
                  <a:lnTo>
                    <a:pt x="0" y="2160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sp>
        <p:nvSpPr>
          <p:cNvPr id="467" name="Shape 467"/>
          <p:cNvSpPr/>
          <p:nvPr/>
        </p:nvSpPr>
        <p:spPr>
          <a:xfrm>
            <a:off x="1451869" y="12949816"/>
            <a:ext cx="3223578" cy="485141"/>
          </a:xfrm>
          <a:prstGeom prst="rect">
            <a:avLst/>
          </a:prstGeom>
          <a:ln w="25400">
            <a:miter lim="400000"/>
          </a:ln>
          <a:extLst>
            <a:ext uri="{C572A759-6A51-4108-AA02-DFA0A04FC94B}">
              <ma14:wrappingTextBoxFlag xmlns:ma14="http://schemas.microsoft.com/office/mac/drawingml/2011/main" xmlns=""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t>Copyright © 2017 HashiCorp</a:t>
            </a:r>
          </a:p>
        </p:txBody>
      </p:sp>
      <p:sp>
        <p:nvSpPr>
          <p:cNvPr id="468" name="Shape 468"/>
          <p:cNvSpPr>
            <a:spLocks noGrp="1"/>
          </p:cNvSpPr>
          <p:nvPr>
            <p:ph type="sldNum" sz="quarter" idx="2"/>
          </p:nvPr>
        </p:nvSpPr>
        <p:spPr>
          <a:xfrm>
            <a:off x="23460168" y="12945582"/>
            <a:ext cx="514907" cy="485141"/>
          </a:xfrm>
          <a:prstGeom prst="rect">
            <a:avLst/>
          </a:prstGeom>
        </p:spPr>
        <p:txBody>
          <a:bodyPr anchor="b"/>
          <a:lstStyle>
            <a:lvl1pPr>
              <a:defRPr sz="1600">
                <a:solidFill>
                  <a:srgbClr val="AFABAB"/>
                </a:solidFill>
              </a:defRPr>
            </a:lvl1pPr>
          </a:lstStyle>
          <a:p>
            <a:fld id="{86CB4B4D-7CA3-9044-876B-883B54F8677D}" type="slidenum">
              <a:t>‹#›</a:t>
            </a:fld>
            <a:endParaRPr/>
          </a:p>
        </p:txBody>
      </p:sp>
      <p:sp>
        <p:nvSpPr>
          <p:cNvPr id="6" name="Text Placeholder 5">
            <a:extLst>
              <a:ext uri="{FF2B5EF4-FFF2-40B4-BE49-F238E27FC236}">
                <a16:creationId xmlns:a16="http://schemas.microsoft.com/office/drawing/2014/main" id="{670D6D46-CA8F-CF41-BA5D-BFC96F1EF4AF}"/>
              </a:ext>
            </a:extLst>
          </p:cNvPr>
          <p:cNvSpPr>
            <a:spLocks noGrp="1"/>
          </p:cNvSpPr>
          <p:nvPr>
            <p:ph type="body" sz="quarter" idx="10" hasCustomPrompt="1"/>
          </p:nvPr>
        </p:nvSpPr>
        <p:spPr>
          <a:xfrm>
            <a:off x="9612352" y="12882563"/>
            <a:ext cx="12679324" cy="547687"/>
          </a:xfrm>
        </p:spPr>
        <p:txBody>
          <a:bodyPr/>
          <a:lstStyle>
            <a:lvl1pPr marL="0" indent="0" algn="r">
              <a:buNone/>
              <a:defRPr sz="2400">
                <a:solidFill>
                  <a:schemeClr val="accent2"/>
                </a:solidFill>
              </a:defRPr>
            </a:lvl1pPr>
          </a:lstStyle>
          <a:p>
            <a:pPr lvl="0"/>
            <a:r>
              <a:rPr lang="en-US" dirty="0"/>
              <a:t>&lt;Insert Link&gt;</a:t>
            </a:r>
          </a:p>
        </p:txBody>
      </p:sp>
    </p:spTree>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type="tx">
  <p:cSld name="Body w/title &amp; Subtitle">
    <p:spTree>
      <p:nvGrpSpPr>
        <p:cNvPr id="1" name=""/>
        <p:cNvGrpSpPr/>
        <p:nvPr/>
      </p:nvGrpSpPr>
      <p:grpSpPr>
        <a:xfrm>
          <a:off x="0" y="0"/>
          <a:ext cx="0" cy="0"/>
          <a:chOff x="0" y="0"/>
          <a:chExt cx="0" cy="0"/>
        </a:xfrm>
      </p:grpSpPr>
      <p:pic>
        <p:nvPicPr>
          <p:cNvPr id="475" name="image18.jpg"/>
          <p:cNvPicPr>
            <a:picLocks noChangeAspect="1"/>
          </p:cNvPicPr>
          <p:nvPr/>
        </p:nvPicPr>
        <p:blipFill>
          <a:blip r:embed="rId2">
            <a:alphaModFix amt="34000"/>
            <a:extLst/>
          </a:blip>
          <a:stretch>
            <a:fillRect/>
          </a:stretch>
        </p:blipFill>
        <p:spPr>
          <a:xfrm>
            <a:off x="-1" y="289930"/>
            <a:ext cx="24384001" cy="13716001"/>
          </a:xfrm>
          <a:prstGeom prst="rect">
            <a:avLst/>
          </a:prstGeom>
          <a:ln w="12700">
            <a:miter lim="400000"/>
          </a:ln>
        </p:spPr>
      </p:pic>
      <p:sp>
        <p:nvSpPr>
          <p:cNvPr id="476" name="Shape 476"/>
          <p:cNvSpPr/>
          <p:nvPr/>
        </p:nvSpPr>
        <p:spPr>
          <a:xfrm>
            <a:off x="1175173" y="783772"/>
            <a:ext cx="22023494" cy="11814632"/>
          </a:xfrm>
          <a:prstGeom prst="rect">
            <a:avLst/>
          </a:prstGeom>
          <a:solidFill>
            <a:srgbClr val="FFFFFF"/>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a:p>
        </p:txBody>
      </p:sp>
      <p:sp>
        <p:nvSpPr>
          <p:cNvPr id="477" name="Shape 477"/>
          <p:cNvSpPr/>
          <p:nvPr/>
        </p:nvSpPr>
        <p:spPr>
          <a:xfrm flipH="1">
            <a:off x="1041394" y="-1"/>
            <a:ext cx="133774" cy="13716001"/>
          </a:xfrm>
          <a:prstGeom prst="rect">
            <a:avLst/>
          </a:prstGeom>
          <a:solidFill>
            <a:srgbClr val="F2F2F2"/>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a:p>
        </p:txBody>
      </p:sp>
      <p:sp>
        <p:nvSpPr>
          <p:cNvPr id="478" name="Shape 478"/>
          <p:cNvSpPr/>
          <p:nvPr/>
        </p:nvSpPr>
        <p:spPr>
          <a:xfrm flipH="1">
            <a:off x="1041394" y="783573"/>
            <a:ext cx="133771" cy="2559134"/>
          </a:xfrm>
          <a:prstGeom prst="rect">
            <a:avLst/>
          </a:prstGeom>
          <a:solidFill>
            <a:srgbClr val="000000"/>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a:p>
        </p:txBody>
      </p:sp>
      <p:sp>
        <p:nvSpPr>
          <p:cNvPr id="479" name="Shape 479"/>
          <p:cNvSpPr>
            <a:spLocks noGrp="1"/>
          </p:cNvSpPr>
          <p:nvPr>
            <p:ph type="title"/>
          </p:nvPr>
        </p:nvSpPr>
        <p:spPr>
          <a:xfrm>
            <a:off x="1451869" y="783573"/>
            <a:ext cx="21746797" cy="1483066"/>
          </a:xfrm>
          <a:prstGeom prst="rect">
            <a:avLst/>
          </a:prstGeom>
          <a:ln w="12700"/>
        </p:spPr>
        <p:txBody>
          <a:bodyPr lIns="127000" tIns="127000" rIns="127000" bIns="127000" anchor="t">
            <a:normAutofit/>
          </a:bodyPr>
          <a:lstStyle>
            <a:lvl1pPr defTabSz="1828800">
              <a:lnSpc>
                <a:spcPct val="100000"/>
              </a:lnSpc>
              <a:spcBef>
                <a:spcPts val="1800"/>
              </a:spcBef>
              <a:defRPr sz="7400" spc="-158"/>
            </a:lvl1pPr>
          </a:lstStyle>
          <a:p>
            <a:r>
              <a:t>Title Text</a:t>
            </a:r>
          </a:p>
        </p:txBody>
      </p:sp>
      <p:sp>
        <p:nvSpPr>
          <p:cNvPr id="480" name="Shape 480"/>
          <p:cNvSpPr>
            <a:spLocks noGrp="1"/>
          </p:cNvSpPr>
          <p:nvPr>
            <p:ph type="body" idx="1"/>
          </p:nvPr>
        </p:nvSpPr>
        <p:spPr>
          <a:xfrm>
            <a:off x="1451869" y="4126279"/>
            <a:ext cx="21746797" cy="8137689"/>
          </a:xfrm>
          <a:prstGeom prst="rect">
            <a:avLst/>
          </a:prstGeom>
        </p:spPr>
        <p:txBody>
          <a:bodyPr>
            <a:normAutofit/>
          </a:bodyPr>
          <a:lstStyle>
            <a:lvl1pPr marL="457200" indent="-457200" defTabSz="1828800">
              <a:spcBef>
                <a:spcPts val="1600"/>
              </a:spcBef>
              <a:buClr>
                <a:schemeClr val="accent1"/>
              </a:buClr>
              <a:buFont typeface="Wingdings-Regular"/>
              <a:buChar char="▪"/>
              <a:defRPr sz="4800">
                <a:solidFill>
                  <a:srgbClr val="44546A"/>
                </a:solidFill>
              </a:defRPr>
            </a:lvl1pPr>
            <a:lvl2pPr marL="800100" indent="-514350" defTabSz="1828800">
              <a:spcBef>
                <a:spcPts val="1600"/>
              </a:spcBef>
              <a:buClr>
                <a:schemeClr val="accent1"/>
              </a:buClr>
              <a:buFont typeface="Wingdings-Regular"/>
              <a:buChar char="–"/>
              <a:defRPr sz="4800">
                <a:solidFill>
                  <a:srgbClr val="44546A"/>
                </a:solidFill>
              </a:defRPr>
            </a:lvl2pPr>
            <a:lvl3pPr marL="1103766" indent="-587828" defTabSz="1828800">
              <a:spcBef>
                <a:spcPts val="1600"/>
              </a:spcBef>
              <a:buClr>
                <a:schemeClr val="accent1"/>
              </a:buClr>
              <a:buFont typeface="Wingdings-Regular"/>
              <a:buChar char="▪"/>
              <a:defRPr sz="4800">
                <a:solidFill>
                  <a:srgbClr val="44546A"/>
                </a:solidFill>
              </a:defRPr>
            </a:lvl3pPr>
            <a:lvl4pPr marL="1330778" indent="-587828" defTabSz="1828800">
              <a:spcBef>
                <a:spcPts val="1600"/>
              </a:spcBef>
              <a:buClr>
                <a:schemeClr val="accent1"/>
              </a:buClr>
              <a:buFont typeface="Wingdings-Regular"/>
              <a:buChar char="–"/>
              <a:defRPr sz="4800">
                <a:solidFill>
                  <a:srgbClr val="44546A"/>
                </a:solidFill>
              </a:defRPr>
            </a:lvl4pPr>
            <a:lvl5pPr marL="1557112" indent="-582387" defTabSz="1828800">
              <a:spcBef>
                <a:spcPts val="1600"/>
              </a:spcBef>
              <a:buClr>
                <a:schemeClr val="accent1"/>
              </a:buClr>
              <a:buFont typeface="Wingdings-Regular"/>
              <a:buChar char="▪"/>
              <a:defRPr sz="4800">
                <a:solidFill>
                  <a:srgbClr val="44546A"/>
                </a:solidFill>
              </a:defRPr>
            </a:lvl5pPr>
          </a:lstStyle>
          <a:p>
            <a:r>
              <a:t>Body Level One</a:t>
            </a:r>
          </a:p>
          <a:p>
            <a:pPr lvl="1"/>
            <a:r>
              <a:t>Body Level Two</a:t>
            </a:r>
          </a:p>
          <a:p>
            <a:pPr lvl="2"/>
            <a:r>
              <a:t>Body Level Three</a:t>
            </a:r>
          </a:p>
          <a:p>
            <a:pPr lvl="3"/>
            <a:r>
              <a:t>Body Level Four</a:t>
            </a:r>
          </a:p>
          <a:p>
            <a:pPr lvl="4"/>
            <a:r>
              <a:t>Body Level Five</a:t>
            </a:r>
          </a:p>
        </p:txBody>
      </p:sp>
      <p:grpSp>
        <p:nvGrpSpPr>
          <p:cNvPr id="484" name="Group 484"/>
          <p:cNvGrpSpPr/>
          <p:nvPr/>
        </p:nvGrpSpPr>
        <p:grpSpPr>
          <a:xfrm>
            <a:off x="22603860" y="12793059"/>
            <a:ext cx="594806" cy="629478"/>
            <a:chOff x="0" y="0"/>
            <a:chExt cx="594805" cy="629477"/>
          </a:xfrm>
        </p:grpSpPr>
        <p:sp>
          <p:nvSpPr>
            <p:cNvPr id="481" name="Shape 481"/>
            <p:cNvSpPr/>
            <p:nvPr/>
          </p:nvSpPr>
          <p:spPr>
            <a:xfrm>
              <a:off x="0" y="0"/>
              <a:ext cx="247689" cy="53995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5718"/>
                  </a:lnTo>
                  <a:lnTo>
                    <a:pt x="0" y="19448"/>
                  </a:lnTo>
                  <a:lnTo>
                    <a:pt x="8115" y="21600"/>
                  </a:lnTo>
                  <a:lnTo>
                    <a:pt x="8115" y="7870"/>
                  </a:lnTo>
                  <a:lnTo>
                    <a:pt x="21600" y="4303"/>
                  </a:lnTo>
                  <a:lnTo>
                    <a:pt x="21600"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482" name="Shape 482"/>
            <p:cNvSpPr/>
            <p:nvPr/>
          </p:nvSpPr>
          <p:spPr>
            <a:xfrm>
              <a:off x="154628" y="0"/>
              <a:ext cx="285550" cy="629124"/>
            </a:xfrm>
            <a:custGeom>
              <a:avLst/>
              <a:gdLst/>
              <a:ahLst/>
              <a:cxnLst>
                <a:cxn ang="0">
                  <a:pos x="wd2" y="hd2"/>
                </a:cxn>
                <a:cxn ang="5400000">
                  <a:pos x="wd2" y="hd2"/>
                </a:cxn>
                <a:cxn ang="10800000">
                  <a:pos x="wd2" y="hd2"/>
                </a:cxn>
                <a:cxn ang="16200000">
                  <a:pos x="wd2" y="hd2"/>
                </a:cxn>
              </a:cxnLst>
              <a:rect l="0" t="0" r="r" b="b"/>
              <a:pathLst>
                <a:path w="21600" h="21600" extrusionOk="0">
                  <a:moveTo>
                    <a:pt x="14534" y="0"/>
                  </a:moveTo>
                  <a:lnTo>
                    <a:pt x="14534" y="9379"/>
                  </a:lnTo>
                  <a:lnTo>
                    <a:pt x="7039" y="9379"/>
                  </a:lnTo>
                  <a:lnTo>
                    <a:pt x="7039" y="5892"/>
                  </a:lnTo>
                  <a:lnTo>
                    <a:pt x="0" y="7739"/>
                  </a:lnTo>
                  <a:lnTo>
                    <a:pt x="0" y="19753"/>
                  </a:lnTo>
                  <a:lnTo>
                    <a:pt x="7039" y="21600"/>
                  </a:lnTo>
                  <a:lnTo>
                    <a:pt x="7039" y="12246"/>
                  </a:lnTo>
                  <a:lnTo>
                    <a:pt x="14534" y="12246"/>
                  </a:lnTo>
                  <a:lnTo>
                    <a:pt x="14534" y="15720"/>
                  </a:lnTo>
                  <a:lnTo>
                    <a:pt x="21600" y="13874"/>
                  </a:lnTo>
                  <a:lnTo>
                    <a:pt x="21600" y="1847"/>
                  </a:lnTo>
                  <a:lnTo>
                    <a:pt x="14534"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483" name="Shape 483"/>
            <p:cNvSpPr/>
            <p:nvPr/>
          </p:nvSpPr>
          <p:spPr>
            <a:xfrm>
              <a:off x="346763" y="89167"/>
              <a:ext cx="248043" cy="54031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5885"/>
                  </a:lnTo>
                  <a:lnTo>
                    <a:pt x="21600" y="2150"/>
                  </a:lnTo>
                  <a:lnTo>
                    <a:pt x="13496" y="0"/>
                  </a:lnTo>
                  <a:lnTo>
                    <a:pt x="13496" y="13735"/>
                  </a:lnTo>
                  <a:lnTo>
                    <a:pt x="0" y="17300"/>
                  </a:lnTo>
                  <a:lnTo>
                    <a:pt x="0" y="2160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sp>
        <p:nvSpPr>
          <p:cNvPr id="485" name="Shape 485"/>
          <p:cNvSpPr/>
          <p:nvPr/>
        </p:nvSpPr>
        <p:spPr>
          <a:xfrm>
            <a:off x="1451869" y="12938280"/>
            <a:ext cx="3223578" cy="485141"/>
          </a:xfrm>
          <a:prstGeom prst="rect">
            <a:avLst/>
          </a:prstGeom>
          <a:ln w="25400">
            <a:miter lim="400000"/>
          </a:ln>
          <a:extLst>
            <a:ext uri="{C572A759-6A51-4108-AA02-DFA0A04FC94B}">
              <ma14:wrappingTextBoxFlag xmlns:ma14="http://schemas.microsoft.com/office/mac/drawingml/2011/main" xmlns=""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t>Copyright © 2017 HashiCorp</a:t>
            </a:r>
          </a:p>
        </p:txBody>
      </p:sp>
      <p:sp>
        <p:nvSpPr>
          <p:cNvPr id="486" name="Shape 486"/>
          <p:cNvSpPr>
            <a:spLocks noGrp="1"/>
          </p:cNvSpPr>
          <p:nvPr>
            <p:ph type="sldNum" sz="quarter" idx="2"/>
          </p:nvPr>
        </p:nvSpPr>
        <p:spPr>
          <a:xfrm>
            <a:off x="23460168" y="12945582"/>
            <a:ext cx="514907" cy="485141"/>
          </a:xfrm>
          <a:prstGeom prst="rect">
            <a:avLst/>
          </a:prstGeom>
        </p:spPr>
        <p:txBody>
          <a:bodyPr anchor="b"/>
          <a:lstStyle>
            <a:lvl1pPr>
              <a:defRPr sz="1600">
                <a:solidFill>
                  <a:srgbClr val="AFABAB"/>
                </a:solidFill>
              </a:defRPr>
            </a:lvl1pPr>
          </a:lstStyle>
          <a:p>
            <a:fld id="{86CB4B4D-7CA3-9044-876B-883B54F8677D}" type="slidenum">
              <a:t>‹#›</a:t>
            </a:fld>
            <a:endParaRPr/>
          </a:p>
        </p:txBody>
      </p:sp>
      <p:sp>
        <p:nvSpPr>
          <p:cNvPr id="487" name="Shape 487"/>
          <p:cNvSpPr>
            <a:spLocks noGrp="1"/>
          </p:cNvSpPr>
          <p:nvPr>
            <p:ph type="body" sz="quarter" idx="13"/>
          </p:nvPr>
        </p:nvSpPr>
        <p:spPr>
          <a:xfrm>
            <a:off x="1451869" y="2053169"/>
            <a:ext cx="21746797" cy="1121173"/>
          </a:xfrm>
          <a:prstGeom prst="rect">
            <a:avLst/>
          </a:prstGeom>
          <a:ln w="12700"/>
        </p:spPr>
        <p:txBody>
          <a:bodyPr lIns="127000" tIns="127000" rIns="127000" bIns="127000"/>
          <a:lstStyle/>
          <a:p>
            <a:pPr marL="0" indent="0">
              <a:spcBef>
                <a:spcPts val="2300"/>
              </a:spcBef>
              <a:buSzTx/>
              <a:buFontTx/>
              <a:buNone/>
              <a:defRPr sz="4200" b="1">
                <a:solidFill>
                  <a:srgbClr val="44546A"/>
                </a:solidFill>
                <a:latin typeface="Tahoma"/>
                <a:ea typeface="Tahoma"/>
                <a:cs typeface="Tahoma"/>
                <a:sym typeface="Tahoma"/>
              </a:defRPr>
            </a:pPr>
            <a:endParaRPr/>
          </a:p>
        </p:txBody>
      </p:sp>
    </p:spTree>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type="tx">
  <p:cSld name="Body w/2 LINE TITLE">
    <p:spTree>
      <p:nvGrpSpPr>
        <p:cNvPr id="1" name=""/>
        <p:cNvGrpSpPr/>
        <p:nvPr/>
      </p:nvGrpSpPr>
      <p:grpSpPr>
        <a:xfrm>
          <a:off x="0" y="0"/>
          <a:ext cx="0" cy="0"/>
          <a:chOff x="0" y="0"/>
          <a:chExt cx="0" cy="0"/>
        </a:xfrm>
      </p:grpSpPr>
      <p:pic>
        <p:nvPicPr>
          <p:cNvPr id="511" name="image18.jpg"/>
          <p:cNvPicPr>
            <a:picLocks noChangeAspect="1"/>
          </p:cNvPicPr>
          <p:nvPr/>
        </p:nvPicPr>
        <p:blipFill>
          <a:blip r:embed="rId2">
            <a:alphaModFix amt="34000"/>
            <a:extLst/>
          </a:blip>
          <a:stretch>
            <a:fillRect/>
          </a:stretch>
        </p:blipFill>
        <p:spPr>
          <a:xfrm>
            <a:off x="-1" y="-1"/>
            <a:ext cx="24384001" cy="13716001"/>
          </a:xfrm>
          <a:prstGeom prst="rect">
            <a:avLst/>
          </a:prstGeom>
          <a:ln w="12700">
            <a:miter lim="400000"/>
          </a:ln>
        </p:spPr>
      </p:pic>
      <p:sp>
        <p:nvSpPr>
          <p:cNvPr id="512" name="Shape 512"/>
          <p:cNvSpPr/>
          <p:nvPr/>
        </p:nvSpPr>
        <p:spPr>
          <a:xfrm>
            <a:off x="1175173" y="783772"/>
            <a:ext cx="22023494" cy="11814632"/>
          </a:xfrm>
          <a:prstGeom prst="rect">
            <a:avLst/>
          </a:prstGeom>
          <a:solidFill>
            <a:srgbClr val="FFFFFF"/>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a:p>
        </p:txBody>
      </p:sp>
      <p:sp>
        <p:nvSpPr>
          <p:cNvPr id="513" name="Shape 513"/>
          <p:cNvSpPr/>
          <p:nvPr/>
        </p:nvSpPr>
        <p:spPr>
          <a:xfrm flipH="1">
            <a:off x="1041394" y="-1"/>
            <a:ext cx="133774" cy="13716001"/>
          </a:xfrm>
          <a:prstGeom prst="rect">
            <a:avLst/>
          </a:prstGeom>
          <a:solidFill>
            <a:srgbClr val="F2F2F2"/>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a:p>
        </p:txBody>
      </p:sp>
      <p:sp>
        <p:nvSpPr>
          <p:cNvPr id="514" name="Shape 514"/>
          <p:cNvSpPr/>
          <p:nvPr/>
        </p:nvSpPr>
        <p:spPr>
          <a:xfrm flipH="1">
            <a:off x="1041394" y="783573"/>
            <a:ext cx="133771" cy="2559134"/>
          </a:xfrm>
          <a:prstGeom prst="rect">
            <a:avLst/>
          </a:prstGeom>
          <a:solidFill>
            <a:srgbClr val="000000"/>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a:p>
        </p:txBody>
      </p:sp>
      <p:sp>
        <p:nvSpPr>
          <p:cNvPr id="515" name="Shape 515"/>
          <p:cNvSpPr>
            <a:spLocks noGrp="1"/>
          </p:cNvSpPr>
          <p:nvPr>
            <p:ph type="title"/>
          </p:nvPr>
        </p:nvSpPr>
        <p:spPr>
          <a:xfrm>
            <a:off x="1451869" y="783573"/>
            <a:ext cx="21746797" cy="2559134"/>
          </a:xfrm>
          <a:prstGeom prst="rect">
            <a:avLst/>
          </a:prstGeom>
        </p:spPr>
        <p:txBody>
          <a:bodyPr lIns="127000" tIns="127000" rIns="127000" bIns="127000" anchor="t">
            <a:normAutofit/>
          </a:bodyPr>
          <a:lstStyle>
            <a:lvl1pPr defTabSz="1828800">
              <a:lnSpc>
                <a:spcPct val="100000"/>
              </a:lnSpc>
              <a:spcBef>
                <a:spcPts val="1800"/>
              </a:spcBef>
              <a:defRPr sz="7400" spc="-158"/>
            </a:lvl1pPr>
          </a:lstStyle>
          <a:p>
            <a:r>
              <a:t>Title Text</a:t>
            </a:r>
          </a:p>
        </p:txBody>
      </p:sp>
      <p:grpSp>
        <p:nvGrpSpPr>
          <p:cNvPr id="519" name="Group 519"/>
          <p:cNvGrpSpPr/>
          <p:nvPr/>
        </p:nvGrpSpPr>
        <p:grpSpPr>
          <a:xfrm>
            <a:off x="22603860" y="12793059"/>
            <a:ext cx="594806" cy="629478"/>
            <a:chOff x="0" y="0"/>
            <a:chExt cx="594805" cy="629477"/>
          </a:xfrm>
        </p:grpSpPr>
        <p:sp>
          <p:nvSpPr>
            <p:cNvPr id="516" name="Shape 516"/>
            <p:cNvSpPr/>
            <p:nvPr/>
          </p:nvSpPr>
          <p:spPr>
            <a:xfrm>
              <a:off x="0" y="0"/>
              <a:ext cx="247689" cy="53995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5718"/>
                  </a:lnTo>
                  <a:lnTo>
                    <a:pt x="0" y="19448"/>
                  </a:lnTo>
                  <a:lnTo>
                    <a:pt x="8115" y="21600"/>
                  </a:lnTo>
                  <a:lnTo>
                    <a:pt x="8115" y="7870"/>
                  </a:lnTo>
                  <a:lnTo>
                    <a:pt x="21600" y="4303"/>
                  </a:lnTo>
                  <a:lnTo>
                    <a:pt x="21600"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517" name="Shape 517"/>
            <p:cNvSpPr/>
            <p:nvPr/>
          </p:nvSpPr>
          <p:spPr>
            <a:xfrm>
              <a:off x="154628" y="0"/>
              <a:ext cx="285550" cy="629124"/>
            </a:xfrm>
            <a:custGeom>
              <a:avLst/>
              <a:gdLst/>
              <a:ahLst/>
              <a:cxnLst>
                <a:cxn ang="0">
                  <a:pos x="wd2" y="hd2"/>
                </a:cxn>
                <a:cxn ang="5400000">
                  <a:pos x="wd2" y="hd2"/>
                </a:cxn>
                <a:cxn ang="10800000">
                  <a:pos x="wd2" y="hd2"/>
                </a:cxn>
                <a:cxn ang="16200000">
                  <a:pos x="wd2" y="hd2"/>
                </a:cxn>
              </a:cxnLst>
              <a:rect l="0" t="0" r="r" b="b"/>
              <a:pathLst>
                <a:path w="21600" h="21600" extrusionOk="0">
                  <a:moveTo>
                    <a:pt x="14534" y="0"/>
                  </a:moveTo>
                  <a:lnTo>
                    <a:pt x="14534" y="9379"/>
                  </a:lnTo>
                  <a:lnTo>
                    <a:pt x="7039" y="9379"/>
                  </a:lnTo>
                  <a:lnTo>
                    <a:pt x="7039" y="5892"/>
                  </a:lnTo>
                  <a:lnTo>
                    <a:pt x="0" y="7739"/>
                  </a:lnTo>
                  <a:lnTo>
                    <a:pt x="0" y="19753"/>
                  </a:lnTo>
                  <a:lnTo>
                    <a:pt x="7039" y="21600"/>
                  </a:lnTo>
                  <a:lnTo>
                    <a:pt x="7039" y="12246"/>
                  </a:lnTo>
                  <a:lnTo>
                    <a:pt x="14534" y="12246"/>
                  </a:lnTo>
                  <a:lnTo>
                    <a:pt x="14534" y="15720"/>
                  </a:lnTo>
                  <a:lnTo>
                    <a:pt x="21600" y="13874"/>
                  </a:lnTo>
                  <a:lnTo>
                    <a:pt x="21600" y="1847"/>
                  </a:lnTo>
                  <a:lnTo>
                    <a:pt x="14534"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518" name="Shape 518"/>
            <p:cNvSpPr/>
            <p:nvPr/>
          </p:nvSpPr>
          <p:spPr>
            <a:xfrm>
              <a:off x="346763" y="89167"/>
              <a:ext cx="248043" cy="54031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5885"/>
                  </a:lnTo>
                  <a:lnTo>
                    <a:pt x="21600" y="2150"/>
                  </a:lnTo>
                  <a:lnTo>
                    <a:pt x="13496" y="0"/>
                  </a:lnTo>
                  <a:lnTo>
                    <a:pt x="13496" y="13735"/>
                  </a:lnTo>
                  <a:lnTo>
                    <a:pt x="0" y="17300"/>
                  </a:lnTo>
                  <a:lnTo>
                    <a:pt x="0" y="2160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sp>
        <p:nvSpPr>
          <p:cNvPr id="520" name="Shape 520"/>
          <p:cNvSpPr/>
          <p:nvPr/>
        </p:nvSpPr>
        <p:spPr>
          <a:xfrm>
            <a:off x="1451869" y="12938280"/>
            <a:ext cx="3223578" cy="485141"/>
          </a:xfrm>
          <a:prstGeom prst="rect">
            <a:avLst/>
          </a:prstGeom>
          <a:ln w="25400">
            <a:miter lim="400000"/>
          </a:ln>
          <a:extLst>
            <a:ext uri="{C572A759-6A51-4108-AA02-DFA0A04FC94B}">
              <ma14:wrappingTextBoxFlag xmlns:ma14="http://schemas.microsoft.com/office/mac/drawingml/2011/main" xmlns=""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t>Copyright © 2017 HashiCorp</a:t>
            </a:r>
          </a:p>
        </p:txBody>
      </p:sp>
      <p:sp>
        <p:nvSpPr>
          <p:cNvPr id="521" name="Shape 521"/>
          <p:cNvSpPr/>
          <p:nvPr/>
        </p:nvSpPr>
        <p:spPr>
          <a:xfrm>
            <a:off x="1451869" y="4126279"/>
            <a:ext cx="21746797" cy="8137689"/>
          </a:xfrm>
          <a:prstGeom prst="rect">
            <a:avLst/>
          </a:prstGeom>
          <a:ln w="25400">
            <a:miter lim="400000"/>
          </a:ln>
          <a:extLst>
            <a:ext uri="{C572A759-6A51-4108-AA02-DFA0A04FC94B}">
              <ma14:wrappingTextBoxFlag xmlns:ma14="http://schemas.microsoft.com/office/mac/drawingml/2011/main" xmlns="" val="1"/>
            </a:ext>
          </a:extLst>
        </p:spPr>
        <p:txBody>
          <a:bodyPr lIns="121919" tIns="121919" rIns="121919" bIns="121919">
            <a:normAutofit/>
          </a:bodyPr>
          <a:lstStyle>
            <a:lvl1pPr marL="457200" indent="-457200">
              <a:lnSpc>
                <a:spcPct val="90000"/>
              </a:lnSpc>
              <a:spcBef>
                <a:spcPts val="1600"/>
              </a:spcBef>
              <a:buClr>
                <a:schemeClr val="accent1"/>
              </a:buClr>
              <a:buSzPct val="100000"/>
              <a:buFont typeface="Wingdings-Regular"/>
              <a:buChar char="▪"/>
              <a:defRPr b="0">
                <a:solidFill>
                  <a:srgbClr val="44546A"/>
                </a:solidFill>
                <a:latin typeface="Verdana"/>
                <a:ea typeface="Verdana"/>
                <a:cs typeface="Verdana"/>
                <a:sym typeface="Verdana"/>
              </a:defRPr>
            </a:lvl1pPr>
            <a:lvl2pPr marL="800100" indent="-514350">
              <a:lnSpc>
                <a:spcPct val="90000"/>
              </a:lnSpc>
              <a:spcBef>
                <a:spcPts val="1600"/>
              </a:spcBef>
              <a:buClr>
                <a:schemeClr val="accent1"/>
              </a:buClr>
              <a:buSzPct val="100000"/>
              <a:buFont typeface="Wingdings-Regular"/>
              <a:buChar char="–"/>
              <a:defRPr b="0">
                <a:solidFill>
                  <a:srgbClr val="44546A"/>
                </a:solidFill>
                <a:latin typeface="Verdana"/>
                <a:ea typeface="Verdana"/>
                <a:cs typeface="Verdana"/>
                <a:sym typeface="Verdana"/>
              </a:defRPr>
            </a:lvl2pPr>
            <a:lvl3pPr marL="1103766" indent="-587828">
              <a:lnSpc>
                <a:spcPct val="90000"/>
              </a:lnSpc>
              <a:spcBef>
                <a:spcPts val="1600"/>
              </a:spcBef>
              <a:buClr>
                <a:schemeClr val="accent1"/>
              </a:buClr>
              <a:buFont typeface="Wingdings-Regular"/>
              <a:buChar char="▪"/>
              <a:defRPr b="0">
                <a:solidFill>
                  <a:srgbClr val="44546A"/>
                </a:solidFill>
                <a:latin typeface="Verdana"/>
                <a:ea typeface="Verdana"/>
                <a:cs typeface="Verdana"/>
                <a:sym typeface="Verdana"/>
              </a:defRPr>
            </a:lvl3pPr>
            <a:lvl4pPr marL="1330778" indent="-587828">
              <a:lnSpc>
                <a:spcPct val="90000"/>
              </a:lnSpc>
              <a:spcBef>
                <a:spcPts val="1600"/>
              </a:spcBef>
              <a:buClr>
                <a:schemeClr val="accent1"/>
              </a:buClr>
              <a:buFont typeface="Wingdings-Regular"/>
              <a:buChar char="–"/>
              <a:defRPr b="0">
                <a:solidFill>
                  <a:srgbClr val="44546A"/>
                </a:solidFill>
                <a:latin typeface="Verdana"/>
                <a:ea typeface="Verdana"/>
                <a:cs typeface="Verdana"/>
                <a:sym typeface="Verdana"/>
              </a:defRPr>
            </a:lvl4pPr>
            <a:lvl5pPr marL="1557112" indent="-582387">
              <a:lnSpc>
                <a:spcPct val="90000"/>
              </a:lnSpc>
              <a:spcBef>
                <a:spcPts val="1600"/>
              </a:spcBef>
              <a:buClr>
                <a:schemeClr val="accent1"/>
              </a:buClr>
              <a:buFont typeface="Wingdings-Regular"/>
              <a:buChar char="▪"/>
              <a:defRPr b="0">
                <a:solidFill>
                  <a:srgbClr val="44546A"/>
                </a:solidFill>
                <a:latin typeface="Verdana"/>
                <a:ea typeface="Verdana"/>
                <a:cs typeface="Verdana"/>
                <a:sym typeface="Verdana"/>
              </a:defRPr>
            </a:lvl5pPr>
          </a:lstStyle>
          <a:p>
            <a:r>
              <a:t>Body Level One</a:t>
            </a:r>
          </a:p>
          <a:p>
            <a:pPr lvl="1"/>
            <a:r>
              <a:t>Body Level Two</a:t>
            </a:r>
          </a:p>
          <a:p>
            <a:pPr lvl="2"/>
            <a:r>
              <a:t>Body Level Three</a:t>
            </a:r>
          </a:p>
          <a:p>
            <a:pPr lvl="3"/>
            <a:r>
              <a:t>Body Level Four</a:t>
            </a:r>
          </a:p>
          <a:p>
            <a:pPr lvl="4"/>
            <a:r>
              <a:t>Body Level Five</a:t>
            </a:r>
          </a:p>
        </p:txBody>
      </p:sp>
      <p:sp>
        <p:nvSpPr>
          <p:cNvPr id="522" name="Shape 522"/>
          <p:cNvSpPr>
            <a:spLocks noGrp="1"/>
          </p:cNvSpPr>
          <p:nvPr>
            <p:ph type="sldNum" sz="quarter" idx="2"/>
          </p:nvPr>
        </p:nvSpPr>
        <p:spPr>
          <a:xfrm>
            <a:off x="23456899" y="12945582"/>
            <a:ext cx="514906" cy="485141"/>
          </a:xfrm>
          <a:prstGeom prst="rect">
            <a:avLst/>
          </a:prstGeom>
        </p:spPr>
        <p:txBody>
          <a:bodyPr anchor="b"/>
          <a:lstStyle>
            <a:lvl1pPr>
              <a:defRPr sz="1600">
                <a:solidFill>
                  <a:srgbClr val="AFABAB"/>
                </a:solidFill>
              </a:defRPr>
            </a:lvl1p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slide - Hashicorp">
    <p:spTree>
      <p:nvGrpSpPr>
        <p:cNvPr id="1" name=""/>
        <p:cNvGrpSpPr/>
        <p:nvPr/>
      </p:nvGrpSpPr>
      <p:grpSpPr>
        <a:xfrm>
          <a:off x="0" y="0"/>
          <a:ext cx="0" cy="0"/>
          <a:chOff x="0" y="0"/>
          <a:chExt cx="0" cy="0"/>
        </a:xfrm>
      </p:grpSpPr>
      <p:pic>
        <p:nvPicPr>
          <p:cNvPr id="53" name="image5.png"/>
          <p:cNvPicPr>
            <a:picLocks/>
          </p:cNvPicPr>
          <p:nvPr/>
        </p:nvPicPr>
        <p:blipFill>
          <a:blip r:embed="rId2" cstate="hqprint">
            <a:extLst>
              <a:ext uri="{28A0092B-C50C-407E-A947-70E740481C1C}">
                <a14:useLocalDpi xmlns:a14="http://schemas.microsoft.com/office/drawing/2010/main"/>
              </a:ext>
            </a:extLst>
          </a:blip>
          <a:srcRect/>
          <a:stretch>
            <a:fillRect/>
          </a:stretch>
        </p:blipFill>
        <p:spPr>
          <a:xfrm>
            <a:off x="379" y="2519"/>
            <a:ext cx="24383646" cy="13711032"/>
          </a:xfrm>
          <a:prstGeom prst="rect">
            <a:avLst/>
          </a:prstGeom>
          <a:ln w="12700">
            <a:miter lim="400000"/>
          </a:ln>
        </p:spPr>
      </p:pic>
      <p:sp>
        <p:nvSpPr>
          <p:cNvPr id="54" name="Shape 54"/>
          <p:cNvSpPr/>
          <p:nvPr/>
        </p:nvSpPr>
        <p:spPr>
          <a:xfrm>
            <a:off x="1701674" y="3082173"/>
            <a:ext cx="12838854" cy="10633828"/>
          </a:xfrm>
          <a:prstGeom prst="rect">
            <a:avLst/>
          </a:prstGeom>
          <a:solidFill>
            <a:srgbClr val="EEEEEE"/>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a:p>
        </p:txBody>
      </p:sp>
      <p:sp>
        <p:nvSpPr>
          <p:cNvPr id="55" name="Shape 55"/>
          <p:cNvSpPr>
            <a:spLocks noGrp="1"/>
          </p:cNvSpPr>
          <p:nvPr>
            <p:ph type="title"/>
          </p:nvPr>
        </p:nvSpPr>
        <p:spPr>
          <a:xfrm>
            <a:off x="2336799" y="5257800"/>
            <a:ext cx="11531601" cy="4927600"/>
          </a:xfrm>
          <a:prstGeom prst="rect">
            <a:avLst/>
          </a:prstGeom>
        </p:spPr>
        <p:txBody>
          <a:bodyPr anchor="b"/>
          <a:lstStyle>
            <a:lvl1pPr>
              <a:spcBef>
                <a:spcPts val="2500"/>
              </a:spcBef>
              <a:defRPr sz="8400"/>
            </a:lvl1pPr>
          </a:lstStyle>
          <a:p>
            <a:r>
              <a:t>Title Text</a:t>
            </a:r>
          </a:p>
        </p:txBody>
      </p:sp>
      <p:sp>
        <p:nvSpPr>
          <p:cNvPr id="56" name="Shape 56"/>
          <p:cNvSpPr>
            <a:spLocks noGrp="1"/>
          </p:cNvSpPr>
          <p:nvPr>
            <p:ph type="body" sz="quarter" idx="1"/>
          </p:nvPr>
        </p:nvSpPr>
        <p:spPr>
          <a:xfrm>
            <a:off x="2336799" y="10414000"/>
            <a:ext cx="11531601" cy="2374961"/>
          </a:xfrm>
          <a:prstGeom prst="rect">
            <a:avLst/>
          </a:prstGeom>
          <a:ln w="12700"/>
        </p:spPr>
        <p:txBody>
          <a:bodyPr lIns="0" tIns="0" rIns="0" bIns="0">
            <a:normAutofit/>
          </a:bodyPr>
          <a:lstStyle>
            <a:lvl1pPr marL="0" indent="0">
              <a:buSzTx/>
              <a:buFontTx/>
              <a:buNone/>
              <a:defRPr sz="4200">
                <a:solidFill>
                  <a:schemeClr val="accent1"/>
                </a:solidFill>
              </a:defRPr>
            </a:lvl1pPr>
            <a:lvl2pPr marL="0" indent="342900">
              <a:buSzTx/>
              <a:buFontTx/>
              <a:buNone/>
              <a:defRPr sz="4200">
                <a:solidFill>
                  <a:schemeClr val="accent1"/>
                </a:solidFill>
              </a:defRPr>
            </a:lvl2pPr>
            <a:lvl3pPr marL="1165860" indent="-480060">
              <a:buFontTx/>
              <a:defRPr sz="4200">
                <a:solidFill>
                  <a:schemeClr val="accent1"/>
                </a:solidFill>
              </a:defRPr>
            </a:lvl3pPr>
            <a:lvl4pPr marL="1562100" indent="-533400">
              <a:buFontTx/>
              <a:defRPr sz="4200">
                <a:solidFill>
                  <a:schemeClr val="accent1"/>
                </a:solidFill>
              </a:defRPr>
            </a:lvl4pPr>
            <a:lvl5pPr marL="1905000" indent="-533400">
              <a:buFontTx/>
              <a:defRPr sz="4200">
                <a:solidFill>
                  <a:schemeClr val="accent1"/>
                </a:solidFill>
              </a:defRPr>
            </a:lvl5pPr>
          </a:lstStyle>
          <a:p>
            <a:r>
              <a:t>Body Level One</a:t>
            </a:r>
          </a:p>
          <a:p>
            <a:pPr lvl="1"/>
            <a:r>
              <a:t>Body Level Two</a:t>
            </a:r>
          </a:p>
          <a:p>
            <a:pPr lvl="2"/>
            <a:r>
              <a:t>Body Level Three</a:t>
            </a:r>
          </a:p>
          <a:p>
            <a:pPr lvl="3"/>
            <a:r>
              <a:t>Body Level Four</a:t>
            </a:r>
          </a:p>
          <a:p>
            <a:pPr lvl="4"/>
            <a:r>
              <a:t>Body Level Five</a:t>
            </a:r>
          </a:p>
        </p:txBody>
      </p:sp>
      <p:sp>
        <p:nvSpPr>
          <p:cNvPr id="57" name="Shape 57"/>
          <p:cNvSpPr/>
          <p:nvPr/>
        </p:nvSpPr>
        <p:spPr>
          <a:xfrm>
            <a:off x="2336799" y="12859187"/>
            <a:ext cx="4311489" cy="279401"/>
          </a:xfrm>
          <a:prstGeom prst="rect">
            <a:avLst/>
          </a:prstGeom>
          <a:ln w="25400">
            <a:miter lim="400000"/>
          </a:ln>
          <a:extLst>
            <a:ext uri="{C572A759-6A51-4108-AA02-DFA0A04FC94B}">
              <ma14:wrappingTextBoxFlag xmlns:ma14="http://schemas.microsoft.com/office/mac/drawingml/2011/main" xmlns="" val="1"/>
            </a:ext>
          </a:extLst>
        </p:spPr>
        <p:txBody>
          <a:bodyPr lIns="0" tIns="0" rIns="0" bIns="0">
            <a:spAutoFit/>
          </a:bodyPr>
          <a:lstStyle>
            <a:lvl1pPr>
              <a:lnSpc>
                <a:spcPct val="100000"/>
              </a:lnSpc>
              <a:spcBef>
                <a:spcPts val="0"/>
              </a:spcBef>
              <a:defRPr sz="1800" b="0">
                <a:solidFill>
                  <a:srgbClr val="AFABAB"/>
                </a:solidFill>
                <a:latin typeface="Verdana"/>
                <a:ea typeface="Verdana"/>
                <a:cs typeface="Verdana"/>
                <a:sym typeface="Verdana"/>
              </a:defRPr>
            </a:lvl1pPr>
          </a:lstStyle>
          <a:p>
            <a:r>
              <a:t>Copyright © 2017 HashiCorp</a:t>
            </a:r>
          </a:p>
        </p:txBody>
      </p:sp>
      <p:sp>
        <p:nvSpPr>
          <p:cNvPr id="58" name="Shape 58"/>
          <p:cNvSpPr/>
          <p:nvPr/>
        </p:nvSpPr>
        <p:spPr>
          <a:xfrm>
            <a:off x="2856461" y="1387717"/>
            <a:ext cx="2938849" cy="3081870"/>
          </a:xfrm>
          <a:prstGeom prst="rect">
            <a:avLst/>
          </a:prstGeom>
          <a:solidFill>
            <a:srgbClr val="000000"/>
          </a:solidFill>
          <a:ln w="12700">
            <a:miter lim="400000"/>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pic>
        <p:nvPicPr>
          <p:cNvPr id="59" name="image2.png"/>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3116234" y="1817714"/>
            <a:ext cx="2374966" cy="2374961"/>
          </a:xfrm>
          <a:prstGeom prst="rect">
            <a:avLst/>
          </a:prstGeom>
          <a:ln w="12700">
            <a:miter lim="400000"/>
          </a:ln>
        </p:spPr>
      </p:pic>
      <p:sp>
        <p:nvSpPr>
          <p:cNvPr id="60" name="Shape 60"/>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0.xml><?xml version="1.0" encoding="utf-8"?>
<p:sldLayout xmlns:a="http://schemas.openxmlformats.org/drawingml/2006/main" xmlns:r="http://schemas.openxmlformats.org/officeDocument/2006/relationships" xmlns:p="http://schemas.openxmlformats.org/presentationml/2006/main" type="tx">
  <p:cSld name="Body w/2 LINE TITLE Blank">
    <p:spTree>
      <p:nvGrpSpPr>
        <p:cNvPr id="1" name=""/>
        <p:cNvGrpSpPr/>
        <p:nvPr/>
      </p:nvGrpSpPr>
      <p:grpSpPr>
        <a:xfrm>
          <a:off x="0" y="0"/>
          <a:ext cx="0" cy="0"/>
          <a:chOff x="0" y="0"/>
          <a:chExt cx="0" cy="0"/>
        </a:xfrm>
      </p:grpSpPr>
      <p:pic>
        <p:nvPicPr>
          <p:cNvPr id="529" name="image18.jpg"/>
          <p:cNvPicPr>
            <a:picLocks noChangeAspect="1"/>
          </p:cNvPicPr>
          <p:nvPr/>
        </p:nvPicPr>
        <p:blipFill>
          <a:blip r:embed="rId2">
            <a:alphaModFix amt="34000"/>
            <a:extLst/>
          </a:blip>
          <a:stretch>
            <a:fillRect/>
          </a:stretch>
        </p:blipFill>
        <p:spPr>
          <a:xfrm>
            <a:off x="-1" y="-1"/>
            <a:ext cx="24384001" cy="13716001"/>
          </a:xfrm>
          <a:prstGeom prst="rect">
            <a:avLst/>
          </a:prstGeom>
          <a:ln w="12700">
            <a:miter lim="400000"/>
          </a:ln>
        </p:spPr>
      </p:pic>
      <p:sp>
        <p:nvSpPr>
          <p:cNvPr id="530" name="Shape 530"/>
          <p:cNvSpPr/>
          <p:nvPr/>
        </p:nvSpPr>
        <p:spPr>
          <a:xfrm>
            <a:off x="1175173" y="783772"/>
            <a:ext cx="22023494" cy="11814632"/>
          </a:xfrm>
          <a:prstGeom prst="rect">
            <a:avLst/>
          </a:prstGeom>
          <a:solidFill>
            <a:srgbClr val="FFFFFF"/>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a:p>
        </p:txBody>
      </p:sp>
      <p:sp>
        <p:nvSpPr>
          <p:cNvPr id="531" name="Shape 531"/>
          <p:cNvSpPr/>
          <p:nvPr/>
        </p:nvSpPr>
        <p:spPr>
          <a:xfrm flipH="1">
            <a:off x="1041394" y="-1"/>
            <a:ext cx="133774" cy="13716001"/>
          </a:xfrm>
          <a:prstGeom prst="rect">
            <a:avLst/>
          </a:prstGeom>
          <a:solidFill>
            <a:srgbClr val="F2F2F2"/>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a:p>
        </p:txBody>
      </p:sp>
      <p:sp>
        <p:nvSpPr>
          <p:cNvPr id="532" name="Shape 532"/>
          <p:cNvSpPr/>
          <p:nvPr/>
        </p:nvSpPr>
        <p:spPr>
          <a:xfrm flipH="1">
            <a:off x="1041394" y="783573"/>
            <a:ext cx="133771" cy="2559134"/>
          </a:xfrm>
          <a:prstGeom prst="rect">
            <a:avLst/>
          </a:prstGeom>
          <a:solidFill>
            <a:srgbClr val="000000"/>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a:p>
        </p:txBody>
      </p:sp>
      <p:sp>
        <p:nvSpPr>
          <p:cNvPr id="533" name="Shape 533"/>
          <p:cNvSpPr>
            <a:spLocks noGrp="1"/>
          </p:cNvSpPr>
          <p:nvPr>
            <p:ph type="title"/>
          </p:nvPr>
        </p:nvSpPr>
        <p:spPr>
          <a:xfrm>
            <a:off x="1451869" y="783573"/>
            <a:ext cx="21746797" cy="2559134"/>
          </a:xfrm>
          <a:prstGeom prst="rect">
            <a:avLst/>
          </a:prstGeom>
        </p:spPr>
        <p:txBody>
          <a:bodyPr lIns="127000" tIns="127000" rIns="127000" bIns="127000" anchor="t">
            <a:normAutofit/>
          </a:bodyPr>
          <a:lstStyle>
            <a:lvl1pPr defTabSz="1828800">
              <a:lnSpc>
                <a:spcPct val="100000"/>
              </a:lnSpc>
              <a:spcBef>
                <a:spcPts val="1800"/>
              </a:spcBef>
              <a:defRPr sz="7400" spc="-158"/>
            </a:lvl1pPr>
          </a:lstStyle>
          <a:p>
            <a:r>
              <a:t>Title Text</a:t>
            </a:r>
          </a:p>
        </p:txBody>
      </p:sp>
      <p:grpSp>
        <p:nvGrpSpPr>
          <p:cNvPr id="537" name="Group 537"/>
          <p:cNvGrpSpPr/>
          <p:nvPr/>
        </p:nvGrpSpPr>
        <p:grpSpPr>
          <a:xfrm>
            <a:off x="22603860" y="12793059"/>
            <a:ext cx="594806" cy="629478"/>
            <a:chOff x="0" y="0"/>
            <a:chExt cx="594805" cy="629477"/>
          </a:xfrm>
        </p:grpSpPr>
        <p:sp>
          <p:nvSpPr>
            <p:cNvPr id="534" name="Shape 534"/>
            <p:cNvSpPr/>
            <p:nvPr/>
          </p:nvSpPr>
          <p:spPr>
            <a:xfrm>
              <a:off x="0" y="0"/>
              <a:ext cx="247689" cy="53995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5718"/>
                  </a:lnTo>
                  <a:lnTo>
                    <a:pt x="0" y="19448"/>
                  </a:lnTo>
                  <a:lnTo>
                    <a:pt x="8115" y="21600"/>
                  </a:lnTo>
                  <a:lnTo>
                    <a:pt x="8115" y="7870"/>
                  </a:lnTo>
                  <a:lnTo>
                    <a:pt x="21600" y="4303"/>
                  </a:lnTo>
                  <a:lnTo>
                    <a:pt x="21600"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535" name="Shape 535"/>
            <p:cNvSpPr/>
            <p:nvPr/>
          </p:nvSpPr>
          <p:spPr>
            <a:xfrm>
              <a:off x="154628" y="0"/>
              <a:ext cx="285550" cy="629124"/>
            </a:xfrm>
            <a:custGeom>
              <a:avLst/>
              <a:gdLst/>
              <a:ahLst/>
              <a:cxnLst>
                <a:cxn ang="0">
                  <a:pos x="wd2" y="hd2"/>
                </a:cxn>
                <a:cxn ang="5400000">
                  <a:pos x="wd2" y="hd2"/>
                </a:cxn>
                <a:cxn ang="10800000">
                  <a:pos x="wd2" y="hd2"/>
                </a:cxn>
                <a:cxn ang="16200000">
                  <a:pos x="wd2" y="hd2"/>
                </a:cxn>
              </a:cxnLst>
              <a:rect l="0" t="0" r="r" b="b"/>
              <a:pathLst>
                <a:path w="21600" h="21600" extrusionOk="0">
                  <a:moveTo>
                    <a:pt x="14534" y="0"/>
                  </a:moveTo>
                  <a:lnTo>
                    <a:pt x="14534" y="9379"/>
                  </a:lnTo>
                  <a:lnTo>
                    <a:pt x="7039" y="9379"/>
                  </a:lnTo>
                  <a:lnTo>
                    <a:pt x="7039" y="5892"/>
                  </a:lnTo>
                  <a:lnTo>
                    <a:pt x="0" y="7739"/>
                  </a:lnTo>
                  <a:lnTo>
                    <a:pt x="0" y="19753"/>
                  </a:lnTo>
                  <a:lnTo>
                    <a:pt x="7039" y="21600"/>
                  </a:lnTo>
                  <a:lnTo>
                    <a:pt x="7039" y="12246"/>
                  </a:lnTo>
                  <a:lnTo>
                    <a:pt x="14534" y="12246"/>
                  </a:lnTo>
                  <a:lnTo>
                    <a:pt x="14534" y="15720"/>
                  </a:lnTo>
                  <a:lnTo>
                    <a:pt x="21600" y="13874"/>
                  </a:lnTo>
                  <a:lnTo>
                    <a:pt x="21600" y="1847"/>
                  </a:lnTo>
                  <a:lnTo>
                    <a:pt x="14534"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536" name="Shape 536"/>
            <p:cNvSpPr/>
            <p:nvPr/>
          </p:nvSpPr>
          <p:spPr>
            <a:xfrm>
              <a:off x="346763" y="89167"/>
              <a:ext cx="248043" cy="54031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5885"/>
                  </a:lnTo>
                  <a:lnTo>
                    <a:pt x="21600" y="2150"/>
                  </a:lnTo>
                  <a:lnTo>
                    <a:pt x="13496" y="0"/>
                  </a:lnTo>
                  <a:lnTo>
                    <a:pt x="13496" y="13735"/>
                  </a:lnTo>
                  <a:lnTo>
                    <a:pt x="0" y="17300"/>
                  </a:lnTo>
                  <a:lnTo>
                    <a:pt x="0" y="2160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sp>
        <p:nvSpPr>
          <p:cNvPr id="538" name="Shape 538"/>
          <p:cNvSpPr/>
          <p:nvPr/>
        </p:nvSpPr>
        <p:spPr>
          <a:xfrm>
            <a:off x="1451869" y="12938280"/>
            <a:ext cx="3223578" cy="485141"/>
          </a:xfrm>
          <a:prstGeom prst="rect">
            <a:avLst/>
          </a:prstGeom>
          <a:ln w="25400">
            <a:miter lim="400000"/>
          </a:ln>
          <a:extLst>
            <a:ext uri="{C572A759-6A51-4108-AA02-DFA0A04FC94B}">
              <ma14:wrappingTextBoxFlag xmlns:ma14="http://schemas.microsoft.com/office/mac/drawingml/2011/main" xmlns=""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t>Copyright © 2017 HashiCorp</a:t>
            </a:r>
          </a:p>
        </p:txBody>
      </p:sp>
      <p:sp>
        <p:nvSpPr>
          <p:cNvPr id="539" name="Shape 539"/>
          <p:cNvSpPr>
            <a:spLocks noGrp="1"/>
          </p:cNvSpPr>
          <p:nvPr>
            <p:ph type="sldNum" sz="quarter" idx="2"/>
          </p:nvPr>
        </p:nvSpPr>
        <p:spPr>
          <a:xfrm>
            <a:off x="23456899" y="12945582"/>
            <a:ext cx="514906" cy="485141"/>
          </a:xfrm>
          <a:prstGeom prst="rect">
            <a:avLst/>
          </a:prstGeom>
        </p:spPr>
        <p:txBody>
          <a:bodyPr anchor="b"/>
          <a:lstStyle>
            <a:lvl1pPr>
              <a:defRPr sz="1600">
                <a:solidFill>
                  <a:srgbClr val="AFABAB"/>
                </a:solidFill>
              </a:defRPr>
            </a:lvl1pPr>
          </a:lstStyle>
          <a:p>
            <a:fld id="{86CB4B4D-7CA3-9044-876B-883B54F8677D}" type="slidenum">
              <a:t>‹#›</a:t>
            </a:fld>
            <a:endParaRPr/>
          </a:p>
        </p:txBody>
      </p:sp>
    </p:spTree>
  </p:cSld>
  <p:clrMapOvr>
    <a:masterClrMapping/>
  </p:clrMapOvr>
  <p:transition spd="med"/>
</p:sldLayout>
</file>

<file path=ppt/slideLayouts/slideLayout31.xml><?xml version="1.0" encoding="utf-8"?>
<p:sldLayout xmlns:a="http://schemas.openxmlformats.org/drawingml/2006/main" xmlns:r="http://schemas.openxmlformats.org/officeDocument/2006/relationships" xmlns:p="http://schemas.openxmlformats.org/presentationml/2006/main" type="tx">
  <p:cSld name="Body w/title &amp; Subtitle Blank">
    <p:spTree>
      <p:nvGrpSpPr>
        <p:cNvPr id="1" name=""/>
        <p:cNvGrpSpPr/>
        <p:nvPr/>
      </p:nvGrpSpPr>
      <p:grpSpPr>
        <a:xfrm>
          <a:off x="0" y="0"/>
          <a:ext cx="0" cy="0"/>
          <a:chOff x="0" y="0"/>
          <a:chExt cx="0" cy="0"/>
        </a:xfrm>
      </p:grpSpPr>
      <p:pic>
        <p:nvPicPr>
          <p:cNvPr id="546" name="image18.jpg"/>
          <p:cNvPicPr>
            <a:picLocks noChangeAspect="1"/>
          </p:cNvPicPr>
          <p:nvPr/>
        </p:nvPicPr>
        <p:blipFill>
          <a:blip r:embed="rId2">
            <a:alphaModFix amt="34000"/>
            <a:extLst/>
          </a:blip>
          <a:stretch>
            <a:fillRect/>
          </a:stretch>
        </p:blipFill>
        <p:spPr>
          <a:xfrm>
            <a:off x="-1" y="-1"/>
            <a:ext cx="24384001" cy="13716001"/>
          </a:xfrm>
          <a:prstGeom prst="rect">
            <a:avLst/>
          </a:prstGeom>
          <a:ln w="12700">
            <a:miter lim="400000"/>
          </a:ln>
        </p:spPr>
      </p:pic>
      <p:sp>
        <p:nvSpPr>
          <p:cNvPr id="547" name="Shape 547"/>
          <p:cNvSpPr/>
          <p:nvPr/>
        </p:nvSpPr>
        <p:spPr>
          <a:xfrm>
            <a:off x="1175173" y="783772"/>
            <a:ext cx="22023494" cy="11814632"/>
          </a:xfrm>
          <a:prstGeom prst="rect">
            <a:avLst/>
          </a:prstGeom>
          <a:solidFill>
            <a:srgbClr val="FFFFFF"/>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a:p>
        </p:txBody>
      </p:sp>
      <p:sp>
        <p:nvSpPr>
          <p:cNvPr id="548" name="Shape 548"/>
          <p:cNvSpPr/>
          <p:nvPr/>
        </p:nvSpPr>
        <p:spPr>
          <a:xfrm flipH="1">
            <a:off x="1041394" y="-1"/>
            <a:ext cx="133774" cy="13716001"/>
          </a:xfrm>
          <a:prstGeom prst="rect">
            <a:avLst/>
          </a:prstGeom>
          <a:solidFill>
            <a:srgbClr val="F2F2F2"/>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a:p>
        </p:txBody>
      </p:sp>
      <p:sp>
        <p:nvSpPr>
          <p:cNvPr id="549" name="Shape 549"/>
          <p:cNvSpPr/>
          <p:nvPr/>
        </p:nvSpPr>
        <p:spPr>
          <a:xfrm flipH="1">
            <a:off x="1041394" y="783573"/>
            <a:ext cx="133771" cy="2559134"/>
          </a:xfrm>
          <a:prstGeom prst="rect">
            <a:avLst/>
          </a:prstGeom>
          <a:solidFill>
            <a:srgbClr val="000000"/>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a:p>
        </p:txBody>
      </p:sp>
      <p:sp>
        <p:nvSpPr>
          <p:cNvPr id="550" name="Shape 550"/>
          <p:cNvSpPr>
            <a:spLocks noGrp="1"/>
          </p:cNvSpPr>
          <p:nvPr>
            <p:ph type="title"/>
          </p:nvPr>
        </p:nvSpPr>
        <p:spPr>
          <a:xfrm>
            <a:off x="1451869" y="783573"/>
            <a:ext cx="21746797" cy="1434697"/>
          </a:xfrm>
          <a:prstGeom prst="rect">
            <a:avLst/>
          </a:prstGeom>
          <a:ln w="12700"/>
        </p:spPr>
        <p:txBody>
          <a:bodyPr lIns="127000" tIns="127000" rIns="127000" bIns="127000" anchor="t">
            <a:normAutofit/>
          </a:bodyPr>
          <a:lstStyle>
            <a:lvl1pPr defTabSz="1828800">
              <a:lnSpc>
                <a:spcPct val="100000"/>
              </a:lnSpc>
              <a:spcBef>
                <a:spcPts val="1800"/>
              </a:spcBef>
              <a:defRPr sz="7400" spc="-158"/>
            </a:lvl1pPr>
          </a:lstStyle>
          <a:p>
            <a:r>
              <a:t>Title Text</a:t>
            </a:r>
          </a:p>
        </p:txBody>
      </p:sp>
      <p:grpSp>
        <p:nvGrpSpPr>
          <p:cNvPr id="554" name="Group 554"/>
          <p:cNvGrpSpPr/>
          <p:nvPr/>
        </p:nvGrpSpPr>
        <p:grpSpPr>
          <a:xfrm>
            <a:off x="22603860" y="12793059"/>
            <a:ext cx="594806" cy="629478"/>
            <a:chOff x="0" y="0"/>
            <a:chExt cx="594805" cy="629477"/>
          </a:xfrm>
        </p:grpSpPr>
        <p:sp>
          <p:nvSpPr>
            <p:cNvPr id="551" name="Shape 551"/>
            <p:cNvSpPr/>
            <p:nvPr/>
          </p:nvSpPr>
          <p:spPr>
            <a:xfrm>
              <a:off x="0" y="0"/>
              <a:ext cx="247689" cy="53995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5718"/>
                  </a:lnTo>
                  <a:lnTo>
                    <a:pt x="0" y="19448"/>
                  </a:lnTo>
                  <a:lnTo>
                    <a:pt x="8115" y="21600"/>
                  </a:lnTo>
                  <a:lnTo>
                    <a:pt x="8115" y="7870"/>
                  </a:lnTo>
                  <a:lnTo>
                    <a:pt x="21600" y="4303"/>
                  </a:lnTo>
                  <a:lnTo>
                    <a:pt x="21600"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552" name="Shape 552"/>
            <p:cNvSpPr/>
            <p:nvPr/>
          </p:nvSpPr>
          <p:spPr>
            <a:xfrm>
              <a:off x="154628" y="0"/>
              <a:ext cx="285550" cy="629124"/>
            </a:xfrm>
            <a:custGeom>
              <a:avLst/>
              <a:gdLst/>
              <a:ahLst/>
              <a:cxnLst>
                <a:cxn ang="0">
                  <a:pos x="wd2" y="hd2"/>
                </a:cxn>
                <a:cxn ang="5400000">
                  <a:pos x="wd2" y="hd2"/>
                </a:cxn>
                <a:cxn ang="10800000">
                  <a:pos x="wd2" y="hd2"/>
                </a:cxn>
                <a:cxn ang="16200000">
                  <a:pos x="wd2" y="hd2"/>
                </a:cxn>
              </a:cxnLst>
              <a:rect l="0" t="0" r="r" b="b"/>
              <a:pathLst>
                <a:path w="21600" h="21600" extrusionOk="0">
                  <a:moveTo>
                    <a:pt x="14534" y="0"/>
                  </a:moveTo>
                  <a:lnTo>
                    <a:pt x="14534" y="9379"/>
                  </a:lnTo>
                  <a:lnTo>
                    <a:pt x="7039" y="9379"/>
                  </a:lnTo>
                  <a:lnTo>
                    <a:pt x="7039" y="5892"/>
                  </a:lnTo>
                  <a:lnTo>
                    <a:pt x="0" y="7739"/>
                  </a:lnTo>
                  <a:lnTo>
                    <a:pt x="0" y="19753"/>
                  </a:lnTo>
                  <a:lnTo>
                    <a:pt x="7039" y="21600"/>
                  </a:lnTo>
                  <a:lnTo>
                    <a:pt x="7039" y="12246"/>
                  </a:lnTo>
                  <a:lnTo>
                    <a:pt x="14534" y="12246"/>
                  </a:lnTo>
                  <a:lnTo>
                    <a:pt x="14534" y="15720"/>
                  </a:lnTo>
                  <a:lnTo>
                    <a:pt x="21600" y="13874"/>
                  </a:lnTo>
                  <a:lnTo>
                    <a:pt x="21600" y="1847"/>
                  </a:lnTo>
                  <a:lnTo>
                    <a:pt x="14534"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553" name="Shape 553"/>
            <p:cNvSpPr/>
            <p:nvPr/>
          </p:nvSpPr>
          <p:spPr>
            <a:xfrm>
              <a:off x="346763" y="89167"/>
              <a:ext cx="248043" cy="54031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5885"/>
                  </a:lnTo>
                  <a:lnTo>
                    <a:pt x="21600" y="2150"/>
                  </a:lnTo>
                  <a:lnTo>
                    <a:pt x="13496" y="0"/>
                  </a:lnTo>
                  <a:lnTo>
                    <a:pt x="13496" y="13735"/>
                  </a:lnTo>
                  <a:lnTo>
                    <a:pt x="0" y="17300"/>
                  </a:lnTo>
                  <a:lnTo>
                    <a:pt x="0" y="2160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sp>
        <p:nvSpPr>
          <p:cNvPr id="555" name="Shape 555"/>
          <p:cNvSpPr/>
          <p:nvPr/>
        </p:nvSpPr>
        <p:spPr>
          <a:xfrm>
            <a:off x="1451869" y="12938280"/>
            <a:ext cx="3223578" cy="485141"/>
          </a:xfrm>
          <a:prstGeom prst="rect">
            <a:avLst/>
          </a:prstGeom>
          <a:ln w="25400">
            <a:miter lim="400000"/>
          </a:ln>
          <a:extLst>
            <a:ext uri="{C572A759-6A51-4108-AA02-DFA0A04FC94B}">
              <ma14:wrappingTextBoxFlag xmlns:ma14="http://schemas.microsoft.com/office/mac/drawingml/2011/main" xmlns=""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t>Copyright © 2017 HashiCorp</a:t>
            </a:r>
          </a:p>
        </p:txBody>
      </p:sp>
      <p:sp>
        <p:nvSpPr>
          <p:cNvPr id="556" name="Shape 556"/>
          <p:cNvSpPr>
            <a:spLocks noGrp="1"/>
          </p:cNvSpPr>
          <p:nvPr>
            <p:ph type="sldNum" sz="quarter" idx="2"/>
          </p:nvPr>
        </p:nvSpPr>
        <p:spPr>
          <a:xfrm>
            <a:off x="23456900" y="12945582"/>
            <a:ext cx="514907" cy="485141"/>
          </a:xfrm>
          <a:prstGeom prst="rect">
            <a:avLst/>
          </a:prstGeom>
        </p:spPr>
        <p:txBody>
          <a:bodyPr anchor="b"/>
          <a:lstStyle>
            <a:lvl1pPr>
              <a:defRPr sz="1600">
                <a:solidFill>
                  <a:srgbClr val="AFABAB"/>
                </a:solidFill>
              </a:defRPr>
            </a:lvl1pPr>
          </a:lstStyle>
          <a:p>
            <a:fld id="{86CB4B4D-7CA3-9044-876B-883B54F8677D}" type="slidenum">
              <a:t>‹#›</a:t>
            </a:fld>
            <a:endParaRPr/>
          </a:p>
        </p:txBody>
      </p:sp>
      <p:sp>
        <p:nvSpPr>
          <p:cNvPr id="557" name="Shape 557"/>
          <p:cNvSpPr>
            <a:spLocks noGrp="1"/>
          </p:cNvSpPr>
          <p:nvPr>
            <p:ph type="body" sz="quarter" idx="13"/>
          </p:nvPr>
        </p:nvSpPr>
        <p:spPr>
          <a:xfrm>
            <a:off x="1451869" y="2053169"/>
            <a:ext cx="21746797" cy="1121173"/>
          </a:xfrm>
          <a:prstGeom prst="rect">
            <a:avLst/>
          </a:prstGeom>
          <a:ln w="12700"/>
        </p:spPr>
        <p:txBody>
          <a:bodyPr lIns="127000" tIns="127000" rIns="127000" bIns="127000"/>
          <a:lstStyle/>
          <a:p>
            <a:pPr marL="0" indent="0">
              <a:lnSpc>
                <a:spcPct val="100000"/>
              </a:lnSpc>
              <a:spcBef>
                <a:spcPts val="2300"/>
              </a:spcBef>
              <a:buSzTx/>
              <a:buFontTx/>
              <a:buNone/>
              <a:defRPr sz="4200" b="1">
                <a:solidFill>
                  <a:srgbClr val="44546A"/>
                </a:solidFill>
                <a:latin typeface="Tahoma"/>
                <a:ea typeface="Tahoma"/>
                <a:cs typeface="Tahoma"/>
                <a:sym typeface="Tahoma"/>
              </a:defRPr>
            </a:pPr>
            <a:endParaRPr/>
          </a:p>
        </p:txBody>
      </p:sp>
    </p:spTree>
  </p:cSld>
  <p:clrMapOvr>
    <a:masterClrMapping/>
  </p:clrMapOvr>
  <p:transition spd="med"/>
</p:sldLayout>
</file>

<file path=ppt/slideLayouts/slideLayout32.xml><?xml version="1.0" encoding="utf-8"?>
<p:sldLayout xmlns:a="http://schemas.openxmlformats.org/drawingml/2006/main" xmlns:r="http://schemas.openxmlformats.org/officeDocument/2006/relationships" xmlns:p="http://schemas.openxmlformats.org/presentationml/2006/main" type="tx">
  <p:cSld name="Body 2 Column">
    <p:spTree>
      <p:nvGrpSpPr>
        <p:cNvPr id="1" name=""/>
        <p:cNvGrpSpPr/>
        <p:nvPr/>
      </p:nvGrpSpPr>
      <p:grpSpPr>
        <a:xfrm>
          <a:off x="0" y="0"/>
          <a:ext cx="0" cy="0"/>
          <a:chOff x="0" y="0"/>
          <a:chExt cx="0" cy="0"/>
        </a:xfrm>
      </p:grpSpPr>
      <p:pic>
        <p:nvPicPr>
          <p:cNvPr id="564" name="image18.jpg"/>
          <p:cNvPicPr>
            <a:picLocks noChangeAspect="1"/>
          </p:cNvPicPr>
          <p:nvPr/>
        </p:nvPicPr>
        <p:blipFill>
          <a:blip r:embed="rId2">
            <a:alphaModFix amt="34000"/>
            <a:extLst/>
          </a:blip>
          <a:stretch>
            <a:fillRect/>
          </a:stretch>
        </p:blipFill>
        <p:spPr>
          <a:xfrm>
            <a:off x="-1" y="-1"/>
            <a:ext cx="24384001" cy="13716001"/>
          </a:xfrm>
          <a:prstGeom prst="rect">
            <a:avLst/>
          </a:prstGeom>
          <a:ln w="12700">
            <a:miter lim="400000"/>
          </a:ln>
        </p:spPr>
      </p:pic>
      <p:sp>
        <p:nvSpPr>
          <p:cNvPr id="565" name="Shape 565"/>
          <p:cNvSpPr/>
          <p:nvPr/>
        </p:nvSpPr>
        <p:spPr>
          <a:xfrm>
            <a:off x="1175173" y="783772"/>
            <a:ext cx="22023494" cy="11814632"/>
          </a:xfrm>
          <a:prstGeom prst="rect">
            <a:avLst/>
          </a:prstGeom>
          <a:solidFill>
            <a:srgbClr val="FFFFFF"/>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a:p>
        </p:txBody>
      </p:sp>
      <p:sp>
        <p:nvSpPr>
          <p:cNvPr id="566" name="Shape 566"/>
          <p:cNvSpPr/>
          <p:nvPr/>
        </p:nvSpPr>
        <p:spPr>
          <a:xfrm flipH="1">
            <a:off x="1041394" y="-1"/>
            <a:ext cx="133774" cy="13716001"/>
          </a:xfrm>
          <a:prstGeom prst="rect">
            <a:avLst/>
          </a:prstGeom>
          <a:solidFill>
            <a:srgbClr val="F2F2F2"/>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a:p>
        </p:txBody>
      </p:sp>
      <p:sp>
        <p:nvSpPr>
          <p:cNvPr id="567" name="Shape 567"/>
          <p:cNvSpPr>
            <a:spLocks noGrp="1"/>
          </p:cNvSpPr>
          <p:nvPr>
            <p:ph type="title"/>
          </p:nvPr>
        </p:nvSpPr>
        <p:spPr>
          <a:xfrm>
            <a:off x="1451869" y="783573"/>
            <a:ext cx="21746797" cy="2207523"/>
          </a:xfrm>
          <a:prstGeom prst="rect">
            <a:avLst/>
          </a:prstGeom>
        </p:spPr>
        <p:txBody>
          <a:bodyPr anchor="t">
            <a:normAutofit/>
          </a:bodyPr>
          <a:lstStyle>
            <a:lvl1pPr defTabSz="1828800">
              <a:lnSpc>
                <a:spcPct val="100000"/>
              </a:lnSpc>
              <a:spcBef>
                <a:spcPts val="1800"/>
              </a:spcBef>
              <a:defRPr sz="7400" spc="-158"/>
            </a:lvl1pPr>
          </a:lstStyle>
          <a:p>
            <a:r>
              <a:t>Title Text</a:t>
            </a:r>
          </a:p>
        </p:txBody>
      </p:sp>
      <p:sp>
        <p:nvSpPr>
          <p:cNvPr id="568" name="Shape 568"/>
          <p:cNvSpPr/>
          <p:nvPr/>
        </p:nvSpPr>
        <p:spPr>
          <a:xfrm flipH="1">
            <a:off x="1041396" y="783575"/>
            <a:ext cx="133772" cy="1784529"/>
          </a:xfrm>
          <a:prstGeom prst="rect">
            <a:avLst/>
          </a:prstGeom>
          <a:solidFill>
            <a:srgbClr val="000000"/>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a:p>
        </p:txBody>
      </p:sp>
      <p:sp>
        <p:nvSpPr>
          <p:cNvPr id="569" name="Shape 569"/>
          <p:cNvSpPr>
            <a:spLocks noGrp="1"/>
          </p:cNvSpPr>
          <p:nvPr>
            <p:ph type="body" sz="half" idx="1"/>
          </p:nvPr>
        </p:nvSpPr>
        <p:spPr>
          <a:xfrm>
            <a:off x="1451869" y="3323165"/>
            <a:ext cx="10475971" cy="9241107"/>
          </a:xfrm>
          <a:prstGeom prst="rect">
            <a:avLst/>
          </a:prstGeom>
        </p:spPr>
        <p:txBody>
          <a:bodyPr>
            <a:normAutofit/>
          </a:bodyPr>
          <a:lstStyle>
            <a:lvl1pPr marL="457200" indent="-457200" defTabSz="1828800">
              <a:spcBef>
                <a:spcPts val="1600"/>
              </a:spcBef>
              <a:buClr>
                <a:schemeClr val="accent1"/>
              </a:buClr>
              <a:buFont typeface="Wingdings-Regular"/>
              <a:buChar char="▪"/>
              <a:defRPr sz="4800">
                <a:solidFill>
                  <a:srgbClr val="44546A"/>
                </a:solidFill>
              </a:defRPr>
            </a:lvl1pPr>
            <a:lvl2pPr marL="800100" indent="-514350" defTabSz="1828800">
              <a:spcBef>
                <a:spcPts val="1600"/>
              </a:spcBef>
              <a:buClr>
                <a:schemeClr val="accent1"/>
              </a:buClr>
              <a:buFont typeface="Wingdings-Regular"/>
              <a:buChar char="–"/>
              <a:defRPr sz="4800">
                <a:solidFill>
                  <a:srgbClr val="44546A"/>
                </a:solidFill>
              </a:defRPr>
            </a:lvl2pPr>
            <a:lvl3pPr marL="1103766" indent="-587828" defTabSz="1828800">
              <a:spcBef>
                <a:spcPts val="1600"/>
              </a:spcBef>
              <a:buClr>
                <a:schemeClr val="accent1"/>
              </a:buClr>
              <a:buFont typeface="Wingdings-Regular"/>
              <a:buChar char="▪"/>
              <a:defRPr sz="4800">
                <a:solidFill>
                  <a:srgbClr val="44546A"/>
                </a:solidFill>
              </a:defRPr>
            </a:lvl3pPr>
            <a:lvl4pPr marL="1330778" indent="-587828" defTabSz="1828800">
              <a:spcBef>
                <a:spcPts val="1600"/>
              </a:spcBef>
              <a:buClr>
                <a:schemeClr val="accent1"/>
              </a:buClr>
              <a:buFont typeface="Wingdings-Regular"/>
              <a:buChar char="–"/>
              <a:defRPr sz="4800">
                <a:solidFill>
                  <a:srgbClr val="44546A"/>
                </a:solidFill>
              </a:defRPr>
            </a:lvl4pPr>
            <a:lvl5pPr marL="1557112" indent="-582387" defTabSz="1828800">
              <a:spcBef>
                <a:spcPts val="1600"/>
              </a:spcBef>
              <a:buClr>
                <a:schemeClr val="accent1"/>
              </a:buClr>
              <a:buFont typeface="Wingdings-Regular"/>
              <a:buChar char="▪"/>
              <a:defRPr sz="4800">
                <a:solidFill>
                  <a:srgbClr val="44546A"/>
                </a:solidFill>
              </a:defRPr>
            </a:lvl5pPr>
          </a:lstStyle>
          <a:p>
            <a:r>
              <a:t>Body Level One</a:t>
            </a:r>
          </a:p>
          <a:p>
            <a:pPr lvl="1"/>
            <a:r>
              <a:t>Body Level Two</a:t>
            </a:r>
          </a:p>
          <a:p>
            <a:pPr lvl="2"/>
            <a:r>
              <a:t>Body Level Three</a:t>
            </a:r>
          </a:p>
          <a:p>
            <a:pPr lvl="3"/>
            <a:r>
              <a:t>Body Level Four</a:t>
            </a:r>
          </a:p>
          <a:p>
            <a:pPr lvl="4"/>
            <a:r>
              <a:t>Body Level Five</a:t>
            </a:r>
          </a:p>
        </p:txBody>
      </p:sp>
      <p:sp>
        <p:nvSpPr>
          <p:cNvPr id="570" name="Shape 570"/>
          <p:cNvSpPr>
            <a:spLocks noGrp="1"/>
          </p:cNvSpPr>
          <p:nvPr>
            <p:ph type="body" sz="half" idx="13"/>
          </p:nvPr>
        </p:nvSpPr>
        <p:spPr>
          <a:xfrm>
            <a:off x="12517117" y="3323165"/>
            <a:ext cx="10829203" cy="9241105"/>
          </a:xfrm>
          <a:prstGeom prst="rect">
            <a:avLst/>
          </a:prstGeom>
          <a:ln w="12700"/>
        </p:spPr>
        <p:txBody>
          <a:bodyPr>
            <a:normAutofit/>
          </a:bodyPr>
          <a:lstStyle/>
          <a:p>
            <a:pPr marL="457200" indent="-457200" defTabSz="1828800">
              <a:spcBef>
                <a:spcPts val="1600"/>
              </a:spcBef>
              <a:buClr>
                <a:schemeClr val="accent1"/>
              </a:buClr>
              <a:buFont typeface="Wingdings-Regular"/>
              <a:buChar char="▪"/>
              <a:defRPr sz="4800">
                <a:solidFill>
                  <a:srgbClr val="44546A"/>
                </a:solidFill>
              </a:defRPr>
            </a:pPr>
            <a:endParaRPr/>
          </a:p>
        </p:txBody>
      </p:sp>
      <p:grpSp>
        <p:nvGrpSpPr>
          <p:cNvPr id="574" name="Group 574"/>
          <p:cNvGrpSpPr/>
          <p:nvPr/>
        </p:nvGrpSpPr>
        <p:grpSpPr>
          <a:xfrm>
            <a:off x="22603860" y="12793059"/>
            <a:ext cx="594806" cy="629478"/>
            <a:chOff x="0" y="0"/>
            <a:chExt cx="594805" cy="629477"/>
          </a:xfrm>
        </p:grpSpPr>
        <p:sp>
          <p:nvSpPr>
            <p:cNvPr id="571" name="Shape 571"/>
            <p:cNvSpPr/>
            <p:nvPr/>
          </p:nvSpPr>
          <p:spPr>
            <a:xfrm>
              <a:off x="0" y="0"/>
              <a:ext cx="247689" cy="53995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5718"/>
                  </a:lnTo>
                  <a:lnTo>
                    <a:pt x="0" y="19448"/>
                  </a:lnTo>
                  <a:lnTo>
                    <a:pt x="8115" y="21600"/>
                  </a:lnTo>
                  <a:lnTo>
                    <a:pt x="8115" y="7870"/>
                  </a:lnTo>
                  <a:lnTo>
                    <a:pt x="21600" y="4303"/>
                  </a:lnTo>
                  <a:lnTo>
                    <a:pt x="21600"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572" name="Shape 572"/>
            <p:cNvSpPr/>
            <p:nvPr/>
          </p:nvSpPr>
          <p:spPr>
            <a:xfrm>
              <a:off x="154628" y="0"/>
              <a:ext cx="285550" cy="629124"/>
            </a:xfrm>
            <a:custGeom>
              <a:avLst/>
              <a:gdLst/>
              <a:ahLst/>
              <a:cxnLst>
                <a:cxn ang="0">
                  <a:pos x="wd2" y="hd2"/>
                </a:cxn>
                <a:cxn ang="5400000">
                  <a:pos x="wd2" y="hd2"/>
                </a:cxn>
                <a:cxn ang="10800000">
                  <a:pos x="wd2" y="hd2"/>
                </a:cxn>
                <a:cxn ang="16200000">
                  <a:pos x="wd2" y="hd2"/>
                </a:cxn>
              </a:cxnLst>
              <a:rect l="0" t="0" r="r" b="b"/>
              <a:pathLst>
                <a:path w="21600" h="21600" extrusionOk="0">
                  <a:moveTo>
                    <a:pt x="14534" y="0"/>
                  </a:moveTo>
                  <a:lnTo>
                    <a:pt x="14534" y="9379"/>
                  </a:lnTo>
                  <a:lnTo>
                    <a:pt x="7039" y="9379"/>
                  </a:lnTo>
                  <a:lnTo>
                    <a:pt x="7039" y="5892"/>
                  </a:lnTo>
                  <a:lnTo>
                    <a:pt x="0" y="7739"/>
                  </a:lnTo>
                  <a:lnTo>
                    <a:pt x="0" y="19753"/>
                  </a:lnTo>
                  <a:lnTo>
                    <a:pt x="7039" y="21600"/>
                  </a:lnTo>
                  <a:lnTo>
                    <a:pt x="7039" y="12246"/>
                  </a:lnTo>
                  <a:lnTo>
                    <a:pt x="14534" y="12246"/>
                  </a:lnTo>
                  <a:lnTo>
                    <a:pt x="14534" y="15720"/>
                  </a:lnTo>
                  <a:lnTo>
                    <a:pt x="21600" y="13874"/>
                  </a:lnTo>
                  <a:lnTo>
                    <a:pt x="21600" y="1847"/>
                  </a:lnTo>
                  <a:lnTo>
                    <a:pt x="14534"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573" name="Shape 573"/>
            <p:cNvSpPr/>
            <p:nvPr/>
          </p:nvSpPr>
          <p:spPr>
            <a:xfrm>
              <a:off x="346763" y="89167"/>
              <a:ext cx="248043" cy="54031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5885"/>
                  </a:lnTo>
                  <a:lnTo>
                    <a:pt x="21600" y="2150"/>
                  </a:lnTo>
                  <a:lnTo>
                    <a:pt x="13496" y="0"/>
                  </a:lnTo>
                  <a:lnTo>
                    <a:pt x="13496" y="13735"/>
                  </a:lnTo>
                  <a:lnTo>
                    <a:pt x="0" y="17300"/>
                  </a:lnTo>
                  <a:lnTo>
                    <a:pt x="0" y="2160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sp>
        <p:nvSpPr>
          <p:cNvPr id="575" name="Shape 575"/>
          <p:cNvSpPr/>
          <p:nvPr/>
        </p:nvSpPr>
        <p:spPr>
          <a:xfrm>
            <a:off x="1451869" y="12938280"/>
            <a:ext cx="3223578" cy="485141"/>
          </a:xfrm>
          <a:prstGeom prst="rect">
            <a:avLst/>
          </a:prstGeom>
          <a:ln w="25400">
            <a:miter lim="400000"/>
          </a:ln>
          <a:extLst>
            <a:ext uri="{C572A759-6A51-4108-AA02-DFA0A04FC94B}">
              <ma14:wrappingTextBoxFlag xmlns:ma14="http://schemas.microsoft.com/office/mac/drawingml/2011/main" xmlns=""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t>Copyright © 2017 HashiCorp</a:t>
            </a:r>
          </a:p>
        </p:txBody>
      </p:sp>
      <p:sp>
        <p:nvSpPr>
          <p:cNvPr id="576" name="Shape 576"/>
          <p:cNvSpPr>
            <a:spLocks noGrp="1"/>
          </p:cNvSpPr>
          <p:nvPr>
            <p:ph type="sldNum" sz="quarter" idx="2"/>
          </p:nvPr>
        </p:nvSpPr>
        <p:spPr>
          <a:xfrm>
            <a:off x="23456900" y="12945582"/>
            <a:ext cx="514907" cy="485141"/>
          </a:xfrm>
          <a:prstGeom prst="rect">
            <a:avLst/>
          </a:prstGeom>
        </p:spPr>
        <p:txBody>
          <a:bodyPr anchor="b"/>
          <a:lstStyle>
            <a:lvl1pPr>
              <a:defRPr sz="1600">
                <a:solidFill>
                  <a:srgbClr val="AFABAB"/>
                </a:solidFill>
              </a:defRPr>
            </a:lvl1pPr>
          </a:lstStyle>
          <a:p>
            <a:fld id="{86CB4B4D-7CA3-9044-876B-883B54F8677D}" type="slidenum">
              <a:t>‹#›</a:t>
            </a:fld>
            <a:endParaRPr/>
          </a:p>
        </p:txBody>
      </p:sp>
    </p:spTree>
  </p:cSld>
  <p:clrMapOvr>
    <a:masterClrMapping/>
  </p:clrMapOvr>
  <p:transition spd="med"/>
</p:sldLayout>
</file>

<file path=ppt/slideLayouts/slideLayout33.xml><?xml version="1.0" encoding="utf-8"?>
<p:sldLayout xmlns:a="http://schemas.openxmlformats.org/drawingml/2006/main" xmlns:r="http://schemas.openxmlformats.org/officeDocument/2006/relationships" xmlns:p="http://schemas.openxmlformats.org/presentationml/2006/main" type="tx">
  <p:cSld name="Body 3 Column">
    <p:spTree>
      <p:nvGrpSpPr>
        <p:cNvPr id="1" name=""/>
        <p:cNvGrpSpPr/>
        <p:nvPr/>
      </p:nvGrpSpPr>
      <p:grpSpPr>
        <a:xfrm>
          <a:off x="0" y="0"/>
          <a:ext cx="0" cy="0"/>
          <a:chOff x="0" y="0"/>
          <a:chExt cx="0" cy="0"/>
        </a:xfrm>
      </p:grpSpPr>
      <p:pic>
        <p:nvPicPr>
          <p:cNvPr id="583" name="image18.jpg"/>
          <p:cNvPicPr>
            <a:picLocks noChangeAspect="1"/>
          </p:cNvPicPr>
          <p:nvPr/>
        </p:nvPicPr>
        <p:blipFill>
          <a:blip r:embed="rId2">
            <a:alphaModFix amt="34000"/>
            <a:extLst/>
          </a:blip>
          <a:stretch>
            <a:fillRect/>
          </a:stretch>
        </p:blipFill>
        <p:spPr>
          <a:xfrm>
            <a:off x="-1" y="-1"/>
            <a:ext cx="24384001" cy="13716001"/>
          </a:xfrm>
          <a:prstGeom prst="rect">
            <a:avLst/>
          </a:prstGeom>
          <a:ln w="12700">
            <a:miter lim="400000"/>
          </a:ln>
        </p:spPr>
      </p:pic>
      <p:sp>
        <p:nvSpPr>
          <p:cNvPr id="584" name="Shape 584"/>
          <p:cNvSpPr/>
          <p:nvPr/>
        </p:nvSpPr>
        <p:spPr>
          <a:xfrm>
            <a:off x="1175173" y="783772"/>
            <a:ext cx="22023494" cy="11814632"/>
          </a:xfrm>
          <a:prstGeom prst="rect">
            <a:avLst/>
          </a:prstGeom>
          <a:solidFill>
            <a:srgbClr val="FFFFFF"/>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a:p>
        </p:txBody>
      </p:sp>
      <p:sp>
        <p:nvSpPr>
          <p:cNvPr id="585" name="Shape 585"/>
          <p:cNvSpPr/>
          <p:nvPr/>
        </p:nvSpPr>
        <p:spPr>
          <a:xfrm flipH="1">
            <a:off x="1041394" y="-1"/>
            <a:ext cx="133774" cy="13716001"/>
          </a:xfrm>
          <a:prstGeom prst="rect">
            <a:avLst/>
          </a:prstGeom>
          <a:solidFill>
            <a:srgbClr val="F2F2F2"/>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a:p>
        </p:txBody>
      </p:sp>
      <p:sp>
        <p:nvSpPr>
          <p:cNvPr id="586" name="Shape 586"/>
          <p:cNvSpPr>
            <a:spLocks noGrp="1"/>
          </p:cNvSpPr>
          <p:nvPr>
            <p:ph type="title"/>
          </p:nvPr>
        </p:nvSpPr>
        <p:spPr>
          <a:xfrm>
            <a:off x="1451869" y="783573"/>
            <a:ext cx="21746797" cy="2207523"/>
          </a:xfrm>
          <a:prstGeom prst="rect">
            <a:avLst/>
          </a:prstGeom>
        </p:spPr>
        <p:txBody>
          <a:bodyPr anchor="t">
            <a:normAutofit/>
          </a:bodyPr>
          <a:lstStyle>
            <a:lvl1pPr defTabSz="1828800">
              <a:lnSpc>
                <a:spcPct val="100000"/>
              </a:lnSpc>
              <a:spcBef>
                <a:spcPts val="1800"/>
              </a:spcBef>
              <a:defRPr sz="7400" spc="-158"/>
            </a:lvl1pPr>
          </a:lstStyle>
          <a:p>
            <a:r>
              <a:t>Title Text</a:t>
            </a:r>
          </a:p>
        </p:txBody>
      </p:sp>
      <p:sp>
        <p:nvSpPr>
          <p:cNvPr id="587" name="Shape 587"/>
          <p:cNvSpPr/>
          <p:nvPr/>
        </p:nvSpPr>
        <p:spPr>
          <a:xfrm flipH="1">
            <a:off x="1041396" y="783575"/>
            <a:ext cx="133772" cy="1784529"/>
          </a:xfrm>
          <a:prstGeom prst="rect">
            <a:avLst/>
          </a:prstGeom>
          <a:solidFill>
            <a:srgbClr val="000000"/>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a:p>
        </p:txBody>
      </p:sp>
      <p:sp>
        <p:nvSpPr>
          <p:cNvPr id="588" name="Shape 588"/>
          <p:cNvSpPr>
            <a:spLocks noGrp="1"/>
          </p:cNvSpPr>
          <p:nvPr>
            <p:ph type="body" sz="quarter" idx="1"/>
          </p:nvPr>
        </p:nvSpPr>
        <p:spPr>
          <a:xfrm>
            <a:off x="1483359" y="3323167"/>
            <a:ext cx="6702748" cy="9445809"/>
          </a:xfrm>
          <a:prstGeom prst="rect">
            <a:avLst/>
          </a:prstGeom>
        </p:spPr>
        <p:txBody>
          <a:bodyPr>
            <a:normAutofit/>
          </a:bodyPr>
          <a:lstStyle>
            <a:lvl1pPr marL="450056" indent="-450056" defTabSz="1828800">
              <a:spcBef>
                <a:spcPts val="800"/>
              </a:spcBef>
              <a:buClr>
                <a:schemeClr val="accent1"/>
              </a:buClr>
              <a:buFont typeface="Wingdings-Regular"/>
              <a:buChar char="▪"/>
              <a:defRPr sz="4200">
                <a:solidFill>
                  <a:srgbClr val="44546A"/>
                </a:solidFill>
              </a:defRPr>
            </a:lvl1pPr>
            <a:lvl2pPr marL="800100" indent="-514350" defTabSz="1828800">
              <a:spcBef>
                <a:spcPts val="800"/>
              </a:spcBef>
              <a:buClr>
                <a:schemeClr val="accent1"/>
              </a:buClr>
              <a:buFont typeface="Wingdings-Regular"/>
              <a:buChar char="–"/>
              <a:defRPr sz="4200">
                <a:solidFill>
                  <a:srgbClr val="44546A"/>
                </a:solidFill>
              </a:defRPr>
            </a:lvl2pPr>
            <a:lvl3pPr marL="1116012" indent="-600075" defTabSz="1828800">
              <a:spcBef>
                <a:spcPts val="800"/>
              </a:spcBef>
              <a:buClr>
                <a:schemeClr val="accent1"/>
              </a:buClr>
              <a:buFont typeface="Wingdings-Regular"/>
              <a:buChar char="▪"/>
              <a:defRPr sz="4200">
                <a:solidFill>
                  <a:srgbClr val="44546A"/>
                </a:solidFill>
              </a:defRPr>
            </a:lvl3pPr>
            <a:lvl4pPr marL="1343025" indent="-600075" defTabSz="1828800">
              <a:spcBef>
                <a:spcPts val="800"/>
              </a:spcBef>
              <a:buClr>
                <a:schemeClr val="accent1"/>
              </a:buClr>
              <a:buFont typeface="Wingdings-Regular"/>
              <a:buChar char="–"/>
              <a:defRPr sz="4200">
                <a:solidFill>
                  <a:srgbClr val="44546A"/>
                </a:solidFill>
              </a:defRPr>
            </a:lvl4pPr>
            <a:lvl5pPr marL="1569245" indent="-594520" defTabSz="1828800">
              <a:spcBef>
                <a:spcPts val="800"/>
              </a:spcBef>
              <a:buClr>
                <a:schemeClr val="accent1"/>
              </a:buClr>
              <a:buFont typeface="Wingdings-Regular"/>
              <a:buChar char="▪"/>
              <a:defRPr sz="4200">
                <a:solidFill>
                  <a:srgbClr val="44546A"/>
                </a:solidFill>
              </a:defRPr>
            </a:lvl5pPr>
          </a:lstStyle>
          <a:p>
            <a:r>
              <a:t>Body Level One</a:t>
            </a:r>
          </a:p>
          <a:p>
            <a:pPr lvl="1"/>
            <a:r>
              <a:t>Body Level Two</a:t>
            </a:r>
          </a:p>
          <a:p>
            <a:pPr lvl="2"/>
            <a:r>
              <a:t>Body Level Three</a:t>
            </a:r>
          </a:p>
          <a:p>
            <a:pPr lvl="3"/>
            <a:r>
              <a:t>Body Level Four</a:t>
            </a:r>
          </a:p>
          <a:p>
            <a:pPr lvl="4"/>
            <a:r>
              <a:t>Body Level Five</a:t>
            </a:r>
          </a:p>
        </p:txBody>
      </p:sp>
      <p:sp>
        <p:nvSpPr>
          <p:cNvPr id="589" name="Shape 589"/>
          <p:cNvSpPr>
            <a:spLocks noGrp="1"/>
          </p:cNvSpPr>
          <p:nvPr>
            <p:ph type="body" sz="quarter" idx="13"/>
          </p:nvPr>
        </p:nvSpPr>
        <p:spPr>
          <a:xfrm>
            <a:off x="9089914" y="3323167"/>
            <a:ext cx="6702747" cy="9445809"/>
          </a:xfrm>
          <a:prstGeom prst="rect">
            <a:avLst/>
          </a:prstGeom>
          <a:ln w="12700"/>
        </p:spPr>
        <p:txBody>
          <a:bodyPr>
            <a:normAutofit/>
          </a:bodyPr>
          <a:lstStyle/>
          <a:p>
            <a:pPr marL="450056" indent="-450056" defTabSz="1828800">
              <a:spcBef>
                <a:spcPts val="800"/>
              </a:spcBef>
              <a:buClr>
                <a:schemeClr val="accent1"/>
              </a:buClr>
              <a:buFont typeface="Wingdings-Regular"/>
              <a:buChar char="▪"/>
              <a:defRPr sz="4200">
                <a:solidFill>
                  <a:srgbClr val="44546A"/>
                </a:solidFill>
              </a:defRPr>
            </a:pPr>
            <a:endParaRPr/>
          </a:p>
        </p:txBody>
      </p:sp>
      <p:sp>
        <p:nvSpPr>
          <p:cNvPr id="590" name="Shape 590"/>
          <p:cNvSpPr>
            <a:spLocks noGrp="1"/>
          </p:cNvSpPr>
          <p:nvPr>
            <p:ph type="body" sz="quarter" idx="14"/>
          </p:nvPr>
        </p:nvSpPr>
        <p:spPr>
          <a:xfrm>
            <a:off x="16677442" y="3323167"/>
            <a:ext cx="6702747" cy="9445809"/>
          </a:xfrm>
          <a:prstGeom prst="rect">
            <a:avLst/>
          </a:prstGeom>
          <a:ln w="12700"/>
        </p:spPr>
        <p:txBody>
          <a:bodyPr>
            <a:normAutofit/>
          </a:bodyPr>
          <a:lstStyle/>
          <a:p>
            <a:pPr marL="450056" indent="-450056" defTabSz="1828800">
              <a:spcBef>
                <a:spcPts val="800"/>
              </a:spcBef>
              <a:buClr>
                <a:schemeClr val="accent1"/>
              </a:buClr>
              <a:buFont typeface="Wingdings-Regular"/>
              <a:buChar char="▪"/>
              <a:defRPr sz="4200">
                <a:solidFill>
                  <a:srgbClr val="44546A"/>
                </a:solidFill>
              </a:defRPr>
            </a:pPr>
            <a:endParaRPr/>
          </a:p>
        </p:txBody>
      </p:sp>
      <p:grpSp>
        <p:nvGrpSpPr>
          <p:cNvPr id="594" name="Group 594"/>
          <p:cNvGrpSpPr/>
          <p:nvPr/>
        </p:nvGrpSpPr>
        <p:grpSpPr>
          <a:xfrm>
            <a:off x="22603860" y="12793059"/>
            <a:ext cx="594806" cy="629478"/>
            <a:chOff x="0" y="0"/>
            <a:chExt cx="594805" cy="629477"/>
          </a:xfrm>
        </p:grpSpPr>
        <p:sp>
          <p:nvSpPr>
            <p:cNvPr id="591" name="Shape 591"/>
            <p:cNvSpPr/>
            <p:nvPr/>
          </p:nvSpPr>
          <p:spPr>
            <a:xfrm>
              <a:off x="0" y="0"/>
              <a:ext cx="247689" cy="53995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5718"/>
                  </a:lnTo>
                  <a:lnTo>
                    <a:pt x="0" y="19448"/>
                  </a:lnTo>
                  <a:lnTo>
                    <a:pt x="8115" y="21600"/>
                  </a:lnTo>
                  <a:lnTo>
                    <a:pt x="8115" y="7870"/>
                  </a:lnTo>
                  <a:lnTo>
                    <a:pt x="21600" y="4303"/>
                  </a:lnTo>
                  <a:lnTo>
                    <a:pt x="21600"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592" name="Shape 592"/>
            <p:cNvSpPr/>
            <p:nvPr/>
          </p:nvSpPr>
          <p:spPr>
            <a:xfrm>
              <a:off x="154628" y="0"/>
              <a:ext cx="285550" cy="629124"/>
            </a:xfrm>
            <a:custGeom>
              <a:avLst/>
              <a:gdLst/>
              <a:ahLst/>
              <a:cxnLst>
                <a:cxn ang="0">
                  <a:pos x="wd2" y="hd2"/>
                </a:cxn>
                <a:cxn ang="5400000">
                  <a:pos x="wd2" y="hd2"/>
                </a:cxn>
                <a:cxn ang="10800000">
                  <a:pos x="wd2" y="hd2"/>
                </a:cxn>
                <a:cxn ang="16200000">
                  <a:pos x="wd2" y="hd2"/>
                </a:cxn>
              </a:cxnLst>
              <a:rect l="0" t="0" r="r" b="b"/>
              <a:pathLst>
                <a:path w="21600" h="21600" extrusionOk="0">
                  <a:moveTo>
                    <a:pt x="14534" y="0"/>
                  </a:moveTo>
                  <a:lnTo>
                    <a:pt x="14534" y="9379"/>
                  </a:lnTo>
                  <a:lnTo>
                    <a:pt x="7039" y="9379"/>
                  </a:lnTo>
                  <a:lnTo>
                    <a:pt x="7039" y="5892"/>
                  </a:lnTo>
                  <a:lnTo>
                    <a:pt x="0" y="7739"/>
                  </a:lnTo>
                  <a:lnTo>
                    <a:pt x="0" y="19753"/>
                  </a:lnTo>
                  <a:lnTo>
                    <a:pt x="7039" y="21600"/>
                  </a:lnTo>
                  <a:lnTo>
                    <a:pt x="7039" y="12246"/>
                  </a:lnTo>
                  <a:lnTo>
                    <a:pt x="14534" y="12246"/>
                  </a:lnTo>
                  <a:lnTo>
                    <a:pt x="14534" y="15720"/>
                  </a:lnTo>
                  <a:lnTo>
                    <a:pt x="21600" y="13874"/>
                  </a:lnTo>
                  <a:lnTo>
                    <a:pt x="21600" y="1847"/>
                  </a:lnTo>
                  <a:lnTo>
                    <a:pt x="14534"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593" name="Shape 593"/>
            <p:cNvSpPr/>
            <p:nvPr/>
          </p:nvSpPr>
          <p:spPr>
            <a:xfrm>
              <a:off x="346763" y="89167"/>
              <a:ext cx="248043" cy="54031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5885"/>
                  </a:lnTo>
                  <a:lnTo>
                    <a:pt x="21600" y="2150"/>
                  </a:lnTo>
                  <a:lnTo>
                    <a:pt x="13496" y="0"/>
                  </a:lnTo>
                  <a:lnTo>
                    <a:pt x="13496" y="13735"/>
                  </a:lnTo>
                  <a:lnTo>
                    <a:pt x="0" y="17300"/>
                  </a:lnTo>
                  <a:lnTo>
                    <a:pt x="0" y="2160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sp>
        <p:nvSpPr>
          <p:cNvPr id="595" name="Shape 595"/>
          <p:cNvSpPr/>
          <p:nvPr/>
        </p:nvSpPr>
        <p:spPr>
          <a:xfrm>
            <a:off x="1451869" y="12938280"/>
            <a:ext cx="3223578" cy="485141"/>
          </a:xfrm>
          <a:prstGeom prst="rect">
            <a:avLst/>
          </a:prstGeom>
          <a:ln w="25400">
            <a:miter lim="400000"/>
          </a:ln>
          <a:extLst>
            <a:ext uri="{C572A759-6A51-4108-AA02-DFA0A04FC94B}">
              <ma14:wrappingTextBoxFlag xmlns:ma14="http://schemas.microsoft.com/office/mac/drawingml/2011/main" xmlns=""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t>Copyright © 2017 HashiCorp</a:t>
            </a:r>
          </a:p>
        </p:txBody>
      </p:sp>
      <p:sp>
        <p:nvSpPr>
          <p:cNvPr id="596" name="Shape 596"/>
          <p:cNvSpPr>
            <a:spLocks noGrp="1"/>
          </p:cNvSpPr>
          <p:nvPr>
            <p:ph type="sldNum" sz="quarter" idx="2"/>
          </p:nvPr>
        </p:nvSpPr>
        <p:spPr>
          <a:xfrm>
            <a:off x="23456900" y="12945582"/>
            <a:ext cx="514907" cy="485141"/>
          </a:xfrm>
          <a:prstGeom prst="rect">
            <a:avLst/>
          </a:prstGeom>
        </p:spPr>
        <p:txBody>
          <a:bodyPr anchor="b"/>
          <a:lstStyle>
            <a:lvl1pPr>
              <a:defRPr sz="1600">
                <a:solidFill>
                  <a:srgbClr val="AFABAB"/>
                </a:solidFill>
              </a:defRPr>
            </a:lvl1pPr>
          </a:lstStyle>
          <a:p>
            <a:fld id="{86CB4B4D-7CA3-9044-876B-883B54F8677D}" type="slidenum">
              <a:t>‹#›</a:t>
            </a:fld>
            <a:endParaRPr/>
          </a:p>
        </p:txBody>
      </p:sp>
    </p:spTree>
  </p:cSld>
  <p:clrMapOvr>
    <a:masterClrMapping/>
  </p:clrMapOvr>
  <p:transition spd="med"/>
</p:sldLayout>
</file>

<file path=ppt/slideLayouts/slideLayout34.xml><?xml version="1.0" encoding="utf-8"?>
<p:sldLayout xmlns:a="http://schemas.openxmlformats.org/drawingml/2006/main" xmlns:r="http://schemas.openxmlformats.org/officeDocument/2006/relationships" xmlns:p="http://schemas.openxmlformats.org/presentationml/2006/main" type="tx">
  <p:cSld name="Body w/ Title 1 Column + Pic">
    <p:spTree>
      <p:nvGrpSpPr>
        <p:cNvPr id="1" name=""/>
        <p:cNvGrpSpPr/>
        <p:nvPr/>
      </p:nvGrpSpPr>
      <p:grpSpPr>
        <a:xfrm>
          <a:off x="0" y="0"/>
          <a:ext cx="0" cy="0"/>
          <a:chOff x="0" y="0"/>
          <a:chExt cx="0" cy="0"/>
        </a:xfrm>
      </p:grpSpPr>
      <p:pic>
        <p:nvPicPr>
          <p:cNvPr id="603" name="image18.jpg"/>
          <p:cNvPicPr>
            <a:picLocks noChangeAspect="1"/>
          </p:cNvPicPr>
          <p:nvPr/>
        </p:nvPicPr>
        <p:blipFill>
          <a:blip r:embed="rId2">
            <a:alphaModFix amt="34000"/>
            <a:extLst/>
          </a:blip>
          <a:stretch>
            <a:fillRect/>
          </a:stretch>
        </p:blipFill>
        <p:spPr>
          <a:xfrm>
            <a:off x="-1" y="-1"/>
            <a:ext cx="24384001" cy="13716001"/>
          </a:xfrm>
          <a:prstGeom prst="rect">
            <a:avLst/>
          </a:prstGeom>
          <a:ln w="12700">
            <a:miter lim="400000"/>
          </a:ln>
        </p:spPr>
      </p:pic>
      <p:sp>
        <p:nvSpPr>
          <p:cNvPr id="604" name="Shape 604"/>
          <p:cNvSpPr/>
          <p:nvPr/>
        </p:nvSpPr>
        <p:spPr>
          <a:xfrm>
            <a:off x="1175173" y="783772"/>
            <a:ext cx="22023494" cy="11814632"/>
          </a:xfrm>
          <a:prstGeom prst="rect">
            <a:avLst/>
          </a:prstGeom>
          <a:solidFill>
            <a:srgbClr val="FFFFFF"/>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a:p>
        </p:txBody>
      </p:sp>
      <p:sp>
        <p:nvSpPr>
          <p:cNvPr id="605" name="Shape 605"/>
          <p:cNvSpPr/>
          <p:nvPr/>
        </p:nvSpPr>
        <p:spPr>
          <a:xfrm flipH="1">
            <a:off x="1041394" y="-1"/>
            <a:ext cx="133774" cy="13716001"/>
          </a:xfrm>
          <a:prstGeom prst="rect">
            <a:avLst/>
          </a:prstGeom>
          <a:solidFill>
            <a:srgbClr val="F2F2F2"/>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a:p>
        </p:txBody>
      </p:sp>
      <p:sp>
        <p:nvSpPr>
          <p:cNvPr id="606" name="Shape 606"/>
          <p:cNvSpPr>
            <a:spLocks noGrp="1"/>
          </p:cNvSpPr>
          <p:nvPr>
            <p:ph type="title"/>
          </p:nvPr>
        </p:nvSpPr>
        <p:spPr>
          <a:xfrm>
            <a:off x="1451869" y="783573"/>
            <a:ext cx="21746797" cy="2207523"/>
          </a:xfrm>
          <a:prstGeom prst="rect">
            <a:avLst/>
          </a:prstGeom>
        </p:spPr>
        <p:txBody>
          <a:bodyPr anchor="t">
            <a:normAutofit/>
          </a:bodyPr>
          <a:lstStyle>
            <a:lvl1pPr defTabSz="1828800">
              <a:lnSpc>
                <a:spcPct val="100000"/>
              </a:lnSpc>
              <a:spcBef>
                <a:spcPts val="1800"/>
              </a:spcBef>
              <a:defRPr sz="7400" spc="-158"/>
            </a:lvl1pPr>
          </a:lstStyle>
          <a:p>
            <a:r>
              <a:t>Title Text</a:t>
            </a:r>
          </a:p>
        </p:txBody>
      </p:sp>
      <p:sp>
        <p:nvSpPr>
          <p:cNvPr id="607" name="Shape 607"/>
          <p:cNvSpPr/>
          <p:nvPr/>
        </p:nvSpPr>
        <p:spPr>
          <a:xfrm flipH="1">
            <a:off x="1041396" y="783575"/>
            <a:ext cx="133772" cy="1784529"/>
          </a:xfrm>
          <a:prstGeom prst="rect">
            <a:avLst/>
          </a:prstGeom>
          <a:solidFill>
            <a:srgbClr val="000000"/>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a:p>
        </p:txBody>
      </p:sp>
      <p:sp>
        <p:nvSpPr>
          <p:cNvPr id="608" name="Shape 608"/>
          <p:cNvSpPr>
            <a:spLocks noGrp="1"/>
          </p:cNvSpPr>
          <p:nvPr>
            <p:ph type="body" sz="half" idx="1"/>
          </p:nvPr>
        </p:nvSpPr>
        <p:spPr>
          <a:xfrm>
            <a:off x="1451869" y="3323165"/>
            <a:ext cx="10475971" cy="8940804"/>
          </a:xfrm>
          <a:prstGeom prst="rect">
            <a:avLst/>
          </a:prstGeom>
        </p:spPr>
        <p:txBody>
          <a:bodyPr>
            <a:normAutofit/>
          </a:bodyPr>
          <a:lstStyle>
            <a:lvl1pPr marL="457200" indent="-457200" defTabSz="1828800">
              <a:spcBef>
                <a:spcPts val="1600"/>
              </a:spcBef>
              <a:buClr>
                <a:schemeClr val="accent1"/>
              </a:buClr>
              <a:buFont typeface="Wingdings-Regular"/>
              <a:buChar char="▪"/>
              <a:defRPr sz="4800">
                <a:solidFill>
                  <a:srgbClr val="44546A"/>
                </a:solidFill>
              </a:defRPr>
            </a:lvl1pPr>
            <a:lvl2pPr marL="800100" indent="-514350" defTabSz="1828800">
              <a:spcBef>
                <a:spcPts val="1600"/>
              </a:spcBef>
              <a:buClr>
                <a:schemeClr val="accent1"/>
              </a:buClr>
              <a:buFont typeface="Wingdings-Regular"/>
              <a:buChar char="–"/>
              <a:defRPr sz="4800">
                <a:solidFill>
                  <a:srgbClr val="44546A"/>
                </a:solidFill>
              </a:defRPr>
            </a:lvl2pPr>
            <a:lvl3pPr marL="1103766" indent="-587828" defTabSz="1828800">
              <a:spcBef>
                <a:spcPts val="1600"/>
              </a:spcBef>
              <a:buClr>
                <a:schemeClr val="accent1"/>
              </a:buClr>
              <a:buFont typeface="Wingdings-Regular"/>
              <a:buChar char="▪"/>
              <a:defRPr sz="4800">
                <a:solidFill>
                  <a:srgbClr val="44546A"/>
                </a:solidFill>
              </a:defRPr>
            </a:lvl3pPr>
            <a:lvl4pPr marL="1330778" indent="-587828" defTabSz="1828800">
              <a:spcBef>
                <a:spcPts val="1600"/>
              </a:spcBef>
              <a:buClr>
                <a:schemeClr val="accent1"/>
              </a:buClr>
              <a:buFont typeface="Wingdings-Regular"/>
              <a:buChar char="–"/>
              <a:defRPr sz="4800">
                <a:solidFill>
                  <a:srgbClr val="44546A"/>
                </a:solidFill>
              </a:defRPr>
            </a:lvl4pPr>
            <a:lvl5pPr marL="1557112" indent="-582387" defTabSz="1828800">
              <a:spcBef>
                <a:spcPts val="1600"/>
              </a:spcBef>
              <a:buClr>
                <a:schemeClr val="accent1"/>
              </a:buClr>
              <a:buFont typeface="Wingdings-Regular"/>
              <a:buChar char="▪"/>
              <a:defRPr sz="4800">
                <a:solidFill>
                  <a:srgbClr val="44546A"/>
                </a:solidFill>
              </a:defRPr>
            </a:lvl5pPr>
          </a:lstStyle>
          <a:p>
            <a:r>
              <a:t>Body Level One</a:t>
            </a:r>
          </a:p>
          <a:p>
            <a:pPr lvl="1"/>
            <a:r>
              <a:t>Body Level Two</a:t>
            </a:r>
          </a:p>
          <a:p>
            <a:pPr lvl="2"/>
            <a:r>
              <a:t>Body Level Three</a:t>
            </a:r>
          </a:p>
          <a:p>
            <a:pPr lvl="3"/>
            <a:r>
              <a:t>Body Level Four</a:t>
            </a:r>
          </a:p>
          <a:p>
            <a:pPr lvl="4"/>
            <a:r>
              <a:t>Body Level Five</a:t>
            </a:r>
          </a:p>
        </p:txBody>
      </p:sp>
      <p:sp>
        <p:nvSpPr>
          <p:cNvPr id="609" name="Shape 609"/>
          <p:cNvSpPr>
            <a:spLocks noGrp="1"/>
          </p:cNvSpPr>
          <p:nvPr>
            <p:ph type="pic" sz="half" idx="13"/>
          </p:nvPr>
        </p:nvSpPr>
        <p:spPr>
          <a:xfrm>
            <a:off x="12615336" y="3323165"/>
            <a:ext cx="10587568" cy="8940804"/>
          </a:xfrm>
          <a:prstGeom prst="rect">
            <a:avLst/>
          </a:prstGeom>
          <a:ln w="12700"/>
        </p:spPr>
        <p:txBody>
          <a:bodyPr lIns="91439" tIns="45719" rIns="91439" bIns="45719"/>
          <a:lstStyle/>
          <a:p>
            <a:endParaRPr/>
          </a:p>
        </p:txBody>
      </p:sp>
      <p:grpSp>
        <p:nvGrpSpPr>
          <p:cNvPr id="613" name="Group 613"/>
          <p:cNvGrpSpPr/>
          <p:nvPr/>
        </p:nvGrpSpPr>
        <p:grpSpPr>
          <a:xfrm>
            <a:off x="22603860" y="12793059"/>
            <a:ext cx="594806" cy="629478"/>
            <a:chOff x="0" y="0"/>
            <a:chExt cx="594805" cy="629477"/>
          </a:xfrm>
        </p:grpSpPr>
        <p:sp>
          <p:nvSpPr>
            <p:cNvPr id="610" name="Shape 610"/>
            <p:cNvSpPr/>
            <p:nvPr/>
          </p:nvSpPr>
          <p:spPr>
            <a:xfrm>
              <a:off x="0" y="0"/>
              <a:ext cx="247689" cy="53995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5718"/>
                  </a:lnTo>
                  <a:lnTo>
                    <a:pt x="0" y="19448"/>
                  </a:lnTo>
                  <a:lnTo>
                    <a:pt x="8115" y="21600"/>
                  </a:lnTo>
                  <a:lnTo>
                    <a:pt x="8115" y="7870"/>
                  </a:lnTo>
                  <a:lnTo>
                    <a:pt x="21600" y="4303"/>
                  </a:lnTo>
                  <a:lnTo>
                    <a:pt x="21600"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611" name="Shape 611"/>
            <p:cNvSpPr/>
            <p:nvPr/>
          </p:nvSpPr>
          <p:spPr>
            <a:xfrm>
              <a:off x="154628" y="0"/>
              <a:ext cx="285550" cy="629124"/>
            </a:xfrm>
            <a:custGeom>
              <a:avLst/>
              <a:gdLst/>
              <a:ahLst/>
              <a:cxnLst>
                <a:cxn ang="0">
                  <a:pos x="wd2" y="hd2"/>
                </a:cxn>
                <a:cxn ang="5400000">
                  <a:pos x="wd2" y="hd2"/>
                </a:cxn>
                <a:cxn ang="10800000">
                  <a:pos x="wd2" y="hd2"/>
                </a:cxn>
                <a:cxn ang="16200000">
                  <a:pos x="wd2" y="hd2"/>
                </a:cxn>
              </a:cxnLst>
              <a:rect l="0" t="0" r="r" b="b"/>
              <a:pathLst>
                <a:path w="21600" h="21600" extrusionOk="0">
                  <a:moveTo>
                    <a:pt x="14534" y="0"/>
                  </a:moveTo>
                  <a:lnTo>
                    <a:pt x="14534" y="9379"/>
                  </a:lnTo>
                  <a:lnTo>
                    <a:pt x="7039" y="9379"/>
                  </a:lnTo>
                  <a:lnTo>
                    <a:pt x="7039" y="5892"/>
                  </a:lnTo>
                  <a:lnTo>
                    <a:pt x="0" y="7739"/>
                  </a:lnTo>
                  <a:lnTo>
                    <a:pt x="0" y="19753"/>
                  </a:lnTo>
                  <a:lnTo>
                    <a:pt x="7039" y="21600"/>
                  </a:lnTo>
                  <a:lnTo>
                    <a:pt x="7039" y="12246"/>
                  </a:lnTo>
                  <a:lnTo>
                    <a:pt x="14534" y="12246"/>
                  </a:lnTo>
                  <a:lnTo>
                    <a:pt x="14534" y="15720"/>
                  </a:lnTo>
                  <a:lnTo>
                    <a:pt x="21600" y="13874"/>
                  </a:lnTo>
                  <a:lnTo>
                    <a:pt x="21600" y="1847"/>
                  </a:lnTo>
                  <a:lnTo>
                    <a:pt x="14534"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612" name="Shape 612"/>
            <p:cNvSpPr/>
            <p:nvPr/>
          </p:nvSpPr>
          <p:spPr>
            <a:xfrm>
              <a:off x="346763" y="89167"/>
              <a:ext cx="248043" cy="54031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5885"/>
                  </a:lnTo>
                  <a:lnTo>
                    <a:pt x="21600" y="2150"/>
                  </a:lnTo>
                  <a:lnTo>
                    <a:pt x="13496" y="0"/>
                  </a:lnTo>
                  <a:lnTo>
                    <a:pt x="13496" y="13735"/>
                  </a:lnTo>
                  <a:lnTo>
                    <a:pt x="0" y="17300"/>
                  </a:lnTo>
                  <a:lnTo>
                    <a:pt x="0" y="2160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sp>
        <p:nvSpPr>
          <p:cNvPr id="614" name="Shape 614"/>
          <p:cNvSpPr/>
          <p:nvPr/>
        </p:nvSpPr>
        <p:spPr>
          <a:xfrm>
            <a:off x="1451869" y="12938280"/>
            <a:ext cx="3223578" cy="485141"/>
          </a:xfrm>
          <a:prstGeom prst="rect">
            <a:avLst/>
          </a:prstGeom>
          <a:ln w="25400">
            <a:miter lim="400000"/>
          </a:ln>
          <a:extLst>
            <a:ext uri="{C572A759-6A51-4108-AA02-DFA0A04FC94B}">
              <ma14:wrappingTextBoxFlag xmlns:ma14="http://schemas.microsoft.com/office/mac/drawingml/2011/main" xmlns=""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t>Copyright © 2017 HashiCorp</a:t>
            </a:r>
          </a:p>
        </p:txBody>
      </p:sp>
      <p:sp>
        <p:nvSpPr>
          <p:cNvPr id="615" name="Shape 615"/>
          <p:cNvSpPr>
            <a:spLocks noGrp="1"/>
          </p:cNvSpPr>
          <p:nvPr>
            <p:ph type="sldNum" sz="quarter" idx="2"/>
          </p:nvPr>
        </p:nvSpPr>
        <p:spPr>
          <a:xfrm>
            <a:off x="23456900" y="12945582"/>
            <a:ext cx="514907" cy="485141"/>
          </a:xfrm>
          <a:prstGeom prst="rect">
            <a:avLst/>
          </a:prstGeom>
        </p:spPr>
        <p:txBody>
          <a:bodyPr anchor="b"/>
          <a:lstStyle>
            <a:lvl1pPr>
              <a:defRPr sz="1600">
                <a:solidFill>
                  <a:srgbClr val="AFABAB"/>
                </a:solidFill>
              </a:defRPr>
            </a:lvl1pPr>
          </a:lstStyle>
          <a:p>
            <a:fld id="{86CB4B4D-7CA3-9044-876B-883B54F8677D}" type="slidenum">
              <a:t>‹#›</a:t>
            </a:fld>
            <a:endParaRPr/>
          </a:p>
        </p:txBody>
      </p:sp>
    </p:spTree>
  </p:cSld>
  <p:clrMapOvr>
    <a:masterClrMapping/>
  </p:clrMapOvr>
  <p:transition spd="med"/>
</p:sldLayout>
</file>

<file path=ppt/slideLayouts/slideLayout35.xml><?xml version="1.0" encoding="utf-8"?>
<p:sldLayout xmlns:a="http://schemas.openxmlformats.org/drawingml/2006/main" xmlns:r="http://schemas.openxmlformats.org/officeDocument/2006/relationships" xmlns:p="http://schemas.openxmlformats.org/presentationml/2006/main" type="tx">
  <p:cSld name="Body w/title &amp; Sub- 1 Column + Pic">
    <p:spTree>
      <p:nvGrpSpPr>
        <p:cNvPr id="1" name=""/>
        <p:cNvGrpSpPr/>
        <p:nvPr/>
      </p:nvGrpSpPr>
      <p:grpSpPr>
        <a:xfrm>
          <a:off x="0" y="0"/>
          <a:ext cx="0" cy="0"/>
          <a:chOff x="0" y="0"/>
          <a:chExt cx="0" cy="0"/>
        </a:xfrm>
      </p:grpSpPr>
      <p:pic>
        <p:nvPicPr>
          <p:cNvPr id="622" name="image18.jpg"/>
          <p:cNvPicPr>
            <a:picLocks noChangeAspect="1"/>
          </p:cNvPicPr>
          <p:nvPr/>
        </p:nvPicPr>
        <p:blipFill>
          <a:blip r:embed="rId2">
            <a:alphaModFix amt="34000"/>
            <a:extLst/>
          </a:blip>
          <a:stretch>
            <a:fillRect/>
          </a:stretch>
        </p:blipFill>
        <p:spPr>
          <a:xfrm>
            <a:off x="-1" y="-1"/>
            <a:ext cx="24384001" cy="13716001"/>
          </a:xfrm>
          <a:prstGeom prst="rect">
            <a:avLst/>
          </a:prstGeom>
          <a:ln w="12700">
            <a:miter lim="400000"/>
          </a:ln>
        </p:spPr>
      </p:pic>
      <p:sp>
        <p:nvSpPr>
          <p:cNvPr id="623" name="Shape 623"/>
          <p:cNvSpPr/>
          <p:nvPr/>
        </p:nvSpPr>
        <p:spPr>
          <a:xfrm>
            <a:off x="1175173" y="783772"/>
            <a:ext cx="22023494" cy="11814632"/>
          </a:xfrm>
          <a:prstGeom prst="rect">
            <a:avLst/>
          </a:prstGeom>
          <a:solidFill>
            <a:srgbClr val="FFFFFF"/>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a:p>
        </p:txBody>
      </p:sp>
      <p:sp>
        <p:nvSpPr>
          <p:cNvPr id="624" name="Shape 624"/>
          <p:cNvSpPr/>
          <p:nvPr/>
        </p:nvSpPr>
        <p:spPr>
          <a:xfrm flipH="1">
            <a:off x="1041394" y="-1"/>
            <a:ext cx="133774" cy="13716001"/>
          </a:xfrm>
          <a:prstGeom prst="rect">
            <a:avLst/>
          </a:prstGeom>
          <a:solidFill>
            <a:srgbClr val="F2F2F2"/>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a:p>
        </p:txBody>
      </p:sp>
      <p:sp>
        <p:nvSpPr>
          <p:cNvPr id="625" name="Shape 625"/>
          <p:cNvSpPr/>
          <p:nvPr/>
        </p:nvSpPr>
        <p:spPr>
          <a:xfrm flipH="1">
            <a:off x="1041394" y="783573"/>
            <a:ext cx="133771" cy="2559134"/>
          </a:xfrm>
          <a:prstGeom prst="rect">
            <a:avLst/>
          </a:prstGeom>
          <a:solidFill>
            <a:srgbClr val="000000"/>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a:p>
        </p:txBody>
      </p:sp>
      <p:sp>
        <p:nvSpPr>
          <p:cNvPr id="626" name="Shape 626"/>
          <p:cNvSpPr>
            <a:spLocks noGrp="1"/>
          </p:cNvSpPr>
          <p:nvPr>
            <p:ph type="title"/>
          </p:nvPr>
        </p:nvSpPr>
        <p:spPr>
          <a:xfrm>
            <a:off x="1451869" y="783573"/>
            <a:ext cx="21746797" cy="1483066"/>
          </a:xfrm>
          <a:prstGeom prst="rect">
            <a:avLst/>
          </a:prstGeom>
          <a:ln w="12700"/>
        </p:spPr>
        <p:txBody>
          <a:bodyPr lIns="127000" tIns="127000" rIns="127000" bIns="127000" anchor="t">
            <a:normAutofit/>
          </a:bodyPr>
          <a:lstStyle>
            <a:lvl1pPr defTabSz="1828800">
              <a:lnSpc>
                <a:spcPct val="100000"/>
              </a:lnSpc>
              <a:spcBef>
                <a:spcPts val="1800"/>
              </a:spcBef>
              <a:defRPr sz="7400" spc="-158"/>
            </a:lvl1pPr>
          </a:lstStyle>
          <a:p>
            <a:r>
              <a:t>Title Text</a:t>
            </a:r>
          </a:p>
        </p:txBody>
      </p:sp>
      <p:sp>
        <p:nvSpPr>
          <p:cNvPr id="627" name="Shape 627"/>
          <p:cNvSpPr>
            <a:spLocks noGrp="1"/>
          </p:cNvSpPr>
          <p:nvPr>
            <p:ph type="body" sz="half" idx="1"/>
          </p:nvPr>
        </p:nvSpPr>
        <p:spPr>
          <a:xfrm>
            <a:off x="1451869" y="4126279"/>
            <a:ext cx="10477501" cy="8137689"/>
          </a:xfrm>
          <a:prstGeom prst="rect">
            <a:avLst/>
          </a:prstGeom>
        </p:spPr>
        <p:txBody>
          <a:bodyPr>
            <a:normAutofit/>
          </a:bodyPr>
          <a:lstStyle>
            <a:lvl1pPr marL="457200" indent="-457200" defTabSz="1828800">
              <a:spcBef>
                <a:spcPts val="1600"/>
              </a:spcBef>
              <a:buClr>
                <a:schemeClr val="accent1"/>
              </a:buClr>
              <a:buFont typeface="Wingdings-Regular"/>
              <a:buChar char="▪"/>
              <a:defRPr sz="4800">
                <a:solidFill>
                  <a:srgbClr val="44546A"/>
                </a:solidFill>
              </a:defRPr>
            </a:lvl1pPr>
            <a:lvl2pPr marL="800100" indent="-514350" defTabSz="1828800">
              <a:spcBef>
                <a:spcPts val="1600"/>
              </a:spcBef>
              <a:buClr>
                <a:schemeClr val="accent1"/>
              </a:buClr>
              <a:buFont typeface="Wingdings-Regular"/>
              <a:buChar char="–"/>
              <a:defRPr sz="4800">
                <a:solidFill>
                  <a:srgbClr val="44546A"/>
                </a:solidFill>
              </a:defRPr>
            </a:lvl2pPr>
            <a:lvl3pPr marL="1103766" indent="-587828" defTabSz="1828800">
              <a:spcBef>
                <a:spcPts val="1600"/>
              </a:spcBef>
              <a:buClr>
                <a:schemeClr val="accent1"/>
              </a:buClr>
              <a:buFont typeface="Wingdings-Regular"/>
              <a:buChar char="▪"/>
              <a:defRPr sz="4800">
                <a:solidFill>
                  <a:srgbClr val="44546A"/>
                </a:solidFill>
              </a:defRPr>
            </a:lvl3pPr>
            <a:lvl4pPr marL="1330778" indent="-587828" defTabSz="1828800">
              <a:spcBef>
                <a:spcPts val="1600"/>
              </a:spcBef>
              <a:buClr>
                <a:schemeClr val="accent1"/>
              </a:buClr>
              <a:buFont typeface="Wingdings-Regular"/>
              <a:buChar char="–"/>
              <a:defRPr sz="4800">
                <a:solidFill>
                  <a:srgbClr val="44546A"/>
                </a:solidFill>
              </a:defRPr>
            </a:lvl4pPr>
            <a:lvl5pPr marL="1557112" indent="-582387" defTabSz="1828800">
              <a:spcBef>
                <a:spcPts val="1600"/>
              </a:spcBef>
              <a:buClr>
                <a:schemeClr val="accent1"/>
              </a:buClr>
              <a:buFont typeface="Wingdings-Regular"/>
              <a:buChar char="▪"/>
              <a:defRPr sz="4800">
                <a:solidFill>
                  <a:srgbClr val="44546A"/>
                </a:solidFill>
              </a:defRPr>
            </a:lvl5pPr>
          </a:lstStyle>
          <a:p>
            <a:r>
              <a:t>Body Level One</a:t>
            </a:r>
          </a:p>
          <a:p>
            <a:pPr lvl="1"/>
            <a:r>
              <a:t>Body Level Two</a:t>
            </a:r>
          </a:p>
          <a:p>
            <a:pPr lvl="2"/>
            <a:r>
              <a:t>Body Level Three</a:t>
            </a:r>
          </a:p>
          <a:p>
            <a:pPr lvl="3"/>
            <a:r>
              <a:t>Body Level Four</a:t>
            </a:r>
          </a:p>
          <a:p>
            <a:pPr lvl="4"/>
            <a:r>
              <a:t>Body Level Five</a:t>
            </a:r>
          </a:p>
        </p:txBody>
      </p:sp>
      <p:grpSp>
        <p:nvGrpSpPr>
          <p:cNvPr id="631" name="Group 631"/>
          <p:cNvGrpSpPr/>
          <p:nvPr/>
        </p:nvGrpSpPr>
        <p:grpSpPr>
          <a:xfrm>
            <a:off x="22603860" y="12793059"/>
            <a:ext cx="594806" cy="629478"/>
            <a:chOff x="0" y="0"/>
            <a:chExt cx="594805" cy="629477"/>
          </a:xfrm>
        </p:grpSpPr>
        <p:sp>
          <p:nvSpPr>
            <p:cNvPr id="628" name="Shape 628"/>
            <p:cNvSpPr/>
            <p:nvPr/>
          </p:nvSpPr>
          <p:spPr>
            <a:xfrm>
              <a:off x="0" y="0"/>
              <a:ext cx="247689" cy="53995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5718"/>
                  </a:lnTo>
                  <a:lnTo>
                    <a:pt x="0" y="19448"/>
                  </a:lnTo>
                  <a:lnTo>
                    <a:pt x="8115" y="21600"/>
                  </a:lnTo>
                  <a:lnTo>
                    <a:pt x="8115" y="7870"/>
                  </a:lnTo>
                  <a:lnTo>
                    <a:pt x="21600" y="4303"/>
                  </a:lnTo>
                  <a:lnTo>
                    <a:pt x="21600"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629" name="Shape 629"/>
            <p:cNvSpPr/>
            <p:nvPr/>
          </p:nvSpPr>
          <p:spPr>
            <a:xfrm>
              <a:off x="154628" y="0"/>
              <a:ext cx="285550" cy="629124"/>
            </a:xfrm>
            <a:custGeom>
              <a:avLst/>
              <a:gdLst/>
              <a:ahLst/>
              <a:cxnLst>
                <a:cxn ang="0">
                  <a:pos x="wd2" y="hd2"/>
                </a:cxn>
                <a:cxn ang="5400000">
                  <a:pos x="wd2" y="hd2"/>
                </a:cxn>
                <a:cxn ang="10800000">
                  <a:pos x="wd2" y="hd2"/>
                </a:cxn>
                <a:cxn ang="16200000">
                  <a:pos x="wd2" y="hd2"/>
                </a:cxn>
              </a:cxnLst>
              <a:rect l="0" t="0" r="r" b="b"/>
              <a:pathLst>
                <a:path w="21600" h="21600" extrusionOk="0">
                  <a:moveTo>
                    <a:pt x="14534" y="0"/>
                  </a:moveTo>
                  <a:lnTo>
                    <a:pt x="14534" y="9379"/>
                  </a:lnTo>
                  <a:lnTo>
                    <a:pt x="7039" y="9379"/>
                  </a:lnTo>
                  <a:lnTo>
                    <a:pt x="7039" y="5892"/>
                  </a:lnTo>
                  <a:lnTo>
                    <a:pt x="0" y="7739"/>
                  </a:lnTo>
                  <a:lnTo>
                    <a:pt x="0" y="19753"/>
                  </a:lnTo>
                  <a:lnTo>
                    <a:pt x="7039" y="21600"/>
                  </a:lnTo>
                  <a:lnTo>
                    <a:pt x="7039" y="12246"/>
                  </a:lnTo>
                  <a:lnTo>
                    <a:pt x="14534" y="12246"/>
                  </a:lnTo>
                  <a:lnTo>
                    <a:pt x="14534" y="15720"/>
                  </a:lnTo>
                  <a:lnTo>
                    <a:pt x="21600" y="13874"/>
                  </a:lnTo>
                  <a:lnTo>
                    <a:pt x="21600" y="1847"/>
                  </a:lnTo>
                  <a:lnTo>
                    <a:pt x="14534"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630" name="Shape 630"/>
            <p:cNvSpPr/>
            <p:nvPr/>
          </p:nvSpPr>
          <p:spPr>
            <a:xfrm>
              <a:off x="346763" y="89167"/>
              <a:ext cx="248043" cy="54031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5885"/>
                  </a:lnTo>
                  <a:lnTo>
                    <a:pt x="21600" y="2150"/>
                  </a:lnTo>
                  <a:lnTo>
                    <a:pt x="13496" y="0"/>
                  </a:lnTo>
                  <a:lnTo>
                    <a:pt x="13496" y="13735"/>
                  </a:lnTo>
                  <a:lnTo>
                    <a:pt x="0" y="17300"/>
                  </a:lnTo>
                  <a:lnTo>
                    <a:pt x="0" y="2160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sp>
        <p:nvSpPr>
          <p:cNvPr id="632" name="Shape 632"/>
          <p:cNvSpPr/>
          <p:nvPr/>
        </p:nvSpPr>
        <p:spPr>
          <a:xfrm>
            <a:off x="1451869" y="12938280"/>
            <a:ext cx="3223578" cy="485141"/>
          </a:xfrm>
          <a:prstGeom prst="rect">
            <a:avLst/>
          </a:prstGeom>
          <a:ln w="25400">
            <a:miter lim="400000"/>
          </a:ln>
          <a:extLst>
            <a:ext uri="{C572A759-6A51-4108-AA02-DFA0A04FC94B}">
              <ma14:wrappingTextBoxFlag xmlns:ma14="http://schemas.microsoft.com/office/mac/drawingml/2011/main" xmlns=""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t>Copyright © 2017 HashiCorp</a:t>
            </a:r>
          </a:p>
        </p:txBody>
      </p:sp>
      <p:sp>
        <p:nvSpPr>
          <p:cNvPr id="633" name="Shape 633"/>
          <p:cNvSpPr>
            <a:spLocks noGrp="1"/>
          </p:cNvSpPr>
          <p:nvPr>
            <p:ph type="sldNum" sz="quarter" idx="2"/>
          </p:nvPr>
        </p:nvSpPr>
        <p:spPr>
          <a:xfrm>
            <a:off x="23460168" y="12945582"/>
            <a:ext cx="514907" cy="485141"/>
          </a:xfrm>
          <a:prstGeom prst="rect">
            <a:avLst/>
          </a:prstGeom>
        </p:spPr>
        <p:txBody>
          <a:bodyPr anchor="b"/>
          <a:lstStyle>
            <a:lvl1pPr>
              <a:defRPr sz="1600">
                <a:solidFill>
                  <a:srgbClr val="AFABAB"/>
                </a:solidFill>
              </a:defRPr>
            </a:lvl1pPr>
          </a:lstStyle>
          <a:p>
            <a:fld id="{86CB4B4D-7CA3-9044-876B-883B54F8677D}" type="slidenum">
              <a:t>‹#›</a:t>
            </a:fld>
            <a:endParaRPr/>
          </a:p>
        </p:txBody>
      </p:sp>
      <p:sp>
        <p:nvSpPr>
          <p:cNvPr id="634" name="Shape 634"/>
          <p:cNvSpPr>
            <a:spLocks noGrp="1"/>
          </p:cNvSpPr>
          <p:nvPr>
            <p:ph type="body" sz="quarter" idx="13"/>
          </p:nvPr>
        </p:nvSpPr>
        <p:spPr>
          <a:xfrm>
            <a:off x="1451869" y="2053169"/>
            <a:ext cx="21746797" cy="1121173"/>
          </a:xfrm>
          <a:prstGeom prst="rect">
            <a:avLst/>
          </a:prstGeom>
          <a:ln w="12700"/>
        </p:spPr>
        <p:txBody>
          <a:bodyPr lIns="127000" tIns="127000" rIns="127000" bIns="127000"/>
          <a:lstStyle/>
          <a:p>
            <a:pPr marL="0" indent="0">
              <a:spcBef>
                <a:spcPts val="2300"/>
              </a:spcBef>
              <a:buSzTx/>
              <a:buFontTx/>
              <a:buNone/>
              <a:defRPr sz="4200" b="1">
                <a:solidFill>
                  <a:srgbClr val="44546A"/>
                </a:solidFill>
                <a:latin typeface="Tahoma"/>
                <a:ea typeface="Tahoma"/>
                <a:cs typeface="Tahoma"/>
                <a:sym typeface="Tahoma"/>
              </a:defRPr>
            </a:pPr>
            <a:endParaRPr/>
          </a:p>
        </p:txBody>
      </p:sp>
      <p:sp>
        <p:nvSpPr>
          <p:cNvPr id="635" name="Shape 635"/>
          <p:cNvSpPr>
            <a:spLocks noGrp="1"/>
          </p:cNvSpPr>
          <p:nvPr>
            <p:ph type="pic" sz="half" idx="14"/>
          </p:nvPr>
        </p:nvSpPr>
        <p:spPr>
          <a:xfrm>
            <a:off x="12615336" y="4126279"/>
            <a:ext cx="10587568" cy="8091242"/>
          </a:xfrm>
          <a:prstGeom prst="rect">
            <a:avLst/>
          </a:prstGeom>
          <a:ln w="12700"/>
        </p:spPr>
        <p:txBody>
          <a:bodyPr lIns="91439" tIns="45719" rIns="91439" bIns="45719"/>
          <a:lstStyle/>
          <a:p>
            <a:endParaRPr/>
          </a:p>
        </p:txBody>
      </p:sp>
    </p:spTree>
  </p:cSld>
  <p:clrMapOvr>
    <a:masterClrMapping/>
  </p:clrMapOvr>
  <p:transition spd="med"/>
</p:sldLayout>
</file>

<file path=ppt/slideLayouts/slideLayout36.xml><?xml version="1.0" encoding="utf-8"?>
<p:sldLayout xmlns:a="http://schemas.openxmlformats.org/drawingml/2006/main" xmlns:r="http://schemas.openxmlformats.org/officeDocument/2006/relationships" xmlns:p="http://schemas.openxmlformats.org/presentationml/2006/main" type="tx">
  <p:cSld name="Body 1 Column + Code">
    <p:spTree>
      <p:nvGrpSpPr>
        <p:cNvPr id="1" name=""/>
        <p:cNvGrpSpPr/>
        <p:nvPr/>
      </p:nvGrpSpPr>
      <p:grpSpPr>
        <a:xfrm>
          <a:off x="0" y="0"/>
          <a:ext cx="0" cy="0"/>
          <a:chOff x="0" y="0"/>
          <a:chExt cx="0" cy="0"/>
        </a:xfrm>
      </p:grpSpPr>
      <p:pic>
        <p:nvPicPr>
          <p:cNvPr id="642" name="image18.jpg"/>
          <p:cNvPicPr>
            <a:picLocks noChangeAspect="1"/>
          </p:cNvPicPr>
          <p:nvPr/>
        </p:nvPicPr>
        <p:blipFill>
          <a:blip r:embed="rId2">
            <a:alphaModFix amt="34000"/>
            <a:extLst/>
          </a:blip>
          <a:stretch>
            <a:fillRect/>
          </a:stretch>
        </p:blipFill>
        <p:spPr>
          <a:xfrm>
            <a:off x="-1" y="-1"/>
            <a:ext cx="24384001" cy="13716001"/>
          </a:xfrm>
          <a:prstGeom prst="rect">
            <a:avLst/>
          </a:prstGeom>
          <a:ln w="12700">
            <a:miter lim="400000"/>
          </a:ln>
        </p:spPr>
      </p:pic>
      <p:sp>
        <p:nvSpPr>
          <p:cNvPr id="643" name="Shape 643"/>
          <p:cNvSpPr/>
          <p:nvPr/>
        </p:nvSpPr>
        <p:spPr>
          <a:xfrm>
            <a:off x="1175173" y="783772"/>
            <a:ext cx="22023494" cy="11814632"/>
          </a:xfrm>
          <a:prstGeom prst="rect">
            <a:avLst/>
          </a:prstGeom>
          <a:solidFill>
            <a:srgbClr val="FFFFFF"/>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a:p>
        </p:txBody>
      </p:sp>
      <p:sp>
        <p:nvSpPr>
          <p:cNvPr id="644" name="Shape 644"/>
          <p:cNvSpPr/>
          <p:nvPr/>
        </p:nvSpPr>
        <p:spPr>
          <a:xfrm flipH="1">
            <a:off x="1041394" y="-1"/>
            <a:ext cx="133774" cy="13716001"/>
          </a:xfrm>
          <a:prstGeom prst="rect">
            <a:avLst/>
          </a:prstGeom>
          <a:solidFill>
            <a:srgbClr val="F2F2F2"/>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a:p>
        </p:txBody>
      </p:sp>
      <p:sp>
        <p:nvSpPr>
          <p:cNvPr id="645" name="Shape 645"/>
          <p:cNvSpPr>
            <a:spLocks noGrp="1"/>
          </p:cNvSpPr>
          <p:nvPr>
            <p:ph type="title"/>
          </p:nvPr>
        </p:nvSpPr>
        <p:spPr>
          <a:xfrm>
            <a:off x="1451869" y="783573"/>
            <a:ext cx="21746797" cy="2207523"/>
          </a:xfrm>
          <a:prstGeom prst="rect">
            <a:avLst/>
          </a:prstGeom>
        </p:spPr>
        <p:txBody>
          <a:bodyPr anchor="t">
            <a:normAutofit/>
          </a:bodyPr>
          <a:lstStyle>
            <a:lvl1pPr defTabSz="1828800">
              <a:lnSpc>
                <a:spcPct val="100000"/>
              </a:lnSpc>
              <a:spcBef>
                <a:spcPts val="1800"/>
              </a:spcBef>
              <a:defRPr sz="7400" spc="-158"/>
            </a:lvl1pPr>
          </a:lstStyle>
          <a:p>
            <a:r>
              <a:t>Title Text</a:t>
            </a:r>
          </a:p>
        </p:txBody>
      </p:sp>
      <p:sp>
        <p:nvSpPr>
          <p:cNvPr id="646" name="Shape 646"/>
          <p:cNvSpPr/>
          <p:nvPr/>
        </p:nvSpPr>
        <p:spPr>
          <a:xfrm flipH="1">
            <a:off x="1041396" y="783575"/>
            <a:ext cx="133772" cy="1784529"/>
          </a:xfrm>
          <a:prstGeom prst="rect">
            <a:avLst/>
          </a:prstGeom>
          <a:solidFill>
            <a:srgbClr val="000000"/>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a:p>
        </p:txBody>
      </p:sp>
      <p:sp>
        <p:nvSpPr>
          <p:cNvPr id="647" name="Shape 647"/>
          <p:cNvSpPr>
            <a:spLocks noGrp="1"/>
          </p:cNvSpPr>
          <p:nvPr>
            <p:ph type="body" sz="quarter" idx="1"/>
          </p:nvPr>
        </p:nvSpPr>
        <p:spPr>
          <a:xfrm>
            <a:off x="1483359" y="3323167"/>
            <a:ext cx="6702748" cy="8940801"/>
          </a:xfrm>
          <a:prstGeom prst="rect">
            <a:avLst/>
          </a:prstGeom>
        </p:spPr>
        <p:txBody>
          <a:bodyPr>
            <a:normAutofit/>
          </a:bodyPr>
          <a:lstStyle>
            <a:lvl1pPr marL="450056" indent="-450056" defTabSz="1828800">
              <a:spcBef>
                <a:spcPts val="800"/>
              </a:spcBef>
              <a:buClr>
                <a:schemeClr val="accent1"/>
              </a:buClr>
              <a:buFont typeface="Wingdings-Regular"/>
              <a:buChar char="▪"/>
              <a:defRPr sz="4200">
                <a:solidFill>
                  <a:srgbClr val="44546A"/>
                </a:solidFill>
              </a:defRPr>
            </a:lvl1pPr>
            <a:lvl2pPr marL="800100" indent="-514350" defTabSz="1828800">
              <a:spcBef>
                <a:spcPts val="800"/>
              </a:spcBef>
              <a:buClr>
                <a:schemeClr val="accent1"/>
              </a:buClr>
              <a:buFont typeface="Wingdings-Regular"/>
              <a:buChar char="–"/>
              <a:defRPr sz="4200">
                <a:solidFill>
                  <a:srgbClr val="44546A"/>
                </a:solidFill>
              </a:defRPr>
            </a:lvl2pPr>
            <a:lvl3pPr marL="1116012" indent="-600075" defTabSz="1828800">
              <a:spcBef>
                <a:spcPts val="800"/>
              </a:spcBef>
              <a:buClr>
                <a:schemeClr val="accent1"/>
              </a:buClr>
              <a:buFont typeface="Wingdings-Regular"/>
              <a:buChar char="▪"/>
              <a:defRPr sz="4200">
                <a:solidFill>
                  <a:srgbClr val="44546A"/>
                </a:solidFill>
              </a:defRPr>
            </a:lvl3pPr>
            <a:lvl4pPr marL="1343025" indent="-600075" defTabSz="1828800">
              <a:spcBef>
                <a:spcPts val="800"/>
              </a:spcBef>
              <a:buClr>
                <a:schemeClr val="accent1"/>
              </a:buClr>
              <a:buFont typeface="Wingdings-Regular"/>
              <a:buChar char="–"/>
              <a:defRPr sz="4200">
                <a:solidFill>
                  <a:srgbClr val="44546A"/>
                </a:solidFill>
              </a:defRPr>
            </a:lvl4pPr>
            <a:lvl5pPr marL="1569245" indent="-594520" defTabSz="1828800">
              <a:spcBef>
                <a:spcPts val="800"/>
              </a:spcBef>
              <a:buClr>
                <a:schemeClr val="accent1"/>
              </a:buClr>
              <a:buFont typeface="Wingdings-Regular"/>
              <a:buChar char="▪"/>
              <a:defRPr sz="4200">
                <a:solidFill>
                  <a:srgbClr val="44546A"/>
                </a:solidFill>
              </a:defRPr>
            </a:lvl5pPr>
          </a:lstStyle>
          <a:p>
            <a:r>
              <a:t>Body Level One</a:t>
            </a:r>
          </a:p>
          <a:p>
            <a:pPr lvl="1"/>
            <a:r>
              <a:t>Body Level Two</a:t>
            </a:r>
          </a:p>
          <a:p>
            <a:pPr lvl="2"/>
            <a:r>
              <a:t>Body Level Three</a:t>
            </a:r>
          </a:p>
          <a:p>
            <a:pPr lvl="3"/>
            <a:r>
              <a:t>Body Level Four</a:t>
            </a:r>
          </a:p>
          <a:p>
            <a:pPr lvl="4"/>
            <a:r>
              <a:t>Body Level Five</a:t>
            </a:r>
          </a:p>
        </p:txBody>
      </p:sp>
      <p:sp>
        <p:nvSpPr>
          <p:cNvPr id="648" name="Shape 648"/>
          <p:cNvSpPr/>
          <p:nvPr/>
        </p:nvSpPr>
        <p:spPr>
          <a:xfrm>
            <a:off x="8525562" y="3774669"/>
            <a:ext cx="14677338" cy="8489300"/>
          </a:xfrm>
          <a:prstGeom prst="rect">
            <a:avLst/>
          </a:prstGeom>
          <a:solidFill>
            <a:srgbClr val="CCCCCC">
              <a:alpha val="10000"/>
            </a:srgbClr>
          </a:solidFill>
          <a:ln w="25400">
            <a:solidFill>
              <a:srgbClr val="ADB9CA"/>
            </a:solidFill>
          </a:ln>
        </p:spPr>
        <p:txBody>
          <a:bodyPr lIns="121919" tIns="121919" rIns="121919" bIns="121919"/>
          <a:lstStyle/>
          <a:p>
            <a:pPr defTabSz="2438400">
              <a:lnSpc>
                <a:spcPct val="100000"/>
              </a:lnSpc>
              <a:spcBef>
                <a:spcPts val="0"/>
              </a:spcBef>
              <a:defRPr sz="2400" b="0">
                <a:solidFill>
                  <a:srgbClr val="000000"/>
                </a:solidFill>
                <a:latin typeface="Menlo"/>
                <a:ea typeface="Menlo"/>
                <a:cs typeface="Menlo"/>
                <a:sym typeface="Menlo"/>
              </a:defRPr>
            </a:pPr>
            <a:endParaRPr/>
          </a:p>
        </p:txBody>
      </p:sp>
      <p:sp>
        <p:nvSpPr>
          <p:cNvPr id="649" name="Shape 649"/>
          <p:cNvSpPr/>
          <p:nvPr/>
        </p:nvSpPr>
        <p:spPr>
          <a:xfrm>
            <a:off x="8523730" y="3323167"/>
            <a:ext cx="14679170" cy="731521"/>
          </a:xfrm>
          <a:prstGeom prst="rect">
            <a:avLst/>
          </a:prstGeom>
          <a:solidFill>
            <a:srgbClr val="ADB9CA"/>
          </a:solidFill>
          <a:ln w="25400">
            <a:solidFill>
              <a:srgbClr val="ADB9CA"/>
            </a:solidFill>
            <a:miter/>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a:p>
        </p:txBody>
      </p:sp>
      <p:grpSp>
        <p:nvGrpSpPr>
          <p:cNvPr id="653" name="Group 653"/>
          <p:cNvGrpSpPr/>
          <p:nvPr/>
        </p:nvGrpSpPr>
        <p:grpSpPr>
          <a:xfrm>
            <a:off x="22603860" y="12793059"/>
            <a:ext cx="594806" cy="629478"/>
            <a:chOff x="0" y="0"/>
            <a:chExt cx="594805" cy="629477"/>
          </a:xfrm>
        </p:grpSpPr>
        <p:sp>
          <p:nvSpPr>
            <p:cNvPr id="650" name="Shape 650"/>
            <p:cNvSpPr/>
            <p:nvPr/>
          </p:nvSpPr>
          <p:spPr>
            <a:xfrm>
              <a:off x="0" y="0"/>
              <a:ext cx="247689" cy="53995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5718"/>
                  </a:lnTo>
                  <a:lnTo>
                    <a:pt x="0" y="19448"/>
                  </a:lnTo>
                  <a:lnTo>
                    <a:pt x="8115" y="21600"/>
                  </a:lnTo>
                  <a:lnTo>
                    <a:pt x="8115" y="7870"/>
                  </a:lnTo>
                  <a:lnTo>
                    <a:pt x="21600" y="4303"/>
                  </a:lnTo>
                  <a:lnTo>
                    <a:pt x="21600"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651" name="Shape 651"/>
            <p:cNvSpPr/>
            <p:nvPr/>
          </p:nvSpPr>
          <p:spPr>
            <a:xfrm>
              <a:off x="154628" y="0"/>
              <a:ext cx="285550" cy="629124"/>
            </a:xfrm>
            <a:custGeom>
              <a:avLst/>
              <a:gdLst/>
              <a:ahLst/>
              <a:cxnLst>
                <a:cxn ang="0">
                  <a:pos x="wd2" y="hd2"/>
                </a:cxn>
                <a:cxn ang="5400000">
                  <a:pos x="wd2" y="hd2"/>
                </a:cxn>
                <a:cxn ang="10800000">
                  <a:pos x="wd2" y="hd2"/>
                </a:cxn>
                <a:cxn ang="16200000">
                  <a:pos x="wd2" y="hd2"/>
                </a:cxn>
              </a:cxnLst>
              <a:rect l="0" t="0" r="r" b="b"/>
              <a:pathLst>
                <a:path w="21600" h="21600" extrusionOk="0">
                  <a:moveTo>
                    <a:pt x="14534" y="0"/>
                  </a:moveTo>
                  <a:lnTo>
                    <a:pt x="14534" y="9379"/>
                  </a:lnTo>
                  <a:lnTo>
                    <a:pt x="7039" y="9379"/>
                  </a:lnTo>
                  <a:lnTo>
                    <a:pt x="7039" y="5892"/>
                  </a:lnTo>
                  <a:lnTo>
                    <a:pt x="0" y="7739"/>
                  </a:lnTo>
                  <a:lnTo>
                    <a:pt x="0" y="19753"/>
                  </a:lnTo>
                  <a:lnTo>
                    <a:pt x="7039" y="21600"/>
                  </a:lnTo>
                  <a:lnTo>
                    <a:pt x="7039" y="12246"/>
                  </a:lnTo>
                  <a:lnTo>
                    <a:pt x="14534" y="12246"/>
                  </a:lnTo>
                  <a:lnTo>
                    <a:pt x="14534" y="15720"/>
                  </a:lnTo>
                  <a:lnTo>
                    <a:pt x="21600" y="13874"/>
                  </a:lnTo>
                  <a:lnTo>
                    <a:pt x="21600" y="1847"/>
                  </a:lnTo>
                  <a:lnTo>
                    <a:pt x="14534"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652" name="Shape 652"/>
            <p:cNvSpPr/>
            <p:nvPr/>
          </p:nvSpPr>
          <p:spPr>
            <a:xfrm>
              <a:off x="346763" y="89167"/>
              <a:ext cx="248043" cy="54031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5885"/>
                  </a:lnTo>
                  <a:lnTo>
                    <a:pt x="21600" y="2150"/>
                  </a:lnTo>
                  <a:lnTo>
                    <a:pt x="13496" y="0"/>
                  </a:lnTo>
                  <a:lnTo>
                    <a:pt x="13496" y="13735"/>
                  </a:lnTo>
                  <a:lnTo>
                    <a:pt x="0" y="17300"/>
                  </a:lnTo>
                  <a:lnTo>
                    <a:pt x="0" y="2160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sp>
        <p:nvSpPr>
          <p:cNvPr id="654" name="Shape 654"/>
          <p:cNvSpPr/>
          <p:nvPr/>
        </p:nvSpPr>
        <p:spPr>
          <a:xfrm>
            <a:off x="1451869" y="12938280"/>
            <a:ext cx="3223578" cy="485141"/>
          </a:xfrm>
          <a:prstGeom prst="rect">
            <a:avLst/>
          </a:prstGeom>
          <a:ln w="25400">
            <a:miter lim="400000"/>
          </a:ln>
          <a:extLst>
            <a:ext uri="{C572A759-6A51-4108-AA02-DFA0A04FC94B}">
              <ma14:wrappingTextBoxFlag xmlns:ma14="http://schemas.microsoft.com/office/mac/drawingml/2011/main" xmlns=""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t>Copyright © 2017 HashiCorp</a:t>
            </a:r>
          </a:p>
        </p:txBody>
      </p:sp>
      <p:sp>
        <p:nvSpPr>
          <p:cNvPr id="655" name="Shape 655"/>
          <p:cNvSpPr>
            <a:spLocks noGrp="1"/>
          </p:cNvSpPr>
          <p:nvPr>
            <p:ph type="sldNum" sz="quarter" idx="2"/>
          </p:nvPr>
        </p:nvSpPr>
        <p:spPr>
          <a:xfrm>
            <a:off x="23456900" y="12945582"/>
            <a:ext cx="514907" cy="485141"/>
          </a:xfrm>
          <a:prstGeom prst="rect">
            <a:avLst/>
          </a:prstGeom>
        </p:spPr>
        <p:txBody>
          <a:bodyPr anchor="b"/>
          <a:lstStyle>
            <a:lvl1pPr>
              <a:defRPr sz="1600">
                <a:solidFill>
                  <a:srgbClr val="AFABAB"/>
                </a:solidFill>
              </a:defRPr>
            </a:lvl1pPr>
          </a:lstStyle>
          <a:p>
            <a:fld id="{86CB4B4D-7CA3-9044-876B-883B54F8677D}" type="slidenum">
              <a:t>‹#›</a:t>
            </a:fld>
            <a:endParaRPr/>
          </a:p>
        </p:txBody>
      </p:sp>
      <p:sp>
        <p:nvSpPr>
          <p:cNvPr id="656" name="Shape 656"/>
          <p:cNvSpPr>
            <a:spLocks noGrp="1"/>
          </p:cNvSpPr>
          <p:nvPr>
            <p:ph type="body" sz="half" idx="13"/>
          </p:nvPr>
        </p:nvSpPr>
        <p:spPr>
          <a:xfrm>
            <a:off x="8812231" y="4321883"/>
            <a:ext cx="14097928" cy="7689463"/>
          </a:xfrm>
          <a:prstGeom prst="rect">
            <a:avLst/>
          </a:prstGeom>
          <a:ln w="12700"/>
        </p:spPr>
        <p:txBody>
          <a:bodyPr>
            <a:normAutofit/>
          </a:bodyPr>
          <a:lstStyle/>
          <a:p>
            <a:pPr marL="0" indent="0" defTabSz="1828800">
              <a:spcBef>
                <a:spcPts val="800"/>
              </a:spcBef>
              <a:buSzTx/>
              <a:buFontTx/>
              <a:buNone/>
              <a:defRPr sz="1800">
                <a:latin typeface="Menlo"/>
                <a:ea typeface="Menlo"/>
                <a:cs typeface="Menlo"/>
                <a:sym typeface="Menlo"/>
              </a:defRPr>
            </a:pPr>
            <a:endParaRPr/>
          </a:p>
        </p:txBody>
      </p:sp>
      <p:sp>
        <p:nvSpPr>
          <p:cNvPr id="657" name="Shape 657"/>
          <p:cNvSpPr>
            <a:spLocks noGrp="1"/>
          </p:cNvSpPr>
          <p:nvPr>
            <p:ph type="body" sz="quarter" idx="14"/>
          </p:nvPr>
        </p:nvSpPr>
        <p:spPr>
          <a:xfrm>
            <a:off x="8812231" y="3331455"/>
            <a:ext cx="13933759" cy="729519"/>
          </a:xfrm>
          <a:prstGeom prst="rect">
            <a:avLst/>
          </a:prstGeom>
          <a:ln w="12700"/>
        </p:spPr>
        <p:txBody>
          <a:bodyPr anchor="ctr">
            <a:normAutofit/>
          </a:bodyPr>
          <a:lstStyle/>
          <a:p>
            <a:pPr marL="0" indent="0" algn="ctr" defTabSz="1828800">
              <a:spcBef>
                <a:spcPts val="800"/>
              </a:spcBef>
              <a:buSzTx/>
              <a:buFontTx/>
              <a:buNone/>
              <a:defRPr sz="2000" b="1">
                <a:solidFill>
                  <a:srgbClr val="FFFFFF"/>
                </a:solidFill>
                <a:latin typeface="Menlo"/>
                <a:ea typeface="Menlo"/>
                <a:cs typeface="Menlo"/>
                <a:sym typeface="Menlo"/>
              </a:defRPr>
            </a:pPr>
            <a:endParaRPr/>
          </a:p>
        </p:txBody>
      </p:sp>
    </p:spTree>
  </p:cSld>
  <p:clrMapOvr>
    <a:masterClrMapping/>
  </p:clrMapOvr>
  <p:transition spd="med"/>
</p:sldLayout>
</file>

<file path=ppt/slideLayouts/slideLayout37.xml><?xml version="1.0" encoding="utf-8"?>
<p:sldLayout xmlns:a="http://schemas.openxmlformats.org/drawingml/2006/main" xmlns:r="http://schemas.openxmlformats.org/officeDocument/2006/relationships" xmlns:p="http://schemas.openxmlformats.org/presentationml/2006/main" type="tx">
  <p:cSld name="Title Slide - Terraform Color">
    <p:spTree>
      <p:nvGrpSpPr>
        <p:cNvPr id="1" name=""/>
        <p:cNvGrpSpPr/>
        <p:nvPr/>
      </p:nvGrpSpPr>
      <p:grpSpPr>
        <a:xfrm>
          <a:off x="0" y="0"/>
          <a:ext cx="0" cy="0"/>
          <a:chOff x="0" y="0"/>
          <a:chExt cx="0" cy="0"/>
        </a:xfrm>
      </p:grpSpPr>
      <p:pic>
        <p:nvPicPr>
          <p:cNvPr id="664" name="image5.png"/>
          <p:cNvPicPr>
            <a:picLocks/>
          </p:cNvPicPr>
          <p:nvPr/>
        </p:nvPicPr>
        <p:blipFill>
          <a:blip r:embed="rId2" cstate="hqprint">
            <a:extLst>
              <a:ext uri="{28A0092B-C50C-407E-A947-70E740481C1C}">
                <a14:useLocalDpi xmlns:a14="http://schemas.microsoft.com/office/drawing/2010/main"/>
              </a:ext>
            </a:extLst>
          </a:blip>
          <a:srcRect/>
          <a:stretch>
            <a:fillRect/>
          </a:stretch>
        </p:blipFill>
        <p:spPr>
          <a:xfrm>
            <a:off x="379" y="2519"/>
            <a:ext cx="24383646" cy="13711032"/>
          </a:xfrm>
          <a:prstGeom prst="rect">
            <a:avLst/>
          </a:prstGeom>
          <a:ln w="12700">
            <a:miter lim="400000"/>
          </a:ln>
        </p:spPr>
      </p:pic>
      <p:sp>
        <p:nvSpPr>
          <p:cNvPr id="665" name="Shape 665"/>
          <p:cNvSpPr/>
          <p:nvPr/>
        </p:nvSpPr>
        <p:spPr>
          <a:xfrm>
            <a:off x="1701674" y="8644"/>
            <a:ext cx="12838854" cy="10633828"/>
          </a:xfrm>
          <a:prstGeom prst="rect">
            <a:avLst/>
          </a:prstGeom>
          <a:solidFill>
            <a:srgbClr val="FFFFFF"/>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a:p>
        </p:txBody>
      </p:sp>
      <p:sp>
        <p:nvSpPr>
          <p:cNvPr id="666" name="Shape 666"/>
          <p:cNvSpPr>
            <a:spLocks noGrp="1"/>
          </p:cNvSpPr>
          <p:nvPr>
            <p:ph type="title"/>
          </p:nvPr>
        </p:nvSpPr>
        <p:spPr>
          <a:xfrm>
            <a:off x="3803101" y="5482141"/>
            <a:ext cx="8636001" cy="2751718"/>
          </a:xfrm>
          <a:prstGeom prst="rect">
            <a:avLst/>
          </a:prstGeom>
        </p:spPr>
        <p:txBody>
          <a:bodyPr/>
          <a:lstStyle>
            <a:lvl1pPr algn="ctr">
              <a:spcBef>
                <a:spcPts val="2500"/>
              </a:spcBef>
              <a:defRPr sz="8400"/>
            </a:lvl1pPr>
          </a:lstStyle>
          <a:p>
            <a:r>
              <a:t>Title Text</a:t>
            </a:r>
          </a:p>
        </p:txBody>
      </p:sp>
      <p:sp>
        <p:nvSpPr>
          <p:cNvPr id="667" name="Shape 667"/>
          <p:cNvSpPr/>
          <p:nvPr/>
        </p:nvSpPr>
        <p:spPr>
          <a:xfrm>
            <a:off x="2336799" y="12859187"/>
            <a:ext cx="4311489" cy="279401"/>
          </a:xfrm>
          <a:prstGeom prst="rect">
            <a:avLst/>
          </a:prstGeom>
          <a:ln w="25400">
            <a:miter lim="400000"/>
          </a:ln>
          <a:extLst>
            <a:ext uri="{C572A759-6A51-4108-AA02-DFA0A04FC94B}">
              <ma14:wrappingTextBoxFlag xmlns:ma14="http://schemas.microsoft.com/office/mac/drawingml/2011/main" xmlns="" val="1"/>
            </a:ext>
          </a:extLst>
        </p:spPr>
        <p:txBody>
          <a:bodyPr lIns="0" tIns="0" rIns="0" bIns="0">
            <a:spAutoFit/>
          </a:bodyPr>
          <a:lstStyle>
            <a:lvl1pPr>
              <a:lnSpc>
                <a:spcPct val="100000"/>
              </a:lnSpc>
              <a:spcBef>
                <a:spcPts val="0"/>
              </a:spcBef>
              <a:defRPr sz="1800" b="0">
                <a:solidFill>
                  <a:srgbClr val="AFABAB"/>
                </a:solidFill>
                <a:latin typeface="Verdana"/>
                <a:ea typeface="Verdana"/>
                <a:cs typeface="Verdana"/>
                <a:sym typeface="Verdana"/>
              </a:defRPr>
            </a:lvl1pPr>
          </a:lstStyle>
          <a:p>
            <a:r>
              <a:t>Copyright © 2017 HashiCorp</a:t>
            </a:r>
          </a:p>
        </p:txBody>
      </p:sp>
      <p:sp>
        <p:nvSpPr>
          <p:cNvPr id="668" name="Shape 668"/>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8.xml><?xml version="1.0" encoding="utf-8"?>
<p:sldLayout xmlns:a="http://schemas.openxmlformats.org/drawingml/2006/main" xmlns:r="http://schemas.openxmlformats.org/officeDocument/2006/relationships" xmlns:p="http://schemas.openxmlformats.org/presentationml/2006/main" type="tx">
  <p:cSld name="Feature Slide - Terraform ">
    <p:spTree>
      <p:nvGrpSpPr>
        <p:cNvPr id="1" name=""/>
        <p:cNvGrpSpPr/>
        <p:nvPr/>
      </p:nvGrpSpPr>
      <p:grpSpPr>
        <a:xfrm>
          <a:off x="0" y="0"/>
          <a:ext cx="0" cy="0"/>
          <a:chOff x="0" y="0"/>
          <a:chExt cx="0" cy="0"/>
        </a:xfrm>
      </p:grpSpPr>
      <p:pic>
        <p:nvPicPr>
          <p:cNvPr id="675" name="image5.png"/>
          <p:cNvPicPr>
            <a:picLocks/>
          </p:cNvPicPr>
          <p:nvPr/>
        </p:nvPicPr>
        <p:blipFill>
          <a:blip r:embed="rId2" cstate="hqprint">
            <a:extLst>
              <a:ext uri="{28A0092B-C50C-407E-A947-70E740481C1C}">
                <a14:useLocalDpi xmlns:a14="http://schemas.microsoft.com/office/drawing/2010/main"/>
              </a:ext>
            </a:extLst>
          </a:blip>
          <a:srcRect/>
          <a:stretch>
            <a:fillRect/>
          </a:stretch>
        </p:blipFill>
        <p:spPr>
          <a:xfrm>
            <a:off x="379" y="2519"/>
            <a:ext cx="7873646" cy="13715795"/>
          </a:xfrm>
          <a:prstGeom prst="rect">
            <a:avLst/>
          </a:prstGeom>
          <a:ln w="12700">
            <a:miter lim="400000"/>
          </a:ln>
        </p:spPr>
      </p:pic>
      <p:sp>
        <p:nvSpPr>
          <p:cNvPr id="676" name="Shape 676"/>
          <p:cNvSpPr/>
          <p:nvPr/>
        </p:nvSpPr>
        <p:spPr>
          <a:xfrm>
            <a:off x="2336799" y="12859187"/>
            <a:ext cx="4311489" cy="279401"/>
          </a:xfrm>
          <a:prstGeom prst="rect">
            <a:avLst/>
          </a:prstGeom>
          <a:ln w="25400">
            <a:miter lim="400000"/>
          </a:ln>
          <a:extLst>
            <a:ext uri="{C572A759-6A51-4108-AA02-DFA0A04FC94B}">
              <ma14:wrappingTextBoxFlag xmlns:ma14="http://schemas.microsoft.com/office/mac/drawingml/2011/main" xmlns="" val="1"/>
            </a:ext>
          </a:extLst>
        </p:spPr>
        <p:txBody>
          <a:bodyPr lIns="0" tIns="0" rIns="0" bIns="0">
            <a:spAutoFit/>
          </a:bodyPr>
          <a:lstStyle>
            <a:lvl1pPr>
              <a:lnSpc>
                <a:spcPct val="100000"/>
              </a:lnSpc>
              <a:spcBef>
                <a:spcPts val="0"/>
              </a:spcBef>
              <a:defRPr sz="1800" b="0">
                <a:solidFill>
                  <a:srgbClr val="AFABAB"/>
                </a:solidFill>
                <a:latin typeface="Verdana"/>
                <a:ea typeface="Verdana"/>
                <a:cs typeface="Verdana"/>
                <a:sym typeface="Verdana"/>
              </a:defRPr>
            </a:lvl1pPr>
          </a:lstStyle>
          <a:p>
            <a:r>
              <a:t>Copyright © 2017 HashiCorp</a:t>
            </a:r>
          </a:p>
        </p:txBody>
      </p:sp>
      <p:sp>
        <p:nvSpPr>
          <p:cNvPr id="677" name="Shape 677"/>
          <p:cNvSpPr/>
          <p:nvPr/>
        </p:nvSpPr>
        <p:spPr>
          <a:xfrm>
            <a:off x="-1" y="-9283"/>
            <a:ext cx="24384001" cy="3081870"/>
          </a:xfrm>
          <a:prstGeom prst="rect">
            <a:avLst/>
          </a:prstGeom>
          <a:solidFill>
            <a:srgbClr val="FFFFFF"/>
          </a:solidFill>
          <a:ln w="12700">
            <a:miter lim="400000"/>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682" name="Group 682"/>
          <p:cNvGrpSpPr/>
          <p:nvPr/>
        </p:nvGrpSpPr>
        <p:grpSpPr>
          <a:xfrm>
            <a:off x="502821" y="460005"/>
            <a:ext cx="1880329" cy="2143294"/>
            <a:chOff x="0" y="0"/>
            <a:chExt cx="1880328" cy="2143293"/>
          </a:xfrm>
        </p:grpSpPr>
        <p:sp>
          <p:nvSpPr>
            <p:cNvPr id="678" name="Shape 678"/>
            <p:cNvSpPr/>
            <p:nvPr/>
          </p:nvSpPr>
          <p:spPr>
            <a:xfrm>
              <a:off x="649270" y="379322"/>
              <a:ext cx="581786" cy="101230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7200"/>
                  </a:lnTo>
                  <a:lnTo>
                    <a:pt x="21600" y="21600"/>
                  </a:lnTo>
                  <a:lnTo>
                    <a:pt x="0" y="14400"/>
                  </a:lnTo>
                  <a:lnTo>
                    <a:pt x="0" y="0"/>
                  </a:lnTo>
                  <a:close/>
                </a:path>
              </a:pathLst>
            </a:custGeom>
            <a:solidFill>
              <a:schemeClr val="accent4"/>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679" name="Shape 679"/>
            <p:cNvSpPr/>
            <p:nvPr/>
          </p:nvSpPr>
          <p:spPr>
            <a:xfrm>
              <a:off x="1293889" y="379322"/>
              <a:ext cx="586440" cy="1012307"/>
            </a:xfrm>
            <a:custGeom>
              <a:avLst/>
              <a:gdLst/>
              <a:ahLst/>
              <a:cxnLst>
                <a:cxn ang="0">
                  <a:pos x="wd2" y="hd2"/>
                </a:cxn>
                <a:cxn ang="5400000">
                  <a:pos x="wd2" y="hd2"/>
                </a:cxn>
                <a:cxn ang="10800000">
                  <a:pos x="wd2" y="hd2"/>
                </a:cxn>
                <a:cxn ang="16200000">
                  <a:pos x="wd2" y="hd2"/>
                </a:cxn>
              </a:cxnLst>
              <a:rect l="0" t="0" r="r" b="b"/>
              <a:pathLst>
                <a:path w="21600" h="21600" extrusionOk="0">
                  <a:moveTo>
                    <a:pt x="0" y="7200"/>
                  </a:moveTo>
                  <a:lnTo>
                    <a:pt x="0" y="21600"/>
                  </a:lnTo>
                  <a:lnTo>
                    <a:pt x="21600" y="14400"/>
                  </a:lnTo>
                  <a:lnTo>
                    <a:pt x="21600" y="0"/>
                  </a:lnTo>
                  <a:lnTo>
                    <a:pt x="0" y="7200"/>
                  </a:lnTo>
                  <a:close/>
                </a:path>
              </a:pathLst>
            </a:custGeom>
            <a:solidFill>
              <a:srgbClr val="4040B2"/>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680" name="Shape 680"/>
            <p:cNvSpPr/>
            <p:nvPr/>
          </p:nvSpPr>
          <p:spPr>
            <a:xfrm>
              <a:off x="-1" y="-1"/>
              <a:ext cx="584114" cy="101696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4384"/>
                  </a:lnTo>
                  <a:lnTo>
                    <a:pt x="21600" y="21600"/>
                  </a:lnTo>
                  <a:lnTo>
                    <a:pt x="21600" y="7216"/>
                  </a:lnTo>
                  <a:lnTo>
                    <a:pt x="0" y="0"/>
                  </a:lnTo>
                  <a:close/>
                </a:path>
              </a:pathLst>
            </a:custGeom>
            <a:solidFill>
              <a:schemeClr val="accent4"/>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681" name="Shape 681"/>
            <p:cNvSpPr/>
            <p:nvPr/>
          </p:nvSpPr>
          <p:spPr>
            <a:xfrm>
              <a:off x="649270" y="1128661"/>
              <a:ext cx="581786" cy="1014633"/>
            </a:xfrm>
            <a:custGeom>
              <a:avLst/>
              <a:gdLst/>
              <a:ahLst/>
              <a:cxnLst>
                <a:cxn ang="0">
                  <a:pos x="wd2" y="hd2"/>
                </a:cxn>
                <a:cxn ang="5400000">
                  <a:pos x="wd2" y="hd2"/>
                </a:cxn>
                <a:cxn ang="10800000">
                  <a:pos x="wd2" y="hd2"/>
                </a:cxn>
                <a:cxn ang="16200000">
                  <a:pos x="wd2" y="hd2"/>
                </a:cxn>
              </a:cxnLst>
              <a:rect l="0" t="0" r="r" b="b"/>
              <a:pathLst>
                <a:path w="21600" h="21600" extrusionOk="0">
                  <a:moveTo>
                    <a:pt x="0" y="14417"/>
                  </a:moveTo>
                  <a:lnTo>
                    <a:pt x="21600" y="21600"/>
                  </a:lnTo>
                  <a:lnTo>
                    <a:pt x="21600" y="7233"/>
                  </a:lnTo>
                  <a:lnTo>
                    <a:pt x="0" y="0"/>
                  </a:lnTo>
                  <a:lnTo>
                    <a:pt x="0" y="14417"/>
                  </a:lnTo>
                  <a:close/>
                </a:path>
              </a:pathLst>
            </a:custGeom>
            <a:solidFill>
              <a:schemeClr val="accent4"/>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grpSp>
      <p:sp>
        <p:nvSpPr>
          <p:cNvPr id="683" name="Shape 683"/>
          <p:cNvSpPr>
            <a:spLocks noGrp="1"/>
          </p:cNvSpPr>
          <p:nvPr>
            <p:ph type="title"/>
          </p:nvPr>
        </p:nvSpPr>
        <p:spPr>
          <a:xfrm>
            <a:off x="3523701" y="803493"/>
            <a:ext cx="15367001" cy="1456318"/>
          </a:xfrm>
          <a:prstGeom prst="rect">
            <a:avLst/>
          </a:prstGeom>
        </p:spPr>
        <p:txBody>
          <a:bodyPr/>
          <a:lstStyle>
            <a:lvl1pPr>
              <a:spcBef>
                <a:spcPts val="2500"/>
              </a:spcBef>
              <a:defRPr sz="8400"/>
            </a:lvl1pPr>
          </a:lstStyle>
          <a:p>
            <a:r>
              <a:t>Title Text</a:t>
            </a:r>
          </a:p>
        </p:txBody>
      </p:sp>
      <p:sp>
        <p:nvSpPr>
          <p:cNvPr id="684" name="Shape 684"/>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9.xml><?xml version="1.0" encoding="utf-8"?>
<p:sldLayout xmlns:a="http://schemas.openxmlformats.org/drawingml/2006/main" xmlns:r="http://schemas.openxmlformats.org/officeDocument/2006/relationships" xmlns:p="http://schemas.openxmlformats.org/presentationml/2006/main" type="tx">
  <p:cSld name="Body w/title Blank">
    <p:spTree>
      <p:nvGrpSpPr>
        <p:cNvPr id="1" name=""/>
        <p:cNvGrpSpPr/>
        <p:nvPr/>
      </p:nvGrpSpPr>
      <p:grpSpPr>
        <a:xfrm>
          <a:off x="0" y="0"/>
          <a:ext cx="0" cy="0"/>
          <a:chOff x="0" y="0"/>
          <a:chExt cx="0" cy="0"/>
        </a:xfrm>
      </p:grpSpPr>
      <p:pic>
        <p:nvPicPr>
          <p:cNvPr id="691" name="image18.jpg"/>
          <p:cNvPicPr>
            <a:picLocks noChangeAspect="1"/>
          </p:cNvPicPr>
          <p:nvPr/>
        </p:nvPicPr>
        <p:blipFill>
          <a:blip r:embed="rId2">
            <a:alphaModFix amt="34000"/>
            <a:extLst/>
          </a:blip>
          <a:stretch>
            <a:fillRect/>
          </a:stretch>
        </p:blipFill>
        <p:spPr>
          <a:xfrm>
            <a:off x="-1" y="-1"/>
            <a:ext cx="24384001" cy="13716001"/>
          </a:xfrm>
          <a:prstGeom prst="rect">
            <a:avLst/>
          </a:prstGeom>
          <a:ln w="12700">
            <a:miter lim="400000"/>
          </a:ln>
        </p:spPr>
      </p:pic>
      <p:sp>
        <p:nvSpPr>
          <p:cNvPr id="692" name="Shape 692"/>
          <p:cNvSpPr/>
          <p:nvPr/>
        </p:nvSpPr>
        <p:spPr>
          <a:xfrm>
            <a:off x="1175173" y="783772"/>
            <a:ext cx="22023494" cy="12870617"/>
          </a:xfrm>
          <a:prstGeom prst="rect">
            <a:avLst/>
          </a:prstGeom>
          <a:solidFill>
            <a:srgbClr val="FFFFFF"/>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a:p>
        </p:txBody>
      </p:sp>
      <p:sp>
        <p:nvSpPr>
          <p:cNvPr id="693" name="Shape 693"/>
          <p:cNvSpPr/>
          <p:nvPr/>
        </p:nvSpPr>
        <p:spPr>
          <a:xfrm flipH="1">
            <a:off x="1041394" y="-1"/>
            <a:ext cx="133774" cy="13716001"/>
          </a:xfrm>
          <a:prstGeom prst="rect">
            <a:avLst/>
          </a:prstGeom>
          <a:solidFill>
            <a:srgbClr val="F2F2F2"/>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a:p>
        </p:txBody>
      </p:sp>
      <p:sp>
        <p:nvSpPr>
          <p:cNvPr id="694" name="Shape 694"/>
          <p:cNvSpPr>
            <a:spLocks noGrp="1"/>
          </p:cNvSpPr>
          <p:nvPr>
            <p:ph type="title"/>
          </p:nvPr>
        </p:nvSpPr>
        <p:spPr>
          <a:xfrm>
            <a:off x="1451869" y="783573"/>
            <a:ext cx="21746797" cy="2207523"/>
          </a:xfrm>
          <a:prstGeom prst="rect">
            <a:avLst/>
          </a:prstGeom>
        </p:spPr>
        <p:txBody>
          <a:bodyPr lIns="127000" tIns="127000" rIns="127000" bIns="127000" anchor="t">
            <a:normAutofit/>
          </a:bodyPr>
          <a:lstStyle>
            <a:lvl1pPr defTabSz="1828800">
              <a:lnSpc>
                <a:spcPct val="100000"/>
              </a:lnSpc>
              <a:spcBef>
                <a:spcPts val="1800"/>
              </a:spcBef>
              <a:defRPr sz="7400" spc="-158"/>
            </a:lvl1pPr>
          </a:lstStyle>
          <a:p>
            <a:r>
              <a:t>Title Text</a:t>
            </a:r>
          </a:p>
        </p:txBody>
      </p:sp>
      <p:sp>
        <p:nvSpPr>
          <p:cNvPr id="695" name="Shape 695"/>
          <p:cNvSpPr/>
          <p:nvPr/>
        </p:nvSpPr>
        <p:spPr>
          <a:xfrm flipH="1">
            <a:off x="1041396" y="783575"/>
            <a:ext cx="133772" cy="1784529"/>
          </a:xfrm>
          <a:prstGeom prst="rect">
            <a:avLst/>
          </a:prstGeom>
          <a:solidFill>
            <a:srgbClr val="000000"/>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a:p>
        </p:txBody>
      </p:sp>
      <p:grpSp>
        <p:nvGrpSpPr>
          <p:cNvPr id="699" name="Group 699"/>
          <p:cNvGrpSpPr/>
          <p:nvPr/>
        </p:nvGrpSpPr>
        <p:grpSpPr>
          <a:xfrm>
            <a:off x="22603860" y="12793059"/>
            <a:ext cx="594806" cy="629478"/>
            <a:chOff x="0" y="0"/>
            <a:chExt cx="594805" cy="629477"/>
          </a:xfrm>
        </p:grpSpPr>
        <p:sp>
          <p:nvSpPr>
            <p:cNvPr id="696" name="Shape 696"/>
            <p:cNvSpPr/>
            <p:nvPr/>
          </p:nvSpPr>
          <p:spPr>
            <a:xfrm>
              <a:off x="0" y="0"/>
              <a:ext cx="247689" cy="53995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5718"/>
                  </a:lnTo>
                  <a:lnTo>
                    <a:pt x="0" y="19448"/>
                  </a:lnTo>
                  <a:lnTo>
                    <a:pt x="8115" y="21600"/>
                  </a:lnTo>
                  <a:lnTo>
                    <a:pt x="8115" y="7870"/>
                  </a:lnTo>
                  <a:lnTo>
                    <a:pt x="21600" y="4303"/>
                  </a:lnTo>
                  <a:lnTo>
                    <a:pt x="21600"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697" name="Shape 697"/>
            <p:cNvSpPr/>
            <p:nvPr/>
          </p:nvSpPr>
          <p:spPr>
            <a:xfrm>
              <a:off x="154628" y="0"/>
              <a:ext cx="285550" cy="629124"/>
            </a:xfrm>
            <a:custGeom>
              <a:avLst/>
              <a:gdLst/>
              <a:ahLst/>
              <a:cxnLst>
                <a:cxn ang="0">
                  <a:pos x="wd2" y="hd2"/>
                </a:cxn>
                <a:cxn ang="5400000">
                  <a:pos x="wd2" y="hd2"/>
                </a:cxn>
                <a:cxn ang="10800000">
                  <a:pos x="wd2" y="hd2"/>
                </a:cxn>
                <a:cxn ang="16200000">
                  <a:pos x="wd2" y="hd2"/>
                </a:cxn>
              </a:cxnLst>
              <a:rect l="0" t="0" r="r" b="b"/>
              <a:pathLst>
                <a:path w="21600" h="21600" extrusionOk="0">
                  <a:moveTo>
                    <a:pt x="14534" y="0"/>
                  </a:moveTo>
                  <a:lnTo>
                    <a:pt x="14534" y="9379"/>
                  </a:lnTo>
                  <a:lnTo>
                    <a:pt x="7039" y="9379"/>
                  </a:lnTo>
                  <a:lnTo>
                    <a:pt x="7039" y="5892"/>
                  </a:lnTo>
                  <a:lnTo>
                    <a:pt x="0" y="7739"/>
                  </a:lnTo>
                  <a:lnTo>
                    <a:pt x="0" y="19753"/>
                  </a:lnTo>
                  <a:lnTo>
                    <a:pt x="7039" y="21600"/>
                  </a:lnTo>
                  <a:lnTo>
                    <a:pt x="7039" y="12246"/>
                  </a:lnTo>
                  <a:lnTo>
                    <a:pt x="14534" y="12246"/>
                  </a:lnTo>
                  <a:lnTo>
                    <a:pt x="14534" y="15720"/>
                  </a:lnTo>
                  <a:lnTo>
                    <a:pt x="21600" y="13874"/>
                  </a:lnTo>
                  <a:lnTo>
                    <a:pt x="21600" y="1847"/>
                  </a:lnTo>
                  <a:lnTo>
                    <a:pt x="14534"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698" name="Shape 698"/>
            <p:cNvSpPr/>
            <p:nvPr/>
          </p:nvSpPr>
          <p:spPr>
            <a:xfrm>
              <a:off x="346763" y="89167"/>
              <a:ext cx="248043" cy="54031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5885"/>
                  </a:lnTo>
                  <a:lnTo>
                    <a:pt x="21600" y="2150"/>
                  </a:lnTo>
                  <a:lnTo>
                    <a:pt x="13496" y="0"/>
                  </a:lnTo>
                  <a:lnTo>
                    <a:pt x="13496" y="13735"/>
                  </a:lnTo>
                  <a:lnTo>
                    <a:pt x="0" y="17300"/>
                  </a:lnTo>
                  <a:lnTo>
                    <a:pt x="0" y="2160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sp>
        <p:nvSpPr>
          <p:cNvPr id="700" name="Shape 700"/>
          <p:cNvSpPr/>
          <p:nvPr/>
        </p:nvSpPr>
        <p:spPr>
          <a:xfrm>
            <a:off x="1451869" y="12938280"/>
            <a:ext cx="3223578" cy="485141"/>
          </a:xfrm>
          <a:prstGeom prst="rect">
            <a:avLst/>
          </a:prstGeom>
          <a:ln w="25400">
            <a:miter lim="400000"/>
          </a:ln>
          <a:extLst>
            <a:ext uri="{C572A759-6A51-4108-AA02-DFA0A04FC94B}">
              <ma14:wrappingTextBoxFlag xmlns:ma14="http://schemas.microsoft.com/office/mac/drawingml/2011/main" xmlns=""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t>Copyright © 2017 HashiCorp</a:t>
            </a:r>
          </a:p>
        </p:txBody>
      </p:sp>
      <p:sp>
        <p:nvSpPr>
          <p:cNvPr id="701" name="Shape 701"/>
          <p:cNvSpPr>
            <a:spLocks noGrp="1"/>
          </p:cNvSpPr>
          <p:nvPr>
            <p:ph type="sldNum" sz="quarter" idx="2"/>
          </p:nvPr>
        </p:nvSpPr>
        <p:spPr>
          <a:xfrm>
            <a:off x="23456899" y="12945582"/>
            <a:ext cx="514906" cy="485141"/>
          </a:xfrm>
          <a:prstGeom prst="rect">
            <a:avLst/>
          </a:prstGeom>
        </p:spPr>
        <p:txBody>
          <a:bodyPr anchor="b"/>
          <a:lstStyle>
            <a:lvl1pPr>
              <a:defRPr sz="1600">
                <a:solidFill>
                  <a:srgbClr val="AFABAB"/>
                </a:solidFill>
              </a:defRPr>
            </a:lvl1p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Slide - Hashicorp Suite">
    <p:spTree>
      <p:nvGrpSpPr>
        <p:cNvPr id="1" name=""/>
        <p:cNvGrpSpPr/>
        <p:nvPr/>
      </p:nvGrpSpPr>
      <p:grpSpPr>
        <a:xfrm>
          <a:off x="0" y="0"/>
          <a:ext cx="0" cy="0"/>
          <a:chOff x="0" y="0"/>
          <a:chExt cx="0" cy="0"/>
        </a:xfrm>
      </p:grpSpPr>
      <p:pic>
        <p:nvPicPr>
          <p:cNvPr id="67" name="image5.png"/>
          <p:cNvPicPr>
            <a:picLocks/>
          </p:cNvPicPr>
          <p:nvPr/>
        </p:nvPicPr>
        <p:blipFill>
          <a:blip r:embed="rId2" cstate="hqprint">
            <a:extLst>
              <a:ext uri="{28A0092B-C50C-407E-A947-70E740481C1C}">
                <a14:useLocalDpi xmlns:a14="http://schemas.microsoft.com/office/drawing/2010/main"/>
              </a:ext>
            </a:extLst>
          </a:blip>
          <a:srcRect/>
          <a:stretch>
            <a:fillRect/>
          </a:stretch>
        </p:blipFill>
        <p:spPr>
          <a:xfrm>
            <a:off x="379" y="2519"/>
            <a:ext cx="24383646" cy="13711032"/>
          </a:xfrm>
          <a:prstGeom prst="rect">
            <a:avLst/>
          </a:prstGeom>
          <a:ln w="12700">
            <a:miter lim="400000"/>
          </a:ln>
        </p:spPr>
      </p:pic>
      <p:sp>
        <p:nvSpPr>
          <p:cNvPr id="68" name="Shape 68"/>
          <p:cNvSpPr/>
          <p:nvPr/>
        </p:nvSpPr>
        <p:spPr>
          <a:xfrm>
            <a:off x="1701674" y="3082173"/>
            <a:ext cx="12838854" cy="10633828"/>
          </a:xfrm>
          <a:prstGeom prst="rect">
            <a:avLst/>
          </a:prstGeom>
          <a:solidFill>
            <a:srgbClr val="EEEEEE"/>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a:p>
        </p:txBody>
      </p:sp>
      <p:sp>
        <p:nvSpPr>
          <p:cNvPr id="69" name="Shape 69"/>
          <p:cNvSpPr>
            <a:spLocks noGrp="1"/>
          </p:cNvSpPr>
          <p:nvPr>
            <p:ph type="title"/>
          </p:nvPr>
        </p:nvSpPr>
        <p:spPr>
          <a:xfrm>
            <a:off x="2336799" y="5257800"/>
            <a:ext cx="11531601" cy="4927600"/>
          </a:xfrm>
          <a:prstGeom prst="rect">
            <a:avLst/>
          </a:prstGeom>
        </p:spPr>
        <p:txBody>
          <a:bodyPr anchor="b"/>
          <a:lstStyle>
            <a:lvl1pPr>
              <a:spcBef>
                <a:spcPts val="2500"/>
              </a:spcBef>
              <a:defRPr sz="8400"/>
            </a:lvl1pPr>
          </a:lstStyle>
          <a:p>
            <a:r>
              <a:t>Title Text</a:t>
            </a:r>
          </a:p>
        </p:txBody>
      </p:sp>
      <p:sp>
        <p:nvSpPr>
          <p:cNvPr id="70" name="Shape 70"/>
          <p:cNvSpPr>
            <a:spLocks noGrp="1"/>
          </p:cNvSpPr>
          <p:nvPr>
            <p:ph type="body" sz="quarter" idx="1"/>
          </p:nvPr>
        </p:nvSpPr>
        <p:spPr>
          <a:xfrm>
            <a:off x="2336799" y="10414000"/>
            <a:ext cx="11531601" cy="2374961"/>
          </a:xfrm>
          <a:prstGeom prst="rect">
            <a:avLst/>
          </a:prstGeom>
          <a:ln w="12700"/>
        </p:spPr>
        <p:txBody>
          <a:bodyPr lIns="0" tIns="0" rIns="0" bIns="0">
            <a:normAutofit/>
          </a:bodyPr>
          <a:lstStyle>
            <a:lvl1pPr marL="0" indent="0">
              <a:buSzTx/>
              <a:buFontTx/>
              <a:buNone/>
              <a:defRPr sz="4200">
                <a:solidFill>
                  <a:schemeClr val="accent2"/>
                </a:solidFill>
              </a:defRPr>
            </a:lvl1pPr>
            <a:lvl2pPr marL="0" indent="342900">
              <a:buSzTx/>
              <a:buFontTx/>
              <a:buNone/>
              <a:defRPr sz="4200">
                <a:solidFill>
                  <a:schemeClr val="accent2"/>
                </a:solidFill>
              </a:defRPr>
            </a:lvl2pPr>
            <a:lvl3pPr marL="1165860" indent="-480060">
              <a:buFontTx/>
              <a:defRPr sz="4200">
                <a:solidFill>
                  <a:schemeClr val="accent2"/>
                </a:solidFill>
              </a:defRPr>
            </a:lvl3pPr>
            <a:lvl4pPr marL="1562100" indent="-533400">
              <a:buFontTx/>
              <a:defRPr sz="4200">
                <a:solidFill>
                  <a:schemeClr val="accent2"/>
                </a:solidFill>
              </a:defRPr>
            </a:lvl4pPr>
            <a:lvl5pPr marL="1905000" indent="-533400">
              <a:buFontTx/>
              <a:defRPr sz="4200">
                <a:solidFill>
                  <a:schemeClr val="accent2"/>
                </a:solidFill>
              </a:defRPr>
            </a:lvl5pPr>
          </a:lstStyle>
          <a:p>
            <a:r>
              <a:t>Body Level One</a:t>
            </a:r>
          </a:p>
          <a:p>
            <a:pPr lvl="1"/>
            <a:r>
              <a:t>Body Level Two</a:t>
            </a:r>
          </a:p>
          <a:p>
            <a:pPr lvl="2"/>
            <a:r>
              <a:t>Body Level Three</a:t>
            </a:r>
          </a:p>
          <a:p>
            <a:pPr lvl="3"/>
            <a:r>
              <a:t>Body Level Four</a:t>
            </a:r>
          </a:p>
          <a:p>
            <a:pPr lvl="4"/>
            <a:r>
              <a:t>Body Level Five</a:t>
            </a:r>
          </a:p>
        </p:txBody>
      </p:sp>
      <p:sp>
        <p:nvSpPr>
          <p:cNvPr id="71" name="Shape 71"/>
          <p:cNvSpPr/>
          <p:nvPr/>
        </p:nvSpPr>
        <p:spPr>
          <a:xfrm>
            <a:off x="2336799" y="12859187"/>
            <a:ext cx="4311489" cy="279401"/>
          </a:xfrm>
          <a:prstGeom prst="rect">
            <a:avLst/>
          </a:prstGeom>
          <a:ln w="25400">
            <a:miter lim="400000"/>
          </a:ln>
          <a:extLst>
            <a:ext uri="{C572A759-6A51-4108-AA02-DFA0A04FC94B}">
              <ma14:wrappingTextBoxFlag xmlns:ma14="http://schemas.microsoft.com/office/mac/drawingml/2011/main" xmlns="" val="1"/>
            </a:ext>
          </a:extLst>
        </p:spPr>
        <p:txBody>
          <a:bodyPr lIns="0" tIns="0" rIns="0" bIns="0">
            <a:spAutoFit/>
          </a:bodyPr>
          <a:lstStyle>
            <a:lvl1pPr>
              <a:lnSpc>
                <a:spcPct val="100000"/>
              </a:lnSpc>
              <a:spcBef>
                <a:spcPts val="0"/>
              </a:spcBef>
              <a:defRPr sz="1800" b="0">
                <a:solidFill>
                  <a:srgbClr val="AFABAB"/>
                </a:solidFill>
                <a:latin typeface="Verdana"/>
                <a:ea typeface="Verdana"/>
                <a:cs typeface="Verdana"/>
                <a:sym typeface="Verdana"/>
              </a:defRPr>
            </a:lvl1pPr>
          </a:lstStyle>
          <a:p>
            <a:r>
              <a:t>Copyright © 2017 HashiCorp</a:t>
            </a:r>
          </a:p>
        </p:txBody>
      </p:sp>
      <p:sp>
        <p:nvSpPr>
          <p:cNvPr id="72" name="Shape 72"/>
          <p:cNvSpPr/>
          <p:nvPr/>
        </p:nvSpPr>
        <p:spPr>
          <a:xfrm>
            <a:off x="2856461" y="1387717"/>
            <a:ext cx="2938849" cy="3081870"/>
          </a:xfrm>
          <a:prstGeom prst="rect">
            <a:avLst/>
          </a:prstGeom>
          <a:solidFill>
            <a:schemeClr val="accent2"/>
          </a:solidFill>
          <a:ln w="12700">
            <a:miter lim="400000"/>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pic>
        <p:nvPicPr>
          <p:cNvPr id="73" name="image2.png"/>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3116234" y="1817714"/>
            <a:ext cx="2374966" cy="2374961"/>
          </a:xfrm>
          <a:prstGeom prst="rect">
            <a:avLst/>
          </a:prstGeom>
          <a:ln w="12700">
            <a:miter lim="400000"/>
          </a:ln>
        </p:spPr>
      </p:pic>
      <p:sp>
        <p:nvSpPr>
          <p:cNvPr id="74" name="Shape 74"/>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type="tx">
  <p:cSld name="Terraform - Terminal">
    <p:bg>
      <p:bgPr>
        <a:solidFill>
          <a:srgbClr val="FFFFFF"/>
        </a:solidFill>
        <a:effectLst/>
      </p:bgPr>
    </p:bg>
    <p:spTree>
      <p:nvGrpSpPr>
        <p:cNvPr id="1" name=""/>
        <p:cNvGrpSpPr/>
        <p:nvPr/>
      </p:nvGrpSpPr>
      <p:grpSpPr>
        <a:xfrm>
          <a:off x="0" y="0"/>
          <a:ext cx="0" cy="0"/>
          <a:chOff x="0" y="0"/>
          <a:chExt cx="0" cy="0"/>
        </a:xfrm>
      </p:grpSpPr>
      <p:pic>
        <p:nvPicPr>
          <p:cNvPr id="97" name="logo.png" descr="logo.png"/>
          <p:cNvPicPr>
            <a:picLocks noChangeAspect="1"/>
          </p:cNvPicPr>
          <p:nvPr/>
        </p:nvPicPr>
        <p:blipFill>
          <a:blip r:embed="rId2">
            <a:extLst/>
          </a:blip>
          <a:stretch>
            <a:fillRect/>
          </a:stretch>
        </p:blipFill>
        <p:spPr>
          <a:xfrm>
            <a:off x="-254000" y="6020693"/>
            <a:ext cx="7620000" cy="8770190"/>
          </a:xfrm>
          <a:prstGeom prst="rect">
            <a:avLst/>
          </a:prstGeom>
          <a:ln w="12700">
            <a:miter lim="400000"/>
          </a:ln>
        </p:spPr>
      </p:pic>
      <p:sp>
        <p:nvSpPr>
          <p:cNvPr id="98" name="Rectangle"/>
          <p:cNvSpPr/>
          <p:nvPr/>
        </p:nvSpPr>
        <p:spPr>
          <a:xfrm>
            <a:off x="5702300" y="1862162"/>
            <a:ext cx="17780000" cy="10505928"/>
          </a:xfrm>
          <a:prstGeom prst="rect">
            <a:avLst/>
          </a:prstGeom>
          <a:solidFill>
            <a:srgbClr val="010223"/>
          </a:solidFill>
          <a:ln w="38100">
            <a:solidFill>
              <a:srgbClr val="010223"/>
            </a:solidFill>
            <a:miter lim="400000"/>
          </a:ln>
        </p:spPr>
        <p:txBody>
          <a:bodyPr lIns="50800" tIns="50800" rIns="50800" bIns="50800" anchor="ctr"/>
          <a:lstStyle/>
          <a:p>
            <a:pPr defTabSz="825500">
              <a:defRPr sz="3200"/>
            </a:pPr>
            <a:endParaRPr sz="3200"/>
          </a:p>
        </p:txBody>
      </p:sp>
      <p:sp>
        <p:nvSpPr>
          <p:cNvPr id="99" name="Rectangle"/>
          <p:cNvSpPr/>
          <p:nvPr/>
        </p:nvSpPr>
        <p:spPr>
          <a:xfrm>
            <a:off x="5702299" y="1335213"/>
            <a:ext cx="17780002" cy="760998"/>
          </a:xfrm>
          <a:prstGeom prst="rect">
            <a:avLst/>
          </a:prstGeom>
          <a:solidFill>
            <a:srgbClr val="5C4EE5"/>
          </a:solidFill>
          <a:ln w="38100">
            <a:solidFill>
              <a:srgbClr val="5C4EE5"/>
            </a:solidFill>
            <a:miter lim="400000"/>
          </a:ln>
        </p:spPr>
        <p:txBody>
          <a:bodyPr lIns="50800" tIns="50800" rIns="50800" bIns="50800" anchor="ctr"/>
          <a:lstStyle/>
          <a:p>
            <a:pPr defTabSz="825500">
              <a:defRPr sz="3200"/>
            </a:pPr>
            <a:endParaRPr sz="3200"/>
          </a:p>
        </p:txBody>
      </p:sp>
      <p:sp>
        <p:nvSpPr>
          <p:cNvPr id="100" name="Circle"/>
          <p:cNvSpPr/>
          <p:nvPr/>
        </p:nvSpPr>
        <p:spPr>
          <a:xfrm>
            <a:off x="6813215" y="1580007"/>
            <a:ext cx="271410" cy="271410"/>
          </a:xfrm>
          <a:prstGeom prst="ellipse">
            <a:avLst/>
          </a:prstGeom>
          <a:solidFill>
            <a:srgbClr val="263235">
              <a:alpha val="40000"/>
            </a:srgbClr>
          </a:solidFill>
          <a:ln w="12700">
            <a:miter lim="400000"/>
          </a:ln>
        </p:spPr>
        <p:txBody>
          <a:bodyPr lIns="50800" tIns="50800" rIns="50800" bIns="50800" anchor="ctr"/>
          <a:lstStyle/>
          <a:p>
            <a:pPr defTabSz="825500">
              <a:defRPr sz="3200"/>
            </a:pPr>
            <a:endParaRPr sz="3200"/>
          </a:p>
        </p:txBody>
      </p:sp>
      <p:sp>
        <p:nvSpPr>
          <p:cNvPr id="101" name="Circle"/>
          <p:cNvSpPr/>
          <p:nvPr/>
        </p:nvSpPr>
        <p:spPr>
          <a:xfrm>
            <a:off x="6391436" y="1580007"/>
            <a:ext cx="271412" cy="271410"/>
          </a:xfrm>
          <a:prstGeom prst="ellipse">
            <a:avLst/>
          </a:prstGeom>
          <a:solidFill>
            <a:srgbClr val="263235">
              <a:alpha val="60000"/>
            </a:srgbClr>
          </a:solidFill>
          <a:ln w="12700">
            <a:miter lim="400000"/>
          </a:ln>
        </p:spPr>
        <p:txBody>
          <a:bodyPr lIns="50800" tIns="50800" rIns="50800" bIns="50800" anchor="ctr"/>
          <a:lstStyle/>
          <a:p>
            <a:pPr defTabSz="825500">
              <a:defRPr sz="3200"/>
            </a:pPr>
            <a:endParaRPr sz="3200"/>
          </a:p>
        </p:txBody>
      </p:sp>
      <p:sp>
        <p:nvSpPr>
          <p:cNvPr id="102" name="Circle"/>
          <p:cNvSpPr/>
          <p:nvPr/>
        </p:nvSpPr>
        <p:spPr>
          <a:xfrm>
            <a:off x="5969659" y="1580007"/>
            <a:ext cx="271410" cy="271410"/>
          </a:xfrm>
          <a:prstGeom prst="ellipse">
            <a:avLst/>
          </a:prstGeom>
          <a:solidFill>
            <a:srgbClr val="263235">
              <a:alpha val="80000"/>
            </a:srgbClr>
          </a:solidFill>
          <a:ln w="12700">
            <a:miter lim="400000"/>
          </a:ln>
        </p:spPr>
        <p:txBody>
          <a:bodyPr lIns="50800" tIns="50800" rIns="50800" bIns="50800" anchor="ctr"/>
          <a:lstStyle/>
          <a:p>
            <a:pPr defTabSz="825500">
              <a:defRPr sz="3200"/>
            </a:pPr>
            <a:endParaRPr sz="3200"/>
          </a:p>
        </p:txBody>
      </p:sp>
      <p:sp>
        <p:nvSpPr>
          <p:cNvPr id="103" name="Text"/>
          <p:cNvSpPr txBox="1">
            <a:spLocks noGrp="1"/>
          </p:cNvSpPr>
          <p:nvPr>
            <p:ph type="body" sz="quarter" idx="13"/>
          </p:nvPr>
        </p:nvSpPr>
        <p:spPr>
          <a:xfrm>
            <a:off x="6256972" y="2587657"/>
            <a:ext cx="16670656" cy="740072"/>
          </a:xfrm>
          <a:prstGeom prst="rect">
            <a:avLst/>
          </a:prstGeom>
        </p:spPr>
        <p:txBody>
          <a:bodyPr>
            <a:spAutoFit/>
          </a:bodyPr>
          <a:lstStyle/>
          <a:p>
            <a:pPr algn="l">
              <a:lnSpc>
                <a:spcPct val="120000"/>
              </a:lnSpc>
              <a:defRPr sz="2800">
                <a:solidFill>
                  <a:srgbClr val="FFFFFF"/>
                </a:solidFill>
                <a:latin typeface="Courier"/>
                <a:ea typeface="Courier"/>
                <a:cs typeface="Courier"/>
                <a:sym typeface="Courier"/>
              </a:defRPr>
            </a:pPr>
            <a:endParaRPr/>
          </a:p>
        </p:txBody>
      </p:sp>
      <p:sp>
        <p:nvSpPr>
          <p:cNvPr id="104" name="Terminal"/>
          <p:cNvSpPr txBox="1"/>
          <p:nvPr/>
        </p:nvSpPr>
        <p:spPr>
          <a:xfrm>
            <a:off x="7146090" y="1508187"/>
            <a:ext cx="14892420" cy="41505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defTabSz="825500">
              <a:defRPr sz="2400" b="1">
                <a:latin typeface="Courier"/>
                <a:ea typeface="Courier"/>
                <a:cs typeface="Courier"/>
                <a:sym typeface="Courier"/>
              </a:defRPr>
            </a:lvl1pPr>
          </a:lstStyle>
          <a:p>
            <a:r>
              <a:rPr sz="2400"/>
              <a:t>Terminal</a:t>
            </a:r>
          </a:p>
        </p:txBody>
      </p:sp>
      <p:pic>
        <p:nvPicPr>
          <p:cNvPr id="105" name="hashicorp-text-black.png" descr="hashicorp-text-black.png"/>
          <p:cNvPicPr>
            <a:picLocks noChangeAspect="1"/>
          </p:cNvPicPr>
          <p:nvPr/>
        </p:nvPicPr>
        <p:blipFill>
          <a:blip r:embed="rId3">
            <a:alphaModFix amt="25000"/>
            <a:extLst/>
          </a:blip>
          <a:stretch>
            <a:fillRect/>
          </a:stretch>
        </p:blipFill>
        <p:spPr>
          <a:xfrm>
            <a:off x="21145005" y="12700000"/>
            <a:ext cx="2857502" cy="635000"/>
          </a:xfrm>
          <a:prstGeom prst="rect">
            <a:avLst/>
          </a:prstGeom>
          <a:ln w="12700">
            <a:miter lim="400000"/>
          </a:ln>
        </p:spPr>
      </p:pic>
      <p:sp>
        <p:nvSpPr>
          <p:cNvPr id="106" name="Slide Number"/>
          <p:cNvSpPr txBox="1">
            <a:spLocks noGrp="1"/>
          </p:cNvSpPr>
          <p:nvPr>
            <p:ph type="sldNum" sz="quarter" idx="2"/>
          </p:nvPr>
        </p:nvSpPr>
        <p:spPr>
          <a:xfrm>
            <a:off x="16520453" y="12343369"/>
            <a:ext cx="954747" cy="738662"/>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152818071"/>
      </p:ext>
    </p:extLst>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Slide - Terraform">
    <p:spTree>
      <p:nvGrpSpPr>
        <p:cNvPr id="1" name=""/>
        <p:cNvGrpSpPr/>
        <p:nvPr/>
      </p:nvGrpSpPr>
      <p:grpSpPr>
        <a:xfrm>
          <a:off x="0" y="0"/>
          <a:ext cx="0" cy="0"/>
          <a:chOff x="0" y="0"/>
          <a:chExt cx="0" cy="0"/>
        </a:xfrm>
      </p:grpSpPr>
      <p:pic>
        <p:nvPicPr>
          <p:cNvPr id="81" name="image5.png"/>
          <p:cNvPicPr>
            <a:picLocks/>
          </p:cNvPicPr>
          <p:nvPr/>
        </p:nvPicPr>
        <p:blipFill>
          <a:blip r:embed="rId2" cstate="hqprint">
            <a:extLst>
              <a:ext uri="{28A0092B-C50C-407E-A947-70E740481C1C}">
                <a14:useLocalDpi xmlns:a14="http://schemas.microsoft.com/office/drawing/2010/main"/>
              </a:ext>
            </a:extLst>
          </a:blip>
          <a:srcRect/>
          <a:stretch>
            <a:fillRect/>
          </a:stretch>
        </p:blipFill>
        <p:spPr>
          <a:xfrm>
            <a:off x="379" y="2519"/>
            <a:ext cx="24383646" cy="13711032"/>
          </a:xfrm>
          <a:prstGeom prst="rect">
            <a:avLst/>
          </a:prstGeom>
          <a:ln w="12700">
            <a:miter lim="400000"/>
          </a:ln>
        </p:spPr>
      </p:pic>
      <p:sp>
        <p:nvSpPr>
          <p:cNvPr id="82" name="Shape 82"/>
          <p:cNvSpPr/>
          <p:nvPr/>
        </p:nvSpPr>
        <p:spPr>
          <a:xfrm>
            <a:off x="2064173" y="3107573"/>
            <a:ext cx="20255655" cy="10633828"/>
          </a:xfrm>
          <a:prstGeom prst="rect">
            <a:avLst/>
          </a:prstGeom>
          <a:solidFill>
            <a:srgbClr val="EEEEEE"/>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a:p>
        </p:txBody>
      </p:sp>
      <p:sp>
        <p:nvSpPr>
          <p:cNvPr id="83" name="Shape 83"/>
          <p:cNvSpPr>
            <a:spLocks noGrp="1"/>
          </p:cNvSpPr>
          <p:nvPr>
            <p:ph type="title"/>
          </p:nvPr>
        </p:nvSpPr>
        <p:spPr>
          <a:xfrm>
            <a:off x="2336799" y="5257800"/>
            <a:ext cx="11531601" cy="4927600"/>
          </a:xfrm>
          <a:prstGeom prst="rect">
            <a:avLst/>
          </a:prstGeom>
        </p:spPr>
        <p:txBody>
          <a:bodyPr anchor="b"/>
          <a:lstStyle>
            <a:lvl1pPr>
              <a:spcBef>
                <a:spcPts val="2500"/>
              </a:spcBef>
              <a:defRPr sz="8400"/>
            </a:lvl1pPr>
          </a:lstStyle>
          <a:p>
            <a:r>
              <a:t>Title Text</a:t>
            </a:r>
          </a:p>
        </p:txBody>
      </p:sp>
      <p:sp>
        <p:nvSpPr>
          <p:cNvPr id="84" name="Shape 84"/>
          <p:cNvSpPr>
            <a:spLocks noGrp="1"/>
          </p:cNvSpPr>
          <p:nvPr>
            <p:ph type="body" sz="quarter" idx="1"/>
          </p:nvPr>
        </p:nvSpPr>
        <p:spPr>
          <a:xfrm>
            <a:off x="2336799" y="10414000"/>
            <a:ext cx="11531601" cy="2374961"/>
          </a:xfrm>
          <a:prstGeom prst="rect">
            <a:avLst/>
          </a:prstGeom>
          <a:ln w="12700"/>
        </p:spPr>
        <p:txBody>
          <a:bodyPr lIns="0" tIns="0" rIns="0" bIns="0">
            <a:normAutofit/>
          </a:bodyPr>
          <a:lstStyle>
            <a:lvl1pPr marL="0" indent="0">
              <a:buSzTx/>
              <a:buFontTx/>
              <a:buNone/>
              <a:defRPr sz="4200">
                <a:solidFill>
                  <a:schemeClr val="accent4"/>
                </a:solidFill>
              </a:defRPr>
            </a:lvl1pPr>
            <a:lvl2pPr marL="0" indent="342900">
              <a:buSzTx/>
              <a:buFontTx/>
              <a:buNone/>
              <a:defRPr sz="4200">
                <a:solidFill>
                  <a:schemeClr val="accent4"/>
                </a:solidFill>
              </a:defRPr>
            </a:lvl2pPr>
            <a:lvl3pPr marL="1165860" indent="-480060">
              <a:buFontTx/>
              <a:defRPr sz="4200">
                <a:solidFill>
                  <a:schemeClr val="accent4"/>
                </a:solidFill>
              </a:defRPr>
            </a:lvl3pPr>
            <a:lvl4pPr marL="1562100" indent="-533400">
              <a:buFontTx/>
              <a:defRPr sz="4200">
                <a:solidFill>
                  <a:schemeClr val="accent4"/>
                </a:solidFill>
              </a:defRPr>
            </a:lvl4pPr>
            <a:lvl5pPr marL="1905000" indent="-533400">
              <a:buFontTx/>
              <a:defRPr sz="4200">
                <a:solidFill>
                  <a:schemeClr val="accent4"/>
                </a:solidFill>
              </a:defRPr>
            </a:lvl5pPr>
          </a:lstStyle>
          <a:p>
            <a:r>
              <a:t>Body Level One</a:t>
            </a:r>
          </a:p>
          <a:p>
            <a:pPr lvl="1"/>
            <a:r>
              <a:t>Body Level Two</a:t>
            </a:r>
          </a:p>
          <a:p>
            <a:pPr lvl="2"/>
            <a:r>
              <a:t>Body Level Three</a:t>
            </a:r>
          </a:p>
          <a:p>
            <a:pPr lvl="3"/>
            <a:r>
              <a:t>Body Level Four</a:t>
            </a:r>
          </a:p>
          <a:p>
            <a:pPr lvl="4"/>
            <a:r>
              <a:t>Body Level Five</a:t>
            </a:r>
          </a:p>
        </p:txBody>
      </p:sp>
      <p:sp>
        <p:nvSpPr>
          <p:cNvPr id="85" name="Shape 85"/>
          <p:cNvSpPr/>
          <p:nvPr/>
        </p:nvSpPr>
        <p:spPr>
          <a:xfrm>
            <a:off x="2336799" y="12859187"/>
            <a:ext cx="4311489" cy="279401"/>
          </a:xfrm>
          <a:prstGeom prst="rect">
            <a:avLst/>
          </a:prstGeom>
          <a:ln w="25400">
            <a:miter lim="400000"/>
          </a:ln>
          <a:extLst>
            <a:ext uri="{C572A759-6A51-4108-AA02-DFA0A04FC94B}">
              <ma14:wrappingTextBoxFlag xmlns:ma14="http://schemas.microsoft.com/office/mac/drawingml/2011/main" xmlns="" val="1"/>
            </a:ext>
          </a:extLst>
        </p:spPr>
        <p:txBody>
          <a:bodyPr lIns="0" tIns="0" rIns="0" bIns="0">
            <a:spAutoFit/>
          </a:bodyPr>
          <a:lstStyle>
            <a:lvl1pPr>
              <a:lnSpc>
                <a:spcPct val="100000"/>
              </a:lnSpc>
              <a:spcBef>
                <a:spcPts val="0"/>
              </a:spcBef>
              <a:defRPr sz="1800" b="0">
                <a:solidFill>
                  <a:srgbClr val="AFABAB"/>
                </a:solidFill>
                <a:latin typeface="Verdana"/>
                <a:ea typeface="Verdana"/>
                <a:cs typeface="Verdana"/>
                <a:sym typeface="Verdana"/>
              </a:defRPr>
            </a:lvl1pPr>
          </a:lstStyle>
          <a:p>
            <a:r>
              <a:t>Copyright © 2017 HashiCorp</a:t>
            </a:r>
          </a:p>
        </p:txBody>
      </p:sp>
      <p:sp>
        <p:nvSpPr>
          <p:cNvPr id="86" name="Shape 86"/>
          <p:cNvSpPr/>
          <p:nvPr/>
        </p:nvSpPr>
        <p:spPr>
          <a:xfrm>
            <a:off x="2856461" y="1387717"/>
            <a:ext cx="2938849" cy="3081870"/>
          </a:xfrm>
          <a:prstGeom prst="rect">
            <a:avLst/>
          </a:prstGeom>
          <a:solidFill>
            <a:schemeClr val="accent4"/>
          </a:solidFill>
          <a:ln w="12700">
            <a:miter lim="400000"/>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pic>
        <p:nvPicPr>
          <p:cNvPr id="87" name="image6.png"/>
          <p:cNvPicPr>
            <a:picLocks noChangeAspect="1"/>
          </p:cNvPicPr>
          <p:nvPr/>
        </p:nvPicPr>
        <p:blipFill>
          <a:blip r:embed="rId3">
            <a:extLst/>
          </a:blip>
          <a:stretch>
            <a:fillRect/>
          </a:stretch>
        </p:blipFill>
        <p:spPr>
          <a:xfrm>
            <a:off x="3368570" y="1933429"/>
            <a:ext cx="1914630" cy="1985830"/>
          </a:xfrm>
          <a:prstGeom prst="rect">
            <a:avLst/>
          </a:prstGeom>
          <a:ln w="12700">
            <a:miter lim="400000"/>
          </a:ln>
        </p:spPr>
      </p:pic>
      <p:sp>
        <p:nvSpPr>
          <p:cNvPr id="88" name="Shape 88"/>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Slide - Vault">
    <p:spTree>
      <p:nvGrpSpPr>
        <p:cNvPr id="1" name=""/>
        <p:cNvGrpSpPr/>
        <p:nvPr/>
      </p:nvGrpSpPr>
      <p:grpSpPr>
        <a:xfrm>
          <a:off x="0" y="0"/>
          <a:ext cx="0" cy="0"/>
          <a:chOff x="0" y="0"/>
          <a:chExt cx="0" cy="0"/>
        </a:xfrm>
      </p:grpSpPr>
      <p:pic>
        <p:nvPicPr>
          <p:cNvPr id="95" name="image7.png"/>
          <p:cNvPicPr>
            <a:picLocks/>
          </p:cNvPicPr>
          <p:nvPr/>
        </p:nvPicPr>
        <p:blipFill>
          <a:blip r:embed="rId2">
            <a:extLst/>
          </a:blip>
          <a:stretch>
            <a:fillRect/>
          </a:stretch>
        </p:blipFill>
        <p:spPr>
          <a:xfrm>
            <a:off x="561" y="1634"/>
            <a:ext cx="24382878" cy="13712732"/>
          </a:xfrm>
          <a:prstGeom prst="rect">
            <a:avLst/>
          </a:prstGeom>
          <a:ln w="12700">
            <a:miter lim="400000"/>
          </a:ln>
        </p:spPr>
      </p:pic>
      <p:sp>
        <p:nvSpPr>
          <p:cNvPr id="96" name="Shape 96"/>
          <p:cNvSpPr/>
          <p:nvPr/>
        </p:nvSpPr>
        <p:spPr>
          <a:xfrm>
            <a:off x="1701674" y="3082173"/>
            <a:ext cx="12838854" cy="10633828"/>
          </a:xfrm>
          <a:prstGeom prst="rect">
            <a:avLst/>
          </a:prstGeom>
          <a:solidFill>
            <a:srgbClr val="EEEEEE"/>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a:p>
        </p:txBody>
      </p:sp>
      <p:sp>
        <p:nvSpPr>
          <p:cNvPr id="97" name="Shape 97"/>
          <p:cNvSpPr>
            <a:spLocks noGrp="1"/>
          </p:cNvSpPr>
          <p:nvPr>
            <p:ph type="title"/>
          </p:nvPr>
        </p:nvSpPr>
        <p:spPr>
          <a:xfrm>
            <a:off x="2336799" y="5257800"/>
            <a:ext cx="11531601" cy="4927600"/>
          </a:xfrm>
          <a:prstGeom prst="rect">
            <a:avLst/>
          </a:prstGeom>
        </p:spPr>
        <p:txBody>
          <a:bodyPr anchor="b"/>
          <a:lstStyle>
            <a:lvl1pPr>
              <a:spcBef>
                <a:spcPts val="2500"/>
              </a:spcBef>
              <a:defRPr sz="8400"/>
            </a:lvl1pPr>
          </a:lstStyle>
          <a:p>
            <a:r>
              <a:t>Title Text</a:t>
            </a:r>
          </a:p>
        </p:txBody>
      </p:sp>
      <p:sp>
        <p:nvSpPr>
          <p:cNvPr id="98" name="Shape 98"/>
          <p:cNvSpPr>
            <a:spLocks noGrp="1"/>
          </p:cNvSpPr>
          <p:nvPr>
            <p:ph type="body" sz="quarter" idx="1"/>
          </p:nvPr>
        </p:nvSpPr>
        <p:spPr>
          <a:xfrm>
            <a:off x="2336799" y="10414000"/>
            <a:ext cx="11531601" cy="2374961"/>
          </a:xfrm>
          <a:prstGeom prst="rect">
            <a:avLst/>
          </a:prstGeom>
          <a:ln w="12700"/>
        </p:spPr>
        <p:txBody>
          <a:bodyPr lIns="0" tIns="0" rIns="0" bIns="0">
            <a:normAutofit/>
          </a:bodyPr>
          <a:lstStyle>
            <a:lvl1pPr marL="0" indent="0">
              <a:buSzTx/>
              <a:buFontTx/>
              <a:buNone/>
              <a:defRPr sz="4200">
                <a:solidFill>
                  <a:schemeClr val="accent1"/>
                </a:solidFill>
              </a:defRPr>
            </a:lvl1pPr>
            <a:lvl2pPr marL="0" indent="342900">
              <a:buSzTx/>
              <a:buFontTx/>
              <a:buNone/>
              <a:defRPr sz="4200">
                <a:solidFill>
                  <a:schemeClr val="accent1"/>
                </a:solidFill>
              </a:defRPr>
            </a:lvl2pPr>
            <a:lvl3pPr marL="1165860" indent="-480060">
              <a:buFontTx/>
              <a:defRPr sz="4200">
                <a:solidFill>
                  <a:schemeClr val="accent1"/>
                </a:solidFill>
              </a:defRPr>
            </a:lvl3pPr>
            <a:lvl4pPr marL="1562100" indent="-533400">
              <a:buFontTx/>
              <a:defRPr sz="4200">
                <a:solidFill>
                  <a:schemeClr val="accent1"/>
                </a:solidFill>
              </a:defRPr>
            </a:lvl4pPr>
            <a:lvl5pPr marL="1905000" indent="-533400">
              <a:buFontTx/>
              <a:defRPr sz="4200">
                <a:solidFill>
                  <a:schemeClr val="accent1"/>
                </a:solidFill>
              </a:defRPr>
            </a:lvl5pPr>
          </a:lstStyle>
          <a:p>
            <a:r>
              <a:t>Body Level One</a:t>
            </a:r>
          </a:p>
          <a:p>
            <a:pPr lvl="1"/>
            <a:r>
              <a:t>Body Level Two</a:t>
            </a:r>
          </a:p>
          <a:p>
            <a:pPr lvl="2"/>
            <a:r>
              <a:t>Body Level Three</a:t>
            </a:r>
          </a:p>
          <a:p>
            <a:pPr lvl="3"/>
            <a:r>
              <a:t>Body Level Four</a:t>
            </a:r>
          </a:p>
          <a:p>
            <a:pPr lvl="4"/>
            <a:r>
              <a:t>Body Level Five</a:t>
            </a:r>
          </a:p>
        </p:txBody>
      </p:sp>
      <p:sp>
        <p:nvSpPr>
          <p:cNvPr id="99" name="Shape 99"/>
          <p:cNvSpPr/>
          <p:nvPr/>
        </p:nvSpPr>
        <p:spPr>
          <a:xfrm>
            <a:off x="2336799" y="12859187"/>
            <a:ext cx="4311489" cy="279401"/>
          </a:xfrm>
          <a:prstGeom prst="rect">
            <a:avLst/>
          </a:prstGeom>
          <a:ln w="25400">
            <a:miter lim="400000"/>
          </a:ln>
          <a:extLst>
            <a:ext uri="{C572A759-6A51-4108-AA02-DFA0A04FC94B}">
              <ma14:wrappingTextBoxFlag xmlns:ma14="http://schemas.microsoft.com/office/mac/drawingml/2011/main" xmlns="" val="1"/>
            </a:ext>
          </a:extLst>
        </p:spPr>
        <p:txBody>
          <a:bodyPr lIns="0" tIns="0" rIns="0" bIns="0">
            <a:spAutoFit/>
          </a:bodyPr>
          <a:lstStyle>
            <a:lvl1pPr>
              <a:lnSpc>
                <a:spcPct val="100000"/>
              </a:lnSpc>
              <a:spcBef>
                <a:spcPts val="0"/>
              </a:spcBef>
              <a:defRPr sz="1800" b="0">
                <a:solidFill>
                  <a:srgbClr val="AFABAB"/>
                </a:solidFill>
                <a:latin typeface="Verdana"/>
                <a:ea typeface="Verdana"/>
                <a:cs typeface="Verdana"/>
                <a:sym typeface="Verdana"/>
              </a:defRPr>
            </a:lvl1pPr>
          </a:lstStyle>
          <a:p>
            <a:r>
              <a:t>Copyright © 2017 HashiCorp</a:t>
            </a:r>
          </a:p>
        </p:txBody>
      </p:sp>
      <p:sp>
        <p:nvSpPr>
          <p:cNvPr id="100" name="Shape 100"/>
          <p:cNvSpPr/>
          <p:nvPr/>
        </p:nvSpPr>
        <p:spPr>
          <a:xfrm>
            <a:off x="2856461" y="1387717"/>
            <a:ext cx="2938849" cy="3081870"/>
          </a:xfrm>
          <a:prstGeom prst="rect">
            <a:avLst/>
          </a:prstGeom>
          <a:solidFill>
            <a:srgbClr val="000000"/>
          </a:solidFill>
          <a:ln w="12700">
            <a:miter lim="400000"/>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pic>
        <p:nvPicPr>
          <p:cNvPr id="101" name="image8.png"/>
          <p:cNvPicPr>
            <a:picLocks noChangeAspect="1"/>
          </p:cNvPicPr>
          <p:nvPr/>
        </p:nvPicPr>
        <p:blipFill>
          <a:blip r:embed="rId3">
            <a:extLst/>
          </a:blip>
          <a:stretch>
            <a:fillRect/>
          </a:stretch>
        </p:blipFill>
        <p:spPr>
          <a:xfrm>
            <a:off x="3701077" y="2000989"/>
            <a:ext cx="1249617" cy="1898449"/>
          </a:xfrm>
          <a:prstGeom prst="rect">
            <a:avLst/>
          </a:prstGeom>
          <a:ln w="12700">
            <a:miter lim="400000"/>
          </a:ln>
        </p:spPr>
      </p:pic>
      <p:sp>
        <p:nvSpPr>
          <p:cNvPr id="102" name="Shape 102"/>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Slide - Consul">
    <p:spTree>
      <p:nvGrpSpPr>
        <p:cNvPr id="1" name=""/>
        <p:cNvGrpSpPr/>
        <p:nvPr/>
      </p:nvGrpSpPr>
      <p:grpSpPr>
        <a:xfrm>
          <a:off x="0" y="0"/>
          <a:ext cx="0" cy="0"/>
          <a:chOff x="0" y="0"/>
          <a:chExt cx="0" cy="0"/>
        </a:xfrm>
      </p:grpSpPr>
      <p:pic>
        <p:nvPicPr>
          <p:cNvPr id="109" name="image9.png"/>
          <p:cNvPicPr>
            <a:picLocks/>
          </p:cNvPicPr>
          <p:nvPr/>
        </p:nvPicPr>
        <p:blipFill>
          <a:blip r:embed="rId2" cstate="hqprint">
            <a:extLst>
              <a:ext uri="{28A0092B-C50C-407E-A947-70E740481C1C}">
                <a14:useLocalDpi xmlns:a14="http://schemas.microsoft.com/office/drawing/2010/main"/>
              </a:ext>
            </a:extLst>
          </a:blip>
          <a:srcRect/>
          <a:stretch>
            <a:fillRect/>
          </a:stretch>
        </p:blipFill>
        <p:spPr>
          <a:xfrm>
            <a:off x="-1588" y="-199"/>
            <a:ext cx="24387241" cy="13716421"/>
          </a:xfrm>
          <a:prstGeom prst="rect">
            <a:avLst/>
          </a:prstGeom>
          <a:ln w="12700">
            <a:miter lim="400000"/>
          </a:ln>
        </p:spPr>
      </p:pic>
      <p:sp>
        <p:nvSpPr>
          <p:cNvPr id="110" name="Shape 110"/>
          <p:cNvSpPr/>
          <p:nvPr/>
        </p:nvSpPr>
        <p:spPr>
          <a:xfrm>
            <a:off x="1701674" y="3082173"/>
            <a:ext cx="12838854" cy="10633828"/>
          </a:xfrm>
          <a:prstGeom prst="rect">
            <a:avLst/>
          </a:prstGeom>
          <a:solidFill>
            <a:srgbClr val="EEEEEE"/>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a:p>
        </p:txBody>
      </p:sp>
      <p:sp>
        <p:nvSpPr>
          <p:cNvPr id="111" name="Shape 111"/>
          <p:cNvSpPr>
            <a:spLocks noGrp="1"/>
          </p:cNvSpPr>
          <p:nvPr>
            <p:ph type="title"/>
          </p:nvPr>
        </p:nvSpPr>
        <p:spPr>
          <a:xfrm>
            <a:off x="2336799" y="5257800"/>
            <a:ext cx="11531601" cy="4927600"/>
          </a:xfrm>
          <a:prstGeom prst="rect">
            <a:avLst/>
          </a:prstGeom>
        </p:spPr>
        <p:txBody>
          <a:bodyPr anchor="b"/>
          <a:lstStyle>
            <a:lvl1pPr>
              <a:spcBef>
                <a:spcPts val="2500"/>
              </a:spcBef>
              <a:defRPr sz="8400"/>
            </a:lvl1pPr>
          </a:lstStyle>
          <a:p>
            <a:r>
              <a:t>Title Text</a:t>
            </a:r>
          </a:p>
        </p:txBody>
      </p:sp>
      <p:sp>
        <p:nvSpPr>
          <p:cNvPr id="112" name="Shape 112"/>
          <p:cNvSpPr>
            <a:spLocks noGrp="1"/>
          </p:cNvSpPr>
          <p:nvPr>
            <p:ph type="body" sz="quarter" idx="1"/>
          </p:nvPr>
        </p:nvSpPr>
        <p:spPr>
          <a:xfrm>
            <a:off x="2336799" y="10414000"/>
            <a:ext cx="11531601" cy="2374961"/>
          </a:xfrm>
          <a:prstGeom prst="rect">
            <a:avLst/>
          </a:prstGeom>
          <a:ln w="12700"/>
        </p:spPr>
        <p:txBody>
          <a:bodyPr lIns="0" tIns="0" rIns="0" bIns="0">
            <a:normAutofit/>
          </a:bodyPr>
          <a:lstStyle>
            <a:lvl1pPr marL="0" indent="0">
              <a:buSzTx/>
              <a:buFontTx/>
              <a:buNone/>
              <a:defRPr sz="4200">
                <a:solidFill>
                  <a:schemeClr val="accent6"/>
                </a:solidFill>
              </a:defRPr>
            </a:lvl1pPr>
            <a:lvl2pPr marL="0" indent="342900">
              <a:buSzTx/>
              <a:buFontTx/>
              <a:buNone/>
              <a:defRPr sz="4200">
                <a:solidFill>
                  <a:schemeClr val="accent6"/>
                </a:solidFill>
              </a:defRPr>
            </a:lvl2pPr>
            <a:lvl3pPr marL="1165860" indent="-480060">
              <a:buFontTx/>
              <a:defRPr sz="4200">
                <a:solidFill>
                  <a:schemeClr val="accent6"/>
                </a:solidFill>
              </a:defRPr>
            </a:lvl3pPr>
            <a:lvl4pPr marL="1562100" indent="-533400">
              <a:buFontTx/>
              <a:defRPr sz="4200">
                <a:solidFill>
                  <a:schemeClr val="accent6"/>
                </a:solidFill>
              </a:defRPr>
            </a:lvl4pPr>
            <a:lvl5pPr marL="1905000" indent="-533400">
              <a:buFontTx/>
              <a:defRPr sz="4200">
                <a:solidFill>
                  <a:schemeClr val="accent6"/>
                </a:solidFill>
              </a:defRPr>
            </a:lvl5pPr>
          </a:lstStyle>
          <a:p>
            <a:r>
              <a:t>Body Level One</a:t>
            </a:r>
          </a:p>
          <a:p>
            <a:pPr lvl="1"/>
            <a:r>
              <a:t>Body Level Two</a:t>
            </a:r>
          </a:p>
          <a:p>
            <a:pPr lvl="2"/>
            <a:r>
              <a:t>Body Level Three</a:t>
            </a:r>
          </a:p>
          <a:p>
            <a:pPr lvl="3"/>
            <a:r>
              <a:t>Body Level Four</a:t>
            </a:r>
          </a:p>
          <a:p>
            <a:pPr lvl="4"/>
            <a:r>
              <a:t>Body Level Five</a:t>
            </a:r>
          </a:p>
        </p:txBody>
      </p:sp>
      <p:sp>
        <p:nvSpPr>
          <p:cNvPr id="113" name="Shape 113"/>
          <p:cNvSpPr/>
          <p:nvPr/>
        </p:nvSpPr>
        <p:spPr>
          <a:xfrm>
            <a:off x="2336799" y="12859187"/>
            <a:ext cx="4311489" cy="279401"/>
          </a:xfrm>
          <a:prstGeom prst="rect">
            <a:avLst/>
          </a:prstGeom>
          <a:ln w="25400">
            <a:miter lim="400000"/>
          </a:ln>
          <a:extLst>
            <a:ext uri="{C572A759-6A51-4108-AA02-DFA0A04FC94B}">
              <ma14:wrappingTextBoxFlag xmlns:ma14="http://schemas.microsoft.com/office/mac/drawingml/2011/main" xmlns="" val="1"/>
            </a:ext>
          </a:extLst>
        </p:spPr>
        <p:txBody>
          <a:bodyPr lIns="0" tIns="0" rIns="0" bIns="0">
            <a:spAutoFit/>
          </a:bodyPr>
          <a:lstStyle>
            <a:lvl1pPr>
              <a:lnSpc>
                <a:spcPct val="100000"/>
              </a:lnSpc>
              <a:spcBef>
                <a:spcPts val="0"/>
              </a:spcBef>
              <a:defRPr sz="1800" b="0">
                <a:solidFill>
                  <a:srgbClr val="AFABAB"/>
                </a:solidFill>
                <a:latin typeface="Verdana"/>
                <a:ea typeface="Verdana"/>
                <a:cs typeface="Verdana"/>
                <a:sym typeface="Verdana"/>
              </a:defRPr>
            </a:lvl1pPr>
          </a:lstStyle>
          <a:p>
            <a:r>
              <a:t>Copyright © 2017 HashiCorp</a:t>
            </a:r>
          </a:p>
        </p:txBody>
      </p:sp>
      <p:sp>
        <p:nvSpPr>
          <p:cNvPr id="114" name="Shape 114"/>
          <p:cNvSpPr/>
          <p:nvPr/>
        </p:nvSpPr>
        <p:spPr>
          <a:xfrm>
            <a:off x="2856461" y="1387717"/>
            <a:ext cx="2938849" cy="3081870"/>
          </a:xfrm>
          <a:prstGeom prst="rect">
            <a:avLst/>
          </a:prstGeom>
          <a:solidFill>
            <a:schemeClr val="accent6"/>
          </a:solidFill>
          <a:ln w="12700">
            <a:miter lim="400000"/>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pic>
        <p:nvPicPr>
          <p:cNvPr id="115" name="image10.png"/>
          <p:cNvPicPr>
            <a:picLocks noChangeAspect="1"/>
          </p:cNvPicPr>
          <p:nvPr/>
        </p:nvPicPr>
        <p:blipFill>
          <a:blip r:embed="rId3">
            <a:extLst/>
          </a:blip>
          <a:stretch>
            <a:fillRect/>
          </a:stretch>
        </p:blipFill>
        <p:spPr>
          <a:xfrm>
            <a:off x="3701079" y="2004757"/>
            <a:ext cx="1249612" cy="1843174"/>
          </a:xfrm>
          <a:prstGeom prst="rect">
            <a:avLst/>
          </a:prstGeom>
          <a:ln w="12700">
            <a:miter lim="400000"/>
          </a:ln>
        </p:spPr>
      </p:pic>
      <p:sp>
        <p:nvSpPr>
          <p:cNvPr id="116" name="Shape 116"/>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Title Slide - Nomad">
    <p:spTree>
      <p:nvGrpSpPr>
        <p:cNvPr id="1" name=""/>
        <p:cNvGrpSpPr/>
        <p:nvPr/>
      </p:nvGrpSpPr>
      <p:grpSpPr>
        <a:xfrm>
          <a:off x="0" y="0"/>
          <a:ext cx="0" cy="0"/>
          <a:chOff x="0" y="0"/>
          <a:chExt cx="0" cy="0"/>
        </a:xfrm>
      </p:grpSpPr>
      <p:pic>
        <p:nvPicPr>
          <p:cNvPr id="123" name="image7.png"/>
          <p:cNvPicPr>
            <a:picLocks/>
          </p:cNvPicPr>
          <p:nvPr/>
        </p:nvPicPr>
        <p:blipFill>
          <a:blip r:embed="rId2">
            <a:extLst/>
          </a:blip>
          <a:stretch>
            <a:fillRect/>
          </a:stretch>
        </p:blipFill>
        <p:spPr>
          <a:xfrm>
            <a:off x="561" y="1634"/>
            <a:ext cx="24382878" cy="13712732"/>
          </a:xfrm>
          <a:prstGeom prst="rect">
            <a:avLst/>
          </a:prstGeom>
          <a:ln w="12700">
            <a:miter lim="400000"/>
          </a:ln>
        </p:spPr>
      </p:pic>
      <p:sp>
        <p:nvSpPr>
          <p:cNvPr id="124" name="Shape 124"/>
          <p:cNvSpPr/>
          <p:nvPr/>
        </p:nvSpPr>
        <p:spPr>
          <a:xfrm>
            <a:off x="1701674" y="3082173"/>
            <a:ext cx="12838854" cy="10633828"/>
          </a:xfrm>
          <a:prstGeom prst="rect">
            <a:avLst/>
          </a:prstGeom>
          <a:solidFill>
            <a:srgbClr val="EEEEEE"/>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a:p>
        </p:txBody>
      </p:sp>
      <p:sp>
        <p:nvSpPr>
          <p:cNvPr id="125" name="Shape 125"/>
          <p:cNvSpPr>
            <a:spLocks noGrp="1"/>
          </p:cNvSpPr>
          <p:nvPr>
            <p:ph type="title"/>
          </p:nvPr>
        </p:nvSpPr>
        <p:spPr>
          <a:xfrm>
            <a:off x="2336799" y="5257800"/>
            <a:ext cx="11531601" cy="4927600"/>
          </a:xfrm>
          <a:prstGeom prst="rect">
            <a:avLst/>
          </a:prstGeom>
        </p:spPr>
        <p:txBody>
          <a:bodyPr anchor="b"/>
          <a:lstStyle>
            <a:lvl1pPr>
              <a:spcBef>
                <a:spcPts val="2500"/>
              </a:spcBef>
              <a:defRPr sz="8400"/>
            </a:lvl1pPr>
          </a:lstStyle>
          <a:p>
            <a:r>
              <a:t>Title Text</a:t>
            </a:r>
          </a:p>
        </p:txBody>
      </p:sp>
      <p:sp>
        <p:nvSpPr>
          <p:cNvPr id="126" name="Shape 126"/>
          <p:cNvSpPr>
            <a:spLocks noGrp="1"/>
          </p:cNvSpPr>
          <p:nvPr>
            <p:ph type="body" sz="quarter" idx="1"/>
          </p:nvPr>
        </p:nvSpPr>
        <p:spPr>
          <a:xfrm>
            <a:off x="2336799" y="10414000"/>
            <a:ext cx="11531601" cy="2374961"/>
          </a:xfrm>
          <a:prstGeom prst="rect">
            <a:avLst/>
          </a:prstGeom>
          <a:ln w="12700"/>
        </p:spPr>
        <p:txBody>
          <a:bodyPr lIns="0" tIns="0" rIns="0" bIns="0">
            <a:normAutofit/>
          </a:bodyPr>
          <a:lstStyle>
            <a:lvl1pPr marL="0" indent="0">
              <a:buSzTx/>
              <a:buFontTx/>
              <a:buNone/>
              <a:defRPr sz="4200">
                <a:solidFill>
                  <a:schemeClr val="accent5"/>
                </a:solidFill>
              </a:defRPr>
            </a:lvl1pPr>
            <a:lvl2pPr marL="0" indent="342900">
              <a:buSzTx/>
              <a:buFontTx/>
              <a:buNone/>
              <a:defRPr sz="4200">
                <a:solidFill>
                  <a:schemeClr val="accent5"/>
                </a:solidFill>
              </a:defRPr>
            </a:lvl2pPr>
            <a:lvl3pPr marL="1165860" indent="-480060">
              <a:buFontTx/>
              <a:defRPr sz="4200">
                <a:solidFill>
                  <a:schemeClr val="accent5"/>
                </a:solidFill>
              </a:defRPr>
            </a:lvl3pPr>
            <a:lvl4pPr marL="1562100" indent="-533400">
              <a:buFontTx/>
              <a:defRPr sz="4200">
                <a:solidFill>
                  <a:schemeClr val="accent5"/>
                </a:solidFill>
              </a:defRPr>
            </a:lvl4pPr>
            <a:lvl5pPr marL="1905000" indent="-533400">
              <a:buFontTx/>
              <a:defRPr sz="4200">
                <a:solidFill>
                  <a:schemeClr val="accent5"/>
                </a:solidFill>
              </a:defRPr>
            </a:lvl5pPr>
          </a:lstStyle>
          <a:p>
            <a:r>
              <a:t>Body Level One</a:t>
            </a:r>
          </a:p>
          <a:p>
            <a:pPr lvl="1"/>
            <a:r>
              <a:t>Body Level Two</a:t>
            </a:r>
          </a:p>
          <a:p>
            <a:pPr lvl="2"/>
            <a:r>
              <a:t>Body Level Three</a:t>
            </a:r>
          </a:p>
          <a:p>
            <a:pPr lvl="3"/>
            <a:r>
              <a:t>Body Level Four</a:t>
            </a:r>
          </a:p>
          <a:p>
            <a:pPr lvl="4"/>
            <a:r>
              <a:t>Body Level Five</a:t>
            </a:r>
          </a:p>
        </p:txBody>
      </p:sp>
      <p:sp>
        <p:nvSpPr>
          <p:cNvPr id="127" name="Shape 127"/>
          <p:cNvSpPr/>
          <p:nvPr/>
        </p:nvSpPr>
        <p:spPr>
          <a:xfrm>
            <a:off x="2336799" y="12859187"/>
            <a:ext cx="4311489" cy="279401"/>
          </a:xfrm>
          <a:prstGeom prst="rect">
            <a:avLst/>
          </a:prstGeom>
          <a:ln w="25400">
            <a:miter lim="400000"/>
          </a:ln>
          <a:extLst>
            <a:ext uri="{C572A759-6A51-4108-AA02-DFA0A04FC94B}">
              <ma14:wrappingTextBoxFlag xmlns:ma14="http://schemas.microsoft.com/office/mac/drawingml/2011/main" xmlns="" val="1"/>
            </a:ext>
          </a:extLst>
        </p:spPr>
        <p:txBody>
          <a:bodyPr lIns="0" tIns="0" rIns="0" bIns="0">
            <a:spAutoFit/>
          </a:bodyPr>
          <a:lstStyle>
            <a:lvl1pPr>
              <a:lnSpc>
                <a:spcPct val="100000"/>
              </a:lnSpc>
              <a:spcBef>
                <a:spcPts val="0"/>
              </a:spcBef>
              <a:defRPr sz="1800" b="0">
                <a:solidFill>
                  <a:srgbClr val="AFABAB"/>
                </a:solidFill>
                <a:latin typeface="Verdana"/>
                <a:ea typeface="Verdana"/>
                <a:cs typeface="Verdana"/>
                <a:sym typeface="Verdana"/>
              </a:defRPr>
            </a:lvl1pPr>
          </a:lstStyle>
          <a:p>
            <a:r>
              <a:t>Copyright © 2017 HashiCorp</a:t>
            </a:r>
          </a:p>
        </p:txBody>
      </p:sp>
      <p:sp>
        <p:nvSpPr>
          <p:cNvPr id="128" name="Shape 128"/>
          <p:cNvSpPr/>
          <p:nvPr/>
        </p:nvSpPr>
        <p:spPr>
          <a:xfrm>
            <a:off x="2856461" y="1387717"/>
            <a:ext cx="2938849" cy="3081870"/>
          </a:xfrm>
          <a:prstGeom prst="rect">
            <a:avLst/>
          </a:prstGeom>
          <a:solidFill>
            <a:schemeClr val="accent5"/>
          </a:solidFill>
          <a:ln w="12700">
            <a:miter lim="400000"/>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pic>
        <p:nvPicPr>
          <p:cNvPr id="129" name="image11.png"/>
          <p:cNvPicPr>
            <a:picLocks noChangeAspect="1"/>
          </p:cNvPicPr>
          <p:nvPr/>
        </p:nvPicPr>
        <p:blipFill>
          <a:blip r:embed="rId3">
            <a:extLst/>
          </a:blip>
          <a:stretch>
            <a:fillRect/>
          </a:stretch>
        </p:blipFill>
        <p:spPr>
          <a:xfrm>
            <a:off x="3601439" y="1806282"/>
            <a:ext cx="1423143" cy="2053860"/>
          </a:xfrm>
          <a:prstGeom prst="rect">
            <a:avLst/>
          </a:prstGeom>
          <a:ln w="12700">
            <a:miter lim="400000"/>
          </a:ln>
        </p:spPr>
      </p:pic>
      <p:sp>
        <p:nvSpPr>
          <p:cNvPr id="130" name="Shape 130"/>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Blank White">
    <p:spTree>
      <p:nvGrpSpPr>
        <p:cNvPr id="1" name=""/>
        <p:cNvGrpSpPr/>
        <p:nvPr/>
      </p:nvGrpSpPr>
      <p:grpSpPr>
        <a:xfrm>
          <a:off x="0" y="0"/>
          <a:ext cx="0" cy="0"/>
          <a:chOff x="0" y="0"/>
          <a:chExt cx="0" cy="0"/>
        </a:xfrm>
      </p:grpSpPr>
      <p:sp>
        <p:nvSpPr>
          <p:cNvPr id="137" name="Shape 137"/>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1219199" y="184149"/>
            <a:ext cx="21945601" cy="3016251"/>
          </a:xfrm>
          <a:prstGeom prst="rect">
            <a:avLst/>
          </a:prstGeom>
          <a:ln w="25400">
            <a:miter lim="400000"/>
          </a:ln>
          <a:extLst>
            <a:ext uri="{C572A759-6A51-4108-AA02-DFA0A04FC94B}">
              <ma14:wrappingTextBoxFlag xmlns:ma14="http://schemas.microsoft.com/office/mac/drawingml/2011/main" xmlns="" val="1"/>
            </a:ext>
          </a:extLst>
        </p:spPr>
        <p:txBody>
          <a:bodyPr lIns="121919" tIns="121919" rIns="121919" bIns="121919" anchor="ctr"/>
          <a:lstStyle/>
          <a:p>
            <a:r>
              <a:t>Title Text</a:t>
            </a:r>
          </a:p>
        </p:txBody>
      </p:sp>
      <p:sp>
        <p:nvSpPr>
          <p:cNvPr id="3" name="Shape 3"/>
          <p:cNvSpPr>
            <a:spLocks noGrp="1"/>
          </p:cNvSpPr>
          <p:nvPr>
            <p:ph type="body" idx="1"/>
          </p:nvPr>
        </p:nvSpPr>
        <p:spPr>
          <a:xfrm>
            <a:off x="1219199" y="3200399"/>
            <a:ext cx="21945601" cy="10515601"/>
          </a:xfrm>
          <a:prstGeom prst="rect">
            <a:avLst/>
          </a:prstGeom>
          <a:ln w="25400">
            <a:miter lim="400000"/>
          </a:ln>
          <a:extLst>
            <a:ext uri="{C572A759-6A51-4108-AA02-DFA0A04FC94B}">
              <ma14:wrappingTextBoxFlag xmlns:ma14="http://schemas.microsoft.com/office/mac/drawingml/2011/main" xmlns="" val="1"/>
            </a:ext>
          </a:extLst>
        </p:spPr>
        <p:txBody>
          <a:bodyPr lIns="121919" tIns="121919" rIns="121919" bIns="121919"/>
          <a:lstStyle/>
          <a:p>
            <a:r>
              <a:t>Body Level One</a:t>
            </a:r>
          </a:p>
          <a:p>
            <a:pPr lvl="1"/>
            <a:r>
              <a:t>Body Level Two</a:t>
            </a:r>
          </a:p>
          <a:p>
            <a:pPr lvl="2"/>
            <a:r>
              <a:t>Body Level Three</a:t>
            </a:r>
          </a:p>
          <a:p>
            <a:pPr lvl="3"/>
            <a:r>
              <a:t>Body Level Four</a:t>
            </a:r>
          </a:p>
          <a:p>
            <a:pPr lvl="4"/>
            <a:r>
              <a:t>Body Level Five</a:t>
            </a:r>
          </a:p>
        </p:txBody>
      </p:sp>
      <p:sp>
        <p:nvSpPr>
          <p:cNvPr id="4" name="Shape 4"/>
          <p:cNvSpPr>
            <a:spLocks noGrp="1"/>
          </p:cNvSpPr>
          <p:nvPr>
            <p:ph type="sldNum" sz="quarter" idx="2"/>
          </p:nvPr>
        </p:nvSpPr>
        <p:spPr>
          <a:xfrm>
            <a:off x="11785599" y="12343130"/>
            <a:ext cx="5689601" cy="739141"/>
          </a:xfrm>
          <a:prstGeom prst="rect">
            <a:avLst/>
          </a:prstGeom>
          <a:ln w="25400">
            <a:miter lim="400000"/>
          </a:ln>
        </p:spPr>
        <p:txBody>
          <a:bodyPr wrap="none" lIns="121919" tIns="121919" rIns="121919" bIns="121919" anchor="ctr">
            <a:spAutoFit/>
          </a:bodyPr>
          <a:lstStyle>
            <a:lvl1pPr algn="r">
              <a:lnSpc>
                <a:spcPct val="100000"/>
              </a:lnSpc>
              <a:spcBef>
                <a:spcPts val="0"/>
              </a:spcBef>
              <a:defRPr sz="3200" b="0">
                <a:solidFill>
                  <a:srgbClr val="000000"/>
                </a:solidFill>
                <a:latin typeface="Verdana"/>
                <a:ea typeface="Verdana"/>
                <a:cs typeface="Verdana"/>
                <a:sym typeface="Verdana"/>
              </a:defRPr>
            </a:lvl1pPr>
          </a:lstStyle>
          <a:p>
            <a:fld id="{86CB4B4D-7CA3-9044-876B-883B54F8677D}" type="slidenum">
              <a:t>‹#›</a:t>
            </a:fld>
            <a:endParaRPr/>
          </a:p>
        </p:txBody>
      </p:sp>
    </p:spTree>
  </p:cSld>
  <p:clrMap bg1="dk1" tx1="lt1" bg2="dk2" tx2="lt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 id="2147483664" r:id="rId15"/>
    <p:sldLayoutId id="2147483665" r:id="rId16"/>
    <p:sldLayoutId id="2147483666" r:id="rId17"/>
    <p:sldLayoutId id="2147483667" r:id="rId18"/>
    <p:sldLayoutId id="2147483668" r:id="rId19"/>
    <p:sldLayoutId id="2147483669" r:id="rId20"/>
    <p:sldLayoutId id="2147483670" r:id="rId21"/>
    <p:sldLayoutId id="2147483671" r:id="rId22"/>
    <p:sldLayoutId id="2147483672" r:id="rId23"/>
    <p:sldLayoutId id="2147483673" r:id="rId24"/>
    <p:sldLayoutId id="2147483674" r:id="rId25"/>
    <p:sldLayoutId id="2147483675" r:id="rId26"/>
    <p:sldLayoutId id="2147483676" r:id="rId27"/>
    <p:sldLayoutId id="2147483677" r:id="rId28"/>
    <p:sldLayoutId id="2147483679" r:id="rId29"/>
    <p:sldLayoutId id="2147483680" r:id="rId30"/>
    <p:sldLayoutId id="2147483681" r:id="rId31"/>
    <p:sldLayoutId id="2147483682" r:id="rId32"/>
    <p:sldLayoutId id="2147483683" r:id="rId33"/>
    <p:sldLayoutId id="2147483684" r:id="rId34"/>
    <p:sldLayoutId id="2147483685" r:id="rId35"/>
    <p:sldLayoutId id="2147483686" r:id="rId36"/>
    <p:sldLayoutId id="2147483687" r:id="rId37"/>
    <p:sldLayoutId id="2147483688" r:id="rId38"/>
    <p:sldLayoutId id="2147483689" r:id="rId39"/>
    <p:sldLayoutId id="2147483690" r:id="rId40"/>
  </p:sldLayoutIdLst>
  <p:transition spd="med"/>
  <p:txStyles>
    <p:titleStyle>
      <a:lvl1pPr marL="0" marR="0" indent="0" algn="l" defTabSz="2438400" rtl="0" latinLnBrk="0">
        <a:lnSpc>
          <a:spcPct val="90000"/>
        </a:lnSpc>
        <a:spcBef>
          <a:spcPts val="0"/>
        </a:spcBef>
        <a:spcAft>
          <a:spcPts val="0"/>
        </a:spcAft>
        <a:buClrTx/>
        <a:buSzTx/>
        <a:buFontTx/>
        <a:buNone/>
        <a:tabLst/>
        <a:defRPr sz="11600" b="1" i="0" u="none" strike="noStrike" cap="none" spc="0" baseline="0">
          <a:ln>
            <a:noFill/>
          </a:ln>
          <a:solidFill>
            <a:srgbClr val="000000"/>
          </a:solidFill>
          <a:uFillTx/>
          <a:latin typeface="Tahoma"/>
          <a:ea typeface="Tahoma"/>
          <a:cs typeface="Tahoma"/>
          <a:sym typeface="Tahoma"/>
        </a:defRPr>
      </a:lvl1pPr>
      <a:lvl2pPr marL="0" marR="0" indent="0" algn="l" defTabSz="2438400" rtl="0" latinLnBrk="0">
        <a:lnSpc>
          <a:spcPct val="90000"/>
        </a:lnSpc>
        <a:spcBef>
          <a:spcPts val="0"/>
        </a:spcBef>
        <a:spcAft>
          <a:spcPts val="0"/>
        </a:spcAft>
        <a:buClrTx/>
        <a:buSzTx/>
        <a:buFontTx/>
        <a:buNone/>
        <a:tabLst/>
        <a:defRPr sz="11600" b="1" i="0" u="none" strike="noStrike" cap="none" spc="0" baseline="0">
          <a:ln>
            <a:noFill/>
          </a:ln>
          <a:solidFill>
            <a:srgbClr val="000000"/>
          </a:solidFill>
          <a:uFillTx/>
          <a:latin typeface="Tahoma"/>
          <a:ea typeface="Tahoma"/>
          <a:cs typeface="Tahoma"/>
          <a:sym typeface="Tahoma"/>
        </a:defRPr>
      </a:lvl2pPr>
      <a:lvl3pPr marL="1325879" marR="0" indent="-1325879" algn="l" defTabSz="2438400" rtl="0" latinLnBrk="0">
        <a:lnSpc>
          <a:spcPct val="90000"/>
        </a:lnSpc>
        <a:spcBef>
          <a:spcPts val="0"/>
        </a:spcBef>
        <a:spcAft>
          <a:spcPts val="0"/>
        </a:spcAft>
        <a:buClrTx/>
        <a:buSzPct val="100000"/>
        <a:buFontTx/>
        <a:buChar char="•"/>
        <a:tabLst/>
        <a:defRPr sz="11600" b="1" i="0" u="none" strike="noStrike" cap="none" spc="0" baseline="0">
          <a:ln>
            <a:noFill/>
          </a:ln>
          <a:solidFill>
            <a:srgbClr val="000000"/>
          </a:solidFill>
          <a:uFillTx/>
          <a:latin typeface="Tahoma"/>
          <a:ea typeface="Tahoma"/>
          <a:cs typeface="Tahoma"/>
          <a:sym typeface="Tahoma"/>
        </a:defRPr>
      </a:lvl3pPr>
      <a:lvl4pPr marL="1473200" marR="0" indent="-1473200" algn="l" defTabSz="2438400" rtl="0" latinLnBrk="0">
        <a:lnSpc>
          <a:spcPct val="90000"/>
        </a:lnSpc>
        <a:spcBef>
          <a:spcPts val="0"/>
        </a:spcBef>
        <a:spcAft>
          <a:spcPts val="0"/>
        </a:spcAft>
        <a:buClrTx/>
        <a:buSzPct val="100000"/>
        <a:buFontTx/>
        <a:buChar char="•"/>
        <a:tabLst/>
        <a:defRPr sz="11600" b="1" i="0" u="none" strike="noStrike" cap="none" spc="0" baseline="0">
          <a:ln>
            <a:noFill/>
          </a:ln>
          <a:solidFill>
            <a:srgbClr val="000000"/>
          </a:solidFill>
          <a:uFillTx/>
          <a:latin typeface="Tahoma"/>
          <a:ea typeface="Tahoma"/>
          <a:cs typeface="Tahoma"/>
          <a:sym typeface="Tahoma"/>
        </a:defRPr>
      </a:lvl4pPr>
      <a:lvl5pPr marL="1473200" marR="0" indent="-1473200" algn="l" defTabSz="2438400" rtl="0" latinLnBrk="0">
        <a:lnSpc>
          <a:spcPct val="90000"/>
        </a:lnSpc>
        <a:spcBef>
          <a:spcPts val="0"/>
        </a:spcBef>
        <a:spcAft>
          <a:spcPts val="0"/>
        </a:spcAft>
        <a:buClrTx/>
        <a:buSzPct val="100000"/>
        <a:buFontTx/>
        <a:buChar char="•"/>
        <a:tabLst/>
        <a:defRPr sz="11600" b="1" i="0" u="none" strike="noStrike" cap="none" spc="0" baseline="0">
          <a:ln>
            <a:noFill/>
          </a:ln>
          <a:solidFill>
            <a:srgbClr val="000000"/>
          </a:solidFill>
          <a:uFillTx/>
          <a:latin typeface="Tahoma"/>
          <a:ea typeface="Tahoma"/>
          <a:cs typeface="Tahoma"/>
          <a:sym typeface="Tahoma"/>
        </a:defRPr>
      </a:lvl5pPr>
      <a:lvl6pPr marL="1473200" marR="0" indent="-1473200" algn="l" defTabSz="2438400" rtl="0" latinLnBrk="0">
        <a:lnSpc>
          <a:spcPct val="90000"/>
        </a:lnSpc>
        <a:spcBef>
          <a:spcPts val="0"/>
        </a:spcBef>
        <a:spcAft>
          <a:spcPts val="0"/>
        </a:spcAft>
        <a:buClrTx/>
        <a:buSzPct val="100000"/>
        <a:buFontTx/>
        <a:buChar char="•"/>
        <a:tabLst/>
        <a:defRPr sz="11600" b="1" i="0" u="none" strike="noStrike" cap="none" spc="0" baseline="0">
          <a:ln>
            <a:noFill/>
          </a:ln>
          <a:solidFill>
            <a:srgbClr val="000000"/>
          </a:solidFill>
          <a:uFillTx/>
          <a:latin typeface="Tahoma"/>
          <a:ea typeface="Tahoma"/>
          <a:cs typeface="Tahoma"/>
          <a:sym typeface="Tahoma"/>
        </a:defRPr>
      </a:lvl6pPr>
      <a:lvl7pPr marL="1473200" marR="0" indent="-1473200" algn="l" defTabSz="2438400" rtl="0" latinLnBrk="0">
        <a:lnSpc>
          <a:spcPct val="90000"/>
        </a:lnSpc>
        <a:spcBef>
          <a:spcPts val="0"/>
        </a:spcBef>
        <a:spcAft>
          <a:spcPts val="0"/>
        </a:spcAft>
        <a:buClrTx/>
        <a:buSzPct val="100000"/>
        <a:buFontTx/>
        <a:buChar char="•"/>
        <a:tabLst/>
        <a:defRPr sz="11600" b="1" i="0" u="none" strike="noStrike" cap="none" spc="0" baseline="0">
          <a:ln>
            <a:noFill/>
          </a:ln>
          <a:solidFill>
            <a:srgbClr val="000000"/>
          </a:solidFill>
          <a:uFillTx/>
          <a:latin typeface="Tahoma"/>
          <a:ea typeface="Tahoma"/>
          <a:cs typeface="Tahoma"/>
          <a:sym typeface="Tahoma"/>
        </a:defRPr>
      </a:lvl7pPr>
      <a:lvl8pPr marL="1473200" marR="0" indent="-1473200" algn="l" defTabSz="2438400" rtl="0" latinLnBrk="0">
        <a:lnSpc>
          <a:spcPct val="90000"/>
        </a:lnSpc>
        <a:spcBef>
          <a:spcPts val="0"/>
        </a:spcBef>
        <a:spcAft>
          <a:spcPts val="0"/>
        </a:spcAft>
        <a:buClrTx/>
        <a:buSzPct val="100000"/>
        <a:buFontTx/>
        <a:buChar char="•"/>
        <a:tabLst/>
        <a:defRPr sz="11600" b="1" i="0" u="none" strike="noStrike" cap="none" spc="0" baseline="0">
          <a:ln>
            <a:noFill/>
          </a:ln>
          <a:solidFill>
            <a:srgbClr val="000000"/>
          </a:solidFill>
          <a:uFillTx/>
          <a:latin typeface="Tahoma"/>
          <a:ea typeface="Tahoma"/>
          <a:cs typeface="Tahoma"/>
          <a:sym typeface="Tahoma"/>
        </a:defRPr>
      </a:lvl8pPr>
      <a:lvl9pPr marL="1473200" marR="0" indent="-1473200" algn="l" defTabSz="2438400" rtl="0" latinLnBrk="0">
        <a:lnSpc>
          <a:spcPct val="90000"/>
        </a:lnSpc>
        <a:spcBef>
          <a:spcPts val="0"/>
        </a:spcBef>
        <a:spcAft>
          <a:spcPts val="0"/>
        </a:spcAft>
        <a:buClrTx/>
        <a:buSzPct val="100000"/>
        <a:buFontTx/>
        <a:buChar char="•"/>
        <a:tabLst/>
        <a:defRPr sz="11600" b="1" i="0" u="none" strike="noStrike" cap="none" spc="0" baseline="0">
          <a:ln>
            <a:noFill/>
          </a:ln>
          <a:solidFill>
            <a:srgbClr val="000000"/>
          </a:solidFill>
          <a:uFillTx/>
          <a:latin typeface="Tahoma"/>
          <a:ea typeface="Tahoma"/>
          <a:cs typeface="Tahoma"/>
          <a:sym typeface="Tahoma"/>
        </a:defRPr>
      </a:lvl9pPr>
    </p:titleStyle>
    <p:bodyStyle>
      <a:lvl1pPr marL="604157" marR="0" indent="-604157" algn="l" defTabSz="2438400" rtl="0" latinLnBrk="0">
        <a:lnSpc>
          <a:spcPct val="90000"/>
        </a:lnSpc>
        <a:spcBef>
          <a:spcPts val="2600"/>
        </a:spcBef>
        <a:spcAft>
          <a:spcPts val="0"/>
        </a:spcAft>
        <a:buClrTx/>
        <a:buSzPct val="100000"/>
        <a:buFont typeface="Arial"/>
        <a:buChar char="•"/>
        <a:tabLst/>
        <a:defRPr sz="7400" b="0" i="0" u="none" strike="noStrike" cap="none" spc="0" baseline="0">
          <a:ln>
            <a:noFill/>
          </a:ln>
          <a:solidFill>
            <a:srgbClr val="000000"/>
          </a:solidFill>
          <a:uFillTx/>
          <a:latin typeface="Verdana"/>
          <a:ea typeface="Verdana"/>
          <a:cs typeface="Verdana"/>
          <a:sym typeface="Verdana"/>
        </a:defRPr>
      </a:lvl1pPr>
      <a:lvl2pPr marL="1162050" marR="0" indent="-704850" algn="l" defTabSz="2438400" rtl="0" latinLnBrk="0">
        <a:lnSpc>
          <a:spcPct val="90000"/>
        </a:lnSpc>
        <a:spcBef>
          <a:spcPts val="2600"/>
        </a:spcBef>
        <a:spcAft>
          <a:spcPts val="0"/>
        </a:spcAft>
        <a:buClrTx/>
        <a:buSzPct val="100000"/>
        <a:buFont typeface="Arial"/>
        <a:buChar char="•"/>
        <a:tabLst/>
        <a:defRPr sz="7400" b="0" i="0" u="none" strike="noStrike" cap="none" spc="0" baseline="0">
          <a:ln>
            <a:noFill/>
          </a:ln>
          <a:solidFill>
            <a:srgbClr val="000000"/>
          </a:solidFill>
          <a:uFillTx/>
          <a:latin typeface="Verdana"/>
          <a:ea typeface="Verdana"/>
          <a:cs typeface="Verdana"/>
          <a:sym typeface="Verdana"/>
        </a:defRPr>
      </a:lvl2pPr>
      <a:lvl3pPr marL="1760220" marR="0" indent="-845820" algn="l" defTabSz="2438400" rtl="0" latinLnBrk="0">
        <a:lnSpc>
          <a:spcPct val="90000"/>
        </a:lnSpc>
        <a:spcBef>
          <a:spcPts val="2600"/>
        </a:spcBef>
        <a:spcAft>
          <a:spcPts val="0"/>
        </a:spcAft>
        <a:buClrTx/>
        <a:buSzPct val="100000"/>
        <a:buFont typeface="Arial"/>
        <a:buChar char="•"/>
        <a:tabLst/>
        <a:defRPr sz="7400" b="0" i="0" u="none" strike="noStrike" cap="none" spc="0" baseline="0">
          <a:ln>
            <a:noFill/>
          </a:ln>
          <a:solidFill>
            <a:srgbClr val="000000"/>
          </a:solidFill>
          <a:uFillTx/>
          <a:latin typeface="Verdana"/>
          <a:ea typeface="Verdana"/>
          <a:cs typeface="Verdana"/>
          <a:sym typeface="Verdana"/>
        </a:defRPr>
      </a:lvl3pPr>
      <a:lvl4pPr marL="2311400" marR="0" indent="-939800" algn="l" defTabSz="2438400" rtl="0" latinLnBrk="0">
        <a:lnSpc>
          <a:spcPct val="90000"/>
        </a:lnSpc>
        <a:spcBef>
          <a:spcPts val="2600"/>
        </a:spcBef>
        <a:spcAft>
          <a:spcPts val="0"/>
        </a:spcAft>
        <a:buClrTx/>
        <a:buSzPct val="100000"/>
        <a:buFont typeface="Arial"/>
        <a:buChar char="•"/>
        <a:tabLst/>
        <a:defRPr sz="7400" b="0" i="0" u="none" strike="noStrike" cap="none" spc="0" baseline="0">
          <a:ln>
            <a:noFill/>
          </a:ln>
          <a:solidFill>
            <a:srgbClr val="000000"/>
          </a:solidFill>
          <a:uFillTx/>
          <a:latin typeface="Verdana"/>
          <a:ea typeface="Verdana"/>
          <a:cs typeface="Verdana"/>
          <a:sym typeface="Verdana"/>
        </a:defRPr>
      </a:lvl4pPr>
      <a:lvl5pPr marL="2768600" marR="0" indent="-939800" algn="l" defTabSz="2438400" rtl="0" latinLnBrk="0">
        <a:lnSpc>
          <a:spcPct val="90000"/>
        </a:lnSpc>
        <a:spcBef>
          <a:spcPts val="2600"/>
        </a:spcBef>
        <a:spcAft>
          <a:spcPts val="0"/>
        </a:spcAft>
        <a:buClrTx/>
        <a:buSzPct val="100000"/>
        <a:buFont typeface="Arial"/>
        <a:buChar char="•"/>
        <a:tabLst/>
        <a:defRPr sz="7400" b="0" i="0" u="none" strike="noStrike" cap="none" spc="0" baseline="0">
          <a:ln>
            <a:noFill/>
          </a:ln>
          <a:solidFill>
            <a:srgbClr val="000000"/>
          </a:solidFill>
          <a:uFillTx/>
          <a:latin typeface="Verdana"/>
          <a:ea typeface="Verdana"/>
          <a:cs typeface="Verdana"/>
          <a:sym typeface="Verdana"/>
        </a:defRPr>
      </a:lvl5pPr>
      <a:lvl6pPr marL="3225800" marR="0" indent="-939800" algn="l" defTabSz="2438400" rtl="0" latinLnBrk="0">
        <a:lnSpc>
          <a:spcPct val="90000"/>
        </a:lnSpc>
        <a:spcBef>
          <a:spcPts val="2600"/>
        </a:spcBef>
        <a:spcAft>
          <a:spcPts val="0"/>
        </a:spcAft>
        <a:buClrTx/>
        <a:buSzPct val="100000"/>
        <a:buFont typeface="Arial"/>
        <a:buChar char="•"/>
        <a:tabLst/>
        <a:defRPr sz="7400" b="0" i="0" u="none" strike="noStrike" cap="none" spc="0" baseline="0">
          <a:ln>
            <a:noFill/>
          </a:ln>
          <a:solidFill>
            <a:srgbClr val="000000"/>
          </a:solidFill>
          <a:uFillTx/>
          <a:latin typeface="Verdana"/>
          <a:ea typeface="Verdana"/>
          <a:cs typeface="Verdana"/>
          <a:sym typeface="Verdana"/>
        </a:defRPr>
      </a:lvl6pPr>
      <a:lvl7pPr marL="3683000" marR="0" indent="-939800" algn="l" defTabSz="2438400" rtl="0" latinLnBrk="0">
        <a:lnSpc>
          <a:spcPct val="90000"/>
        </a:lnSpc>
        <a:spcBef>
          <a:spcPts val="2600"/>
        </a:spcBef>
        <a:spcAft>
          <a:spcPts val="0"/>
        </a:spcAft>
        <a:buClrTx/>
        <a:buSzPct val="100000"/>
        <a:buFont typeface="Arial"/>
        <a:buChar char="•"/>
        <a:tabLst/>
        <a:defRPr sz="7400" b="0" i="0" u="none" strike="noStrike" cap="none" spc="0" baseline="0">
          <a:ln>
            <a:noFill/>
          </a:ln>
          <a:solidFill>
            <a:srgbClr val="000000"/>
          </a:solidFill>
          <a:uFillTx/>
          <a:latin typeface="Verdana"/>
          <a:ea typeface="Verdana"/>
          <a:cs typeface="Verdana"/>
          <a:sym typeface="Verdana"/>
        </a:defRPr>
      </a:lvl7pPr>
      <a:lvl8pPr marL="4140200" marR="0" indent="-939800" algn="l" defTabSz="2438400" rtl="0" latinLnBrk="0">
        <a:lnSpc>
          <a:spcPct val="90000"/>
        </a:lnSpc>
        <a:spcBef>
          <a:spcPts val="2600"/>
        </a:spcBef>
        <a:spcAft>
          <a:spcPts val="0"/>
        </a:spcAft>
        <a:buClrTx/>
        <a:buSzPct val="100000"/>
        <a:buFont typeface="Arial"/>
        <a:buChar char="•"/>
        <a:tabLst/>
        <a:defRPr sz="7400" b="0" i="0" u="none" strike="noStrike" cap="none" spc="0" baseline="0">
          <a:ln>
            <a:noFill/>
          </a:ln>
          <a:solidFill>
            <a:srgbClr val="000000"/>
          </a:solidFill>
          <a:uFillTx/>
          <a:latin typeface="Verdana"/>
          <a:ea typeface="Verdana"/>
          <a:cs typeface="Verdana"/>
          <a:sym typeface="Verdana"/>
        </a:defRPr>
      </a:lvl8pPr>
      <a:lvl9pPr marL="4597400" marR="0" indent="-939800" algn="l" defTabSz="2438400" rtl="0" latinLnBrk="0">
        <a:lnSpc>
          <a:spcPct val="90000"/>
        </a:lnSpc>
        <a:spcBef>
          <a:spcPts val="2600"/>
        </a:spcBef>
        <a:spcAft>
          <a:spcPts val="0"/>
        </a:spcAft>
        <a:buClrTx/>
        <a:buSzPct val="100000"/>
        <a:buFont typeface="Arial"/>
        <a:buChar char="•"/>
        <a:tabLst/>
        <a:defRPr sz="7400" b="0" i="0" u="none" strike="noStrike" cap="none" spc="0" baseline="0">
          <a:ln>
            <a:noFill/>
          </a:ln>
          <a:solidFill>
            <a:srgbClr val="000000"/>
          </a:solidFill>
          <a:uFillTx/>
          <a:latin typeface="Verdana"/>
          <a:ea typeface="Verdana"/>
          <a:cs typeface="Verdana"/>
          <a:sym typeface="Verdana"/>
        </a:defRPr>
      </a:lvl9pPr>
    </p:bodyStyle>
    <p:otherStyle>
      <a:lvl1pPr marL="0" marR="0" indent="0" algn="r" defTabSz="1828800" rtl="0" latinLnBrk="0">
        <a:lnSpc>
          <a:spcPct val="100000"/>
        </a:lnSpc>
        <a:spcBef>
          <a:spcPts val="0"/>
        </a:spcBef>
        <a:spcAft>
          <a:spcPts val="0"/>
        </a:spcAft>
        <a:buClrTx/>
        <a:buSzTx/>
        <a:buFontTx/>
        <a:buNone/>
        <a:tabLst/>
        <a:defRPr sz="3200" b="0" i="0" u="none" strike="noStrike" cap="none" spc="0" baseline="0">
          <a:ln>
            <a:noFill/>
          </a:ln>
          <a:solidFill>
            <a:schemeClr val="tx1"/>
          </a:solidFill>
          <a:uFillTx/>
          <a:latin typeface="+mn-lt"/>
          <a:ea typeface="+mn-ea"/>
          <a:cs typeface="+mn-cs"/>
          <a:sym typeface="Verdana"/>
        </a:defRPr>
      </a:lvl1pPr>
      <a:lvl2pPr marL="0" marR="0" indent="342900" algn="r" defTabSz="1828800" rtl="0" latinLnBrk="0">
        <a:lnSpc>
          <a:spcPct val="100000"/>
        </a:lnSpc>
        <a:spcBef>
          <a:spcPts val="0"/>
        </a:spcBef>
        <a:spcAft>
          <a:spcPts val="0"/>
        </a:spcAft>
        <a:buClrTx/>
        <a:buSzTx/>
        <a:buFontTx/>
        <a:buNone/>
        <a:tabLst/>
        <a:defRPr sz="3200" b="0" i="0" u="none" strike="noStrike" cap="none" spc="0" baseline="0">
          <a:ln>
            <a:noFill/>
          </a:ln>
          <a:solidFill>
            <a:schemeClr val="tx1"/>
          </a:solidFill>
          <a:uFillTx/>
          <a:latin typeface="+mn-lt"/>
          <a:ea typeface="+mn-ea"/>
          <a:cs typeface="+mn-cs"/>
          <a:sym typeface="Verdana"/>
        </a:defRPr>
      </a:lvl2pPr>
      <a:lvl3pPr marL="1051560" marR="0" indent="-365760" algn="r" defTabSz="1828800" rtl="0" latinLnBrk="0">
        <a:lnSpc>
          <a:spcPct val="100000"/>
        </a:lnSpc>
        <a:spcBef>
          <a:spcPts val="0"/>
        </a:spcBef>
        <a:spcAft>
          <a:spcPts val="0"/>
        </a:spcAft>
        <a:buClrTx/>
        <a:buSzPct val="100000"/>
        <a:buFontTx/>
        <a:buChar char="•"/>
        <a:tabLst/>
        <a:defRPr sz="3200" b="0" i="0" u="none" strike="noStrike" cap="none" spc="0" baseline="0">
          <a:ln>
            <a:noFill/>
          </a:ln>
          <a:solidFill>
            <a:schemeClr val="tx1"/>
          </a:solidFill>
          <a:uFillTx/>
          <a:latin typeface="+mn-lt"/>
          <a:ea typeface="+mn-ea"/>
          <a:cs typeface="+mn-cs"/>
          <a:sym typeface="Verdana"/>
        </a:defRPr>
      </a:lvl3pPr>
      <a:lvl4pPr marL="1435100" marR="0" indent="-406400" algn="r" defTabSz="1828800" rtl="0" latinLnBrk="0">
        <a:lnSpc>
          <a:spcPct val="100000"/>
        </a:lnSpc>
        <a:spcBef>
          <a:spcPts val="0"/>
        </a:spcBef>
        <a:spcAft>
          <a:spcPts val="0"/>
        </a:spcAft>
        <a:buClrTx/>
        <a:buSzPct val="100000"/>
        <a:buFontTx/>
        <a:buChar char="•"/>
        <a:tabLst/>
        <a:defRPr sz="3200" b="0" i="0" u="none" strike="noStrike" cap="none" spc="0" baseline="0">
          <a:ln>
            <a:noFill/>
          </a:ln>
          <a:solidFill>
            <a:schemeClr val="tx1"/>
          </a:solidFill>
          <a:uFillTx/>
          <a:latin typeface="+mn-lt"/>
          <a:ea typeface="+mn-ea"/>
          <a:cs typeface="+mn-cs"/>
          <a:sym typeface="Verdana"/>
        </a:defRPr>
      </a:lvl4pPr>
      <a:lvl5pPr marL="1778000" marR="0" indent="-406400" algn="r" defTabSz="1828800" rtl="0" latinLnBrk="0">
        <a:lnSpc>
          <a:spcPct val="100000"/>
        </a:lnSpc>
        <a:spcBef>
          <a:spcPts val="0"/>
        </a:spcBef>
        <a:spcAft>
          <a:spcPts val="0"/>
        </a:spcAft>
        <a:buClrTx/>
        <a:buSzPct val="100000"/>
        <a:buFontTx/>
        <a:buChar char="•"/>
        <a:tabLst/>
        <a:defRPr sz="3200" b="0" i="0" u="none" strike="noStrike" cap="none" spc="0" baseline="0">
          <a:ln>
            <a:noFill/>
          </a:ln>
          <a:solidFill>
            <a:schemeClr val="tx1"/>
          </a:solidFill>
          <a:uFillTx/>
          <a:latin typeface="+mn-lt"/>
          <a:ea typeface="+mn-ea"/>
          <a:cs typeface="+mn-cs"/>
          <a:sym typeface="Verdana"/>
        </a:defRPr>
      </a:lvl5pPr>
      <a:lvl6pPr marL="2120900" marR="0" indent="-406400" algn="r" defTabSz="1828800" rtl="0" latinLnBrk="0">
        <a:lnSpc>
          <a:spcPct val="100000"/>
        </a:lnSpc>
        <a:spcBef>
          <a:spcPts val="0"/>
        </a:spcBef>
        <a:spcAft>
          <a:spcPts val="0"/>
        </a:spcAft>
        <a:buClrTx/>
        <a:buSzPct val="100000"/>
        <a:buFontTx/>
        <a:buChar char="•"/>
        <a:tabLst/>
        <a:defRPr sz="3200" b="0" i="0" u="none" strike="noStrike" cap="none" spc="0" baseline="0">
          <a:ln>
            <a:noFill/>
          </a:ln>
          <a:solidFill>
            <a:schemeClr val="tx1"/>
          </a:solidFill>
          <a:uFillTx/>
          <a:latin typeface="+mn-lt"/>
          <a:ea typeface="+mn-ea"/>
          <a:cs typeface="+mn-cs"/>
          <a:sym typeface="Verdana"/>
        </a:defRPr>
      </a:lvl6pPr>
      <a:lvl7pPr marL="2463800" marR="0" indent="-406400" algn="r" defTabSz="1828800" rtl="0" latinLnBrk="0">
        <a:lnSpc>
          <a:spcPct val="100000"/>
        </a:lnSpc>
        <a:spcBef>
          <a:spcPts val="0"/>
        </a:spcBef>
        <a:spcAft>
          <a:spcPts val="0"/>
        </a:spcAft>
        <a:buClrTx/>
        <a:buSzPct val="100000"/>
        <a:buFontTx/>
        <a:buChar char="•"/>
        <a:tabLst/>
        <a:defRPr sz="3200" b="0" i="0" u="none" strike="noStrike" cap="none" spc="0" baseline="0">
          <a:ln>
            <a:noFill/>
          </a:ln>
          <a:solidFill>
            <a:schemeClr val="tx1"/>
          </a:solidFill>
          <a:uFillTx/>
          <a:latin typeface="+mn-lt"/>
          <a:ea typeface="+mn-ea"/>
          <a:cs typeface="+mn-cs"/>
          <a:sym typeface="Verdana"/>
        </a:defRPr>
      </a:lvl7pPr>
      <a:lvl8pPr marL="2806700" marR="0" indent="-406400" algn="r" defTabSz="1828800" rtl="0" latinLnBrk="0">
        <a:lnSpc>
          <a:spcPct val="100000"/>
        </a:lnSpc>
        <a:spcBef>
          <a:spcPts val="0"/>
        </a:spcBef>
        <a:spcAft>
          <a:spcPts val="0"/>
        </a:spcAft>
        <a:buClrTx/>
        <a:buSzPct val="100000"/>
        <a:buFontTx/>
        <a:buChar char="•"/>
        <a:tabLst/>
        <a:defRPr sz="3200" b="0" i="0" u="none" strike="noStrike" cap="none" spc="0" baseline="0">
          <a:ln>
            <a:noFill/>
          </a:ln>
          <a:solidFill>
            <a:schemeClr val="tx1"/>
          </a:solidFill>
          <a:uFillTx/>
          <a:latin typeface="+mn-lt"/>
          <a:ea typeface="+mn-ea"/>
          <a:cs typeface="+mn-cs"/>
          <a:sym typeface="Verdana"/>
        </a:defRPr>
      </a:lvl8pPr>
      <a:lvl9pPr marL="3149600" marR="0" indent="-406400" algn="r" defTabSz="1828800" rtl="0" latinLnBrk="0">
        <a:lnSpc>
          <a:spcPct val="100000"/>
        </a:lnSpc>
        <a:spcBef>
          <a:spcPts val="0"/>
        </a:spcBef>
        <a:spcAft>
          <a:spcPts val="0"/>
        </a:spcAft>
        <a:buClrTx/>
        <a:buSzPct val="100000"/>
        <a:buFontTx/>
        <a:buChar char="•"/>
        <a:tabLst/>
        <a:defRPr sz="3200" b="0" i="0" u="none" strike="noStrike" cap="none" spc="0" baseline="0">
          <a:ln>
            <a:noFill/>
          </a:ln>
          <a:solidFill>
            <a:schemeClr val="tx1"/>
          </a:solidFill>
          <a:uFillTx/>
          <a:latin typeface="+mn-lt"/>
          <a:ea typeface="+mn-ea"/>
          <a:cs typeface="+mn-cs"/>
          <a:sym typeface="Verdana"/>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bit.do/terraformworkshop" TargetMode="External"/><Relationship Id="rId2" Type="http://schemas.openxmlformats.org/officeDocument/2006/relationships/notesSlide" Target="../notesSlides/notesSlide1.xml"/><Relationship Id="rId1" Type="http://schemas.openxmlformats.org/officeDocument/2006/relationships/slideLayout" Target="../slideLayouts/slideLayout5.xml"/><Relationship Id="rId4" Type="http://schemas.openxmlformats.org/officeDocument/2006/relationships/image" Target="../media/image22.png"/></Relationships>
</file>

<file path=ppt/slides/_rels/slide1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9.xml"/><Relationship Id="rId1" Type="http://schemas.openxmlformats.org/officeDocument/2006/relationships/slideLayout" Target="../slideLayouts/slideLayout39.xml"/><Relationship Id="rId4" Type="http://schemas.openxmlformats.org/officeDocument/2006/relationships/image" Target="../media/image39.png"/></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7.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7.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7.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7.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7.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7.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7.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7.xml"/></Relationships>
</file>

<file path=ppt/slides/_rels/slide1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0.xml"/><Relationship Id="rId1" Type="http://schemas.openxmlformats.org/officeDocument/2006/relationships/slideLayout" Target="../slideLayouts/slideLayout39.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41.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7.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7.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7.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17.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1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7.xml"/></Relationships>
</file>

<file path=ppt/slides/_rels/slide1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1.xml"/><Relationship Id="rId1" Type="http://schemas.openxmlformats.org/officeDocument/2006/relationships/slideLayout" Target="../slideLayouts/slideLayout39.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41.png"/></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22.xml.rels><?xml version="1.0" encoding="UTF-8" standalone="yes"?>
<Relationships xmlns="http://schemas.openxmlformats.org/package/2006/relationships"><Relationship Id="rId3" Type="http://schemas.openxmlformats.org/officeDocument/2006/relationships/hyperlink" Target="https://www.terraform.io/docs/configuration/interpolation.html#concat-list1-list2-" TargetMode="External"/><Relationship Id="rId2" Type="http://schemas.openxmlformats.org/officeDocument/2006/relationships/notesSlide" Target="../notesSlides/notesSlide106.xml"/><Relationship Id="rId1" Type="http://schemas.openxmlformats.org/officeDocument/2006/relationships/slideLayout" Target="../slideLayouts/slideLayout27.xml"/><Relationship Id="rId4" Type="http://schemas.openxmlformats.org/officeDocument/2006/relationships/hyperlink" Target="https://www.terraform.io/docs/configuration/interpolation.html#element-list-index-" TargetMode="External"/></Relationships>
</file>

<file path=ppt/slides/_rels/slide123.xml.rels><?xml version="1.0" encoding="UTF-8" standalone="yes"?>
<Relationships xmlns="http://schemas.openxmlformats.org/package/2006/relationships"><Relationship Id="rId3" Type="http://schemas.openxmlformats.org/officeDocument/2006/relationships/hyperlink" Target="https://www.terraform.io/docs/configuration/interpolation.html#format-format-args-" TargetMode="External"/><Relationship Id="rId2" Type="http://schemas.openxmlformats.org/officeDocument/2006/relationships/notesSlide" Target="../notesSlides/notesSlide107.xml"/><Relationship Id="rId1" Type="http://schemas.openxmlformats.org/officeDocument/2006/relationships/slideLayout" Target="../slideLayouts/slideLayout2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2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27.xml"/></Relationships>
</file>

<file path=ppt/slides/_rels/slide128.xml.rels><?xml version="1.0" encoding="UTF-8" standalone="yes"?>
<Relationships xmlns="http://schemas.openxmlformats.org/package/2006/relationships"><Relationship Id="rId3" Type="http://schemas.openxmlformats.org/officeDocument/2006/relationships/image" Target="../media/image85.tiff"/><Relationship Id="rId2" Type="http://schemas.openxmlformats.org/officeDocument/2006/relationships/notesSlide" Target="../notesSlides/notesSlide110.xml"/><Relationship Id="rId1" Type="http://schemas.openxmlformats.org/officeDocument/2006/relationships/slideLayout" Target="../slideLayouts/slideLayout2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9.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2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32.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112.xml"/><Relationship Id="rId1" Type="http://schemas.openxmlformats.org/officeDocument/2006/relationships/slideLayout" Target="../slideLayouts/slideLayout27.xml"/></Relationships>
</file>

<file path=ppt/slides/_rels/slide133.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113.xml"/><Relationship Id="rId1" Type="http://schemas.openxmlformats.org/officeDocument/2006/relationships/slideLayout" Target="../slideLayouts/slideLayout27.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12.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12.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1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2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9.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2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43.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47.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119.xml"/><Relationship Id="rId1" Type="http://schemas.openxmlformats.org/officeDocument/2006/relationships/slideLayout" Target="../slideLayouts/slideLayout2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2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56.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21.xml"/><Relationship Id="rId1" Type="http://schemas.openxmlformats.org/officeDocument/2006/relationships/slideLayout" Target="../slideLayouts/slideLayout2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58.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9.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12.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12.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1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28.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28.xml"/></Relationships>
</file>

<file path=ppt/slides/_rels/slide16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27.xml"/><Relationship Id="rId1" Type="http://schemas.openxmlformats.org/officeDocument/2006/relationships/slideLayout" Target="../slideLayouts/slideLayout39.xml"/><Relationship Id="rId4" Type="http://schemas.openxmlformats.org/officeDocument/2006/relationships/image" Target="../media/image46.png"/></Relationships>
</file>

<file path=ppt/slides/_rels/slide16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28.xml"/><Relationship Id="rId1" Type="http://schemas.openxmlformats.org/officeDocument/2006/relationships/slideLayout" Target="../slideLayouts/slideLayout39.xml"/><Relationship Id="rId4" Type="http://schemas.openxmlformats.org/officeDocument/2006/relationships/image" Target="../media/image46.png"/></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6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29.xml"/><Relationship Id="rId1" Type="http://schemas.openxmlformats.org/officeDocument/2006/relationships/slideLayout" Target="../slideLayouts/slideLayout39.xml"/><Relationship Id="rId4" Type="http://schemas.openxmlformats.org/officeDocument/2006/relationships/image" Target="../media/image92.tiff"/></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9.xml"/></Relationships>
</file>

<file path=ppt/slides/_rels/slide170.xml.rels><?xml version="1.0" encoding="UTF-8" standalone="yes"?>
<Relationships xmlns="http://schemas.openxmlformats.org/package/2006/relationships"><Relationship Id="rId3" Type="http://schemas.openxmlformats.org/officeDocument/2006/relationships/image" Target="../media/image92.tiff"/><Relationship Id="rId2" Type="http://schemas.openxmlformats.org/officeDocument/2006/relationships/notesSlide" Target="../notesSlides/notesSlide130.xml"/><Relationship Id="rId1" Type="http://schemas.openxmlformats.org/officeDocument/2006/relationships/slideLayout" Target="../slideLayouts/slideLayout39.xml"/><Relationship Id="rId4" Type="http://schemas.openxmlformats.org/officeDocument/2006/relationships/image" Target="../media/image93.png"/></Relationships>
</file>

<file path=ppt/slides/_rels/slide171.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31.xml"/><Relationship Id="rId1" Type="http://schemas.openxmlformats.org/officeDocument/2006/relationships/slideLayout" Target="../slideLayouts/slideLayout27.xml"/></Relationships>
</file>

<file path=ppt/slides/_rels/slide172.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32.xml"/><Relationship Id="rId1" Type="http://schemas.openxmlformats.org/officeDocument/2006/relationships/slideLayout" Target="../slideLayouts/slideLayout27.xml"/></Relationships>
</file>

<file path=ppt/slides/_rels/slide173.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33.xml"/><Relationship Id="rId1" Type="http://schemas.openxmlformats.org/officeDocument/2006/relationships/slideLayout" Target="../slideLayouts/slideLayout27.xml"/><Relationship Id="rId5" Type="http://schemas.openxmlformats.org/officeDocument/2006/relationships/image" Target="../media/image97.png"/><Relationship Id="rId4" Type="http://schemas.openxmlformats.org/officeDocument/2006/relationships/image" Target="../media/image96.png"/></Relationships>
</file>

<file path=ppt/slides/_rels/slide174.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7.xml"/></Relationships>
</file>

<file path=ppt/slides/_rels/slide175.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134.xml"/><Relationship Id="rId1" Type="http://schemas.openxmlformats.org/officeDocument/2006/relationships/slideLayout" Target="../slideLayouts/slideLayout2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77.xml.rels><?xml version="1.0" encoding="UTF-8" standalone="yes"?>
<Relationships xmlns="http://schemas.openxmlformats.org/package/2006/relationships"><Relationship Id="rId3" Type="http://schemas.openxmlformats.org/officeDocument/2006/relationships/image" Target="../media/image100.tiff"/><Relationship Id="rId2" Type="http://schemas.openxmlformats.org/officeDocument/2006/relationships/notesSlide" Target="../notesSlides/notesSlide135.xml"/><Relationship Id="rId1" Type="http://schemas.openxmlformats.org/officeDocument/2006/relationships/slideLayout" Target="../slideLayouts/slideLayout39.xml"/></Relationships>
</file>

<file path=ppt/slides/_rels/slide178.xml.rels><?xml version="1.0" encoding="UTF-8" standalone="yes"?>
<Relationships xmlns="http://schemas.openxmlformats.org/package/2006/relationships"><Relationship Id="rId3" Type="http://schemas.openxmlformats.org/officeDocument/2006/relationships/image" Target="../media/image92.tiff"/><Relationship Id="rId2" Type="http://schemas.openxmlformats.org/officeDocument/2006/relationships/notesSlide" Target="../notesSlides/notesSlide136.xml"/><Relationship Id="rId1" Type="http://schemas.openxmlformats.org/officeDocument/2006/relationships/slideLayout" Target="../slideLayouts/slideLayout39.xml"/><Relationship Id="rId4" Type="http://schemas.openxmlformats.org/officeDocument/2006/relationships/image" Target="../media/image101.png"/></Relationships>
</file>

<file path=ppt/slides/_rels/slide179.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9.xml"/></Relationships>
</file>

<file path=ppt/slides/_rels/slide180.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27.xml"/></Relationships>
</file>

<file path=ppt/slides/_rels/slide181.xml.rels><?xml version="1.0" encoding="UTF-8" standalone="yes"?>
<Relationships xmlns="http://schemas.openxmlformats.org/package/2006/relationships"><Relationship Id="rId3" Type="http://schemas.openxmlformats.org/officeDocument/2006/relationships/hyperlink" Target="https://goo.gl/forms/kwuitMzjo9vJZKHz1" TargetMode="External"/><Relationship Id="rId2" Type="http://schemas.openxmlformats.org/officeDocument/2006/relationships/notesSlide" Target="../notesSlides/notesSlide137.xml"/><Relationship Id="rId1" Type="http://schemas.openxmlformats.org/officeDocument/2006/relationships/slideLayout" Target="../slideLayouts/slideLayout2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11.xml"/></Relationships>
</file>

<file path=ppt/slides/_rels/slide185.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27.xml"/></Relationships>
</file>

<file path=ppt/slides/_rels/slide186.xml.rels><?xml version="1.0" encoding="UTF-8" standalone="yes"?>
<Relationships xmlns="http://schemas.openxmlformats.org/package/2006/relationships"><Relationship Id="rId3" Type="http://schemas.openxmlformats.org/officeDocument/2006/relationships/image" Target="../media/image104.tiff"/><Relationship Id="rId2" Type="http://schemas.openxmlformats.org/officeDocument/2006/relationships/notesSlide" Target="../notesSlides/notesSlide140.xml"/><Relationship Id="rId1" Type="http://schemas.openxmlformats.org/officeDocument/2006/relationships/slideLayout" Target="../slideLayouts/slideLayout27.xml"/></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27.xml"/></Relationships>
</file>

<file path=ppt/slides/_rels/slide188.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142.xml"/><Relationship Id="rId1" Type="http://schemas.openxmlformats.org/officeDocument/2006/relationships/slideLayout" Target="../slideLayouts/slideLayout27.xml"/><Relationship Id="rId4" Type="http://schemas.openxmlformats.org/officeDocument/2006/relationships/image" Target="../media/image106.png"/></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9.xml"/></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11.xml"/></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27.xml"/></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27.xml"/></Relationships>
</file>

<file path=ppt/slides/_rels/slide193.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7.xml"/></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1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7.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11.xml"/></Relationships>
</file>

<file path=ppt/slides/_rels/slide19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49.xml"/><Relationship Id="rId1" Type="http://schemas.openxmlformats.org/officeDocument/2006/relationships/slideLayout" Target="../slideLayouts/slideLayout39.xml"/><Relationship Id="rId4" Type="http://schemas.openxmlformats.org/officeDocument/2006/relationships/image" Target="../media/image108.png"/></Relationships>
</file>

<file path=ppt/slides/_rels/slide199.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150.xml"/><Relationship Id="rId1" Type="http://schemas.openxmlformats.org/officeDocument/2006/relationships/slideLayout" Target="../slideLayouts/slideLayout39.xml"/><Relationship Id="rId4" Type="http://schemas.openxmlformats.org/officeDocument/2006/relationships/image" Target="../media/image46.png"/></Relationships>
</file>

<file path=ppt/slides/_rels/slide2.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2.xml"/><Relationship Id="rId1" Type="http://schemas.openxmlformats.org/officeDocument/2006/relationships/slideLayout" Target="../slideLayouts/slideLayout27.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jpe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9.xml"/></Relationships>
</file>

<file path=ppt/slides/_rels/slide200.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151.xml"/><Relationship Id="rId1" Type="http://schemas.openxmlformats.org/officeDocument/2006/relationships/slideLayout" Target="../slideLayouts/slideLayout39.xml"/></Relationships>
</file>

<file path=ppt/slides/_rels/slide201.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152.xml"/><Relationship Id="rId1" Type="http://schemas.openxmlformats.org/officeDocument/2006/relationships/slideLayout" Target="../slideLayouts/slideLayout39.xml"/></Relationships>
</file>

<file path=ppt/slides/_rels/slide202.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153.xml"/><Relationship Id="rId1" Type="http://schemas.openxmlformats.org/officeDocument/2006/relationships/slideLayout" Target="../slideLayouts/slideLayout39.xml"/></Relationships>
</file>

<file path=ppt/slides/_rels/slide203.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154.xml"/><Relationship Id="rId1" Type="http://schemas.openxmlformats.org/officeDocument/2006/relationships/slideLayout" Target="../slideLayouts/slideLayout39.xml"/><Relationship Id="rId4" Type="http://schemas.openxmlformats.org/officeDocument/2006/relationships/image" Target="../media/image41.png"/></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9.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9.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9.xml"/></Relationships>
</file>

<file path=ppt/slides/_rels/slide24.xml.rels><?xml version="1.0" encoding="UTF-8" standalone="yes"?>
<Relationships xmlns="http://schemas.openxmlformats.org/package/2006/relationships"><Relationship Id="rId3" Type="http://schemas.openxmlformats.org/officeDocument/2006/relationships/image" Target="../media/image42.tif"/><Relationship Id="rId2" Type="http://schemas.openxmlformats.org/officeDocument/2006/relationships/notesSlide" Target="../notesSlides/notesSlide23.xml"/><Relationship Id="rId1" Type="http://schemas.openxmlformats.org/officeDocument/2006/relationships/slideLayout" Target="../slideLayouts/slideLayout39.xml"/><Relationship Id="rId6" Type="http://schemas.openxmlformats.org/officeDocument/2006/relationships/image" Target="../media/image45.tif"/><Relationship Id="rId5" Type="http://schemas.openxmlformats.org/officeDocument/2006/relationships/image" Target="../media/image44.tif"/><Relationship Id="rId4" Type="http://schemas.openxmlformats.org/officeDocument/2006/relationships/image" Target="../media/image43.tif"/></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8.xml"/></Relationships>
</file>

<file path=ppt/slides/_rels/slide26.xml.rels><?xml version="1.0" encoding="UTF-8" standalone="yes"?>
<Relationships xmlns="http://schemas.openxmlformats.org/package/2006/relationships"><Relationship Id="rId3" Type="http://schemas.openxmlformats.org/officeDocument/2006/relationships/image" Target="../media/image42.tif"/><Relationship Id="rId2" Type="http://schemas.openxmlformats.org/officeDocument/2006/relationships/notesSlide" Target="../notesSlides/notesSlide25.xml"/><Relationship Id="rId1" Type="http://schemas.openxmlformats.org/officeDocument/2006/relationships/slideLayout" Target="../slideLayouts/slideLayout39.xml"/><Relationship Id="rId6" Type="http://schemas.openxmlformats.org/officeDocument/2006/relationships/image" Target="../media/image44.tif"/><Relationship Id="rId5" Type="http://schemas.openxmlformats.org/officeDocument/2006/relationships/image" Target="../media/image45.tif"/><Relationship Id="rId4" Type="http://schemas.openxmlformats.org/officeDocument/2006/relationships/image" Target="../media/image43.tif"/></Relationships>
</file>

<file path=ppt/slides/_rels/slide27.xml.rels><?xml version="1.0" encoding="UTF-8" standalone="yes"?>
<Relationships xmlns="http://schemas.openxmlformats.org/package/2006/relationships"><Relationship Id="rId3" Type="http://schemas.openxmlformats.org/officeDocument/2006/relationships/image" Target="../media/image45.tif"/><Relationship Id="rId2" Type="http://schemas.openxmlformats.org/officeDocument/2006/relationships/notesSlide" Target="../notesSlides/notesSlide26.xml"/><Relationship Id="rId1" Type="http://schemas.openxmlformats.org/officeDocument/2006/relationships/slideLayout" Target="../slideLayouts/slideLayout39.xml"/><Relationship Id="rId6" Type="http://schemas.openxmlformats.org/officeDocument/2006/relationships/image" Target="../media/image42.tif"/><Relationship Id="rId5" Type="http://schemas.openxmlformats.org/officeDocument/2006/relationships/image" Target="../media/image43.tif"/><Relationship Id="rId4" Type="http://schemas.openxmlformats.org/officeDocument/2006/relationships/image" Target="../media/image44.ti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9.xml"/></Relationships>
</file>

<file path=ppt/slides/_rels/slide3.xml.rels><?xml version="1.0" encoding="UTF-8" standalone="yes"?>
<Relationships xmlns="http://schemas.openxmlformats.org/package/2006/relationships"><Relationship Id="rId3" Type="http://schemas.openxmlformats.org/officeDocument/2006/relationships/image" Target="../media/image27.tiff"/><Relationship Id="rId7" Type="http://schemas.openxmlformats.org/officeDocument/2006/relationships/image" Target="../media/image31.tiff"/><Relationship Id="rId2" Type="http://schemas.openxmlformats.org/officeDocument/2006/relationships/notesSlide" Target="../notesSlides/notesSlide3.xml"/><Relationship Id="rId1" Type="http://schemas.openxmlformats.org/officeDocument/2006/relationships/slideLayout" Target="../slideLayouts/slideLayout27.xml"/><Relationship Id="rId6" Type="http://schemas.openxmlformats.org/officeDocument/2006/relationships/image" Target="../media/image30.emf"/><Relationship Id="rId5" Type="http://schemas.openxmlformats.org/officeDocument/2006/relationships/image" Target="../media/image29.jpeg"/><Relationship Id="rId4" Type="http://schemas.openxmlformats.org/officeDocument/2006/relationships/image" Target="../media/image28.png"/></Relationships>
</file>

<file path=ppt/slides/_rels/slide3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8.xml"/><Relationship Id="rId1" Type="http://schemas.openxmlformats.org/officeDocument/2006/relationships/slideLayout" Target="../slideLayouts/slideLayout39.xml"/></Relationships>
</file>

<file path=ppt/slides/_rels/slide3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9.xml"/><Relationship Id="rId1" Type="http://schemas.openxmlformats.org/officeDocument/2006/relationships/slideLayout" Target="../slideLayouts/slideLayout2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9.xml"/></Relationships>
</file>

<file path=ppt/slides/_rels/slide3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1.xml"/><Relationship Id="rId1" Type="http://schemas.openxmlformats.org/officeDocument/2006/relationships/slideLayout" Target="../slideLayouts/slideLayout39.xml"/></Relationships>
</file>

<file path=ppt/slides/_rels/slide3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2.xml"/><Relationship Id="rId1" Type="http://schemas.openxmlformats.org/officeDocument/2006/relationships/slideLayout" Target="../slideLayouts/slideLayout39.xml"/></Relationships>
</file>

<file path=ppt/slides/_rels/slide35.xml.rels><?xml version="1.0" encoding="UTF-8" standalone="yes"?>
<Relationships xmlns="http://schemas.openxmlformats.org/package/2006/relationships"><Relationship Id="rId8" Type="http://schemas.openxmlformats.org/officeDocument/2006/relationships/image" Target="../media/image53.tif"/><Relationship Id="rId13" Type="http://schemas.openxmlformats.org/officeDocument/2006/relationships/image" Target="../media/image22.png"/><Relationship Id="rId3" Type="http://schemas.openxmlformats.org/officeDocument/2006/relationships/image" Target="../media/image48.png"/><Relationship Id="rId7" Type="http://schemas.openxmlformats.org/officeDocument/2006/relationships/image" Target="../media/image52.tiff"/><Relationship Id="rId12" Type="http://schemas.openxmlformats.org/officeDocument/2006/relationships/image" Target="../media/image46.png"/><Relationship Id="rId2" Type="http://schemas.openxmlformats.org/officeDocument/2006/relationships/notesSlide" Target="../notesSlides/notesSlide33.xml"/><Relationship Id="rId1" Type="http://schemas.openxmlformats.org/officeDocument/2006/relationships/slideLayout" Target="../slideLayouts/slideLayout39.xml"/><Relationship Id="rId6" Type="http://schemas.openxmlformats.org/officeDocument/2006/relationships/image" Target="../media/image51.png"/><Relationship Id="rId11" Type="http://schemas.openxmlformats.org/officeDocument/2006/relationships/hyperlink" Target="https://www.terraform.io/docs/providers/index.html" TargetMode="External"/><Relationship Id="rId5" Type="http://schemas.openxmlformats.org/officeDocument/2006/relationships/image" Target="../media/image50.png"/><Relationship Id="rId10" Type="http://schemas.openxmlformats.org/officeDocument/2006/relationships/image" Target="../media/image55.tif"/><Relationship Id="rId4" Type="http://schemas.openxmlformats.org/officeDocument/2006/relationships/image" Target="../media/image49.png"/><Relationship Id="rId9" Type="http://schemas.openxmlformats.org/officeDocument/2006/relationships/image" Target="../media/image54.tif"/></Relationships>
</file>

<file path=ppt/slides/_rels/slide3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4.xml"/><Relationship Id="rId1" Type="http://schemas.openxmlformats.org/officeDocument/2006/relationships/slideLayout" Target="../slideLayouts/slideLayout39.xml"/><Relationship Id="rId4" Type="http://schemas.openxmlformats.org/officeDocument/2006/relationships/image" Target="../media/image41.png"/></Relationships>
</file>

<file path=ppt/slides/_rels/slide3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5.xml"/><Relationship Id="rId1" Type="http://schemas.openxmlformats.org/officeDocument/2006/relationships/slideLayout" Target="../slideLayouts/slideLayout39.xml"/></Relationships>
</file>

<file path=ppt/slides/_rels/slide3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6.xml"/><Relationship Id="rId1" Type="http://schemas.openxmlformats.org/officeDocument/2006/relationships/slideLayout" Target="../slideLayouts/slideLayout39.xml"/><Relationship Id="rId4" Type="http://schemas.openxmlformats.org/officeDocument/2006/relationships/image" Target="../media/image4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hyperlink" Target="http://bit.do/terraformworkshop" TargetMode="External"/><Relationship Id="rId2" Type="http://schemas.openxmlformats.org/officeDocument/2006/relationships/notesSlide" Target="../notesSlides/notesSlide4.xml"/><Relationship Id="rId1" Type="http://schemas.openxmlformats.org/officeDocument/2006/relationships/slideLayout" Target="../slideLayouts/slideLayout27.xml"/></Relationships>
</file>

<file path=ppt/slides/_rels/slide40.xml.rels><?xml version="1.0" encoding="UTF-8" standalone="yes"?>
<Relationships xmlns="http://schemas.openxmlformats.org/package/2006/relationships"><Relationship Id="rId3" Type="http://schemas.openxmlformats.org/officeDocument/2006/relationships/hyperlink" Target="https://portal.azure.com/" TargetMode="External"/><Relationship Id="rId2" Type="http://schemas.openxmlformats.org/officeDocument/2006/relationships/notesSlide" Target="../notesSlides/notesSlide37.xml"/><Relationship Id="rId1" Type="http://schemas.openxmlformats.org/officeDocument/2006/relationships/slideLayout" Target="../slideLayouts/slideLayout27.xml"/><Relationship Id="rId4" Type="http://schemas.openxmlformats.org/officeDocument/2006/relationships/image" Target="../media/image56.png"/></Relationships>
</file>

<file path=ppt/slides/_rels/slide41.xml.rels><?xml version="1.0" encoding="UTF-8" standalone="yes"?>
<Relationships xmlns="http://schemas.openxmlformats.org/package/2006/relationships"><Relationship Id="rId3" Type="http://schemas.openxmlformats.org/officeDocument/2006/relationships/image" Target="../media/image57.tiff"/><Relationship Id="rId2" Type="http://schemas.openxmlformats.org/officeDocument/2006/relationships/notesSlide" Target="../notesSlides/notesSlide38.xml"/><Relationship Id="rId1" Type="http://schemas.openxmlformats.org/officeDocument/2006/relationships/slideLayout" Target="../slideLayouts/slideLayout27.xml"/></Relationships>
</file>

<file path=ppt/slides/_rels/slide4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9.xml"/><Relationship Id="rId1" Type="http://schemas.openxmlformats.org/officeDocument/2006/relationships/slideLayout" Target="../slideLayouts/slideLayout27.xml"/></Relationships>
</file>

<file path=ppt/slides/_rels/slide43.xml.rels><?xml version="1.0" encoding="UTF-8" standalone="yes"?>
<Relationships xmlns="http://schemas.openxmlformats.org/package/2006/relationships"><Relationship Id="rId3" Type="http://schemas.openxmlformats.org/officeDocument/2006/relationships/image" Target="../media/image59.tiff"/><Relationship Id="rId2" Type="http://schemas.openxmlformats.org/officeDocument/2006/relationships/notesSlide" Target="../notesSlides/notesSlide40.xml"/><Relationship Id="rId1" Type="http://schemas.openxmlformats.org/officeDocument/2006/relationships/slideLayout" Target="../slideLayouts/slideLayout27.xml"/><Relationship Id="rId5" Type="http://schemas.openxmlformats.org/officeDocument/2006/relationships/image" Target="../media/image61.tiff"/><Relationship Id="rId4" Type="http://schemas.openxmlformats.org/officeDocument/2006/relationships/image" Target="../media/image60.tiff"/></Relationships>
</file>

<file path=ppt/slides/_rels/slide4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1.xml"/><Relationship Id="rId1" Type="http://schemas.openxmlformats.org/officeDocument/2006/relationships/slideLayout" Target="../slideLayouts/slideLayout27.xml"/></Relationships>
</file>

<file path=ppt/slides/_rels/slide45.xml.rels><?xml version="1.0" encoding="UTF-8" standalone="yes"?>
<Relationships xmlns="http://schemas.openxmlformats.org/package/2006/relationships"><Relationship Id="rId3" Type="http://schemas.openxmlformats.org/officeDocument/2006/relationships/image" Target="../media/image63.tiff"/><Relationship Id="rId2" Type="http://schemas.openxmlformats.org/officeDocument/2006/relationships/notesSlide" Target="../notesSlides/notesSlide42.xml"/><Relationship Id="rId1" Type="http://schemas.openxmlformats.org/officeDocument/2006/relationships/slideLayout" Target="../slideLayouts/slideLayout32.xml"/></Relationships>
</file>

<file path=ppt/slides/_rels/slide4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3.xml"/><Relationship Id="rId1" Type="http://schemas.openxmlformats.org/officeDocument/2006/relationships/slideLayout" Target="../slideLayouts/slideLayout2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7.xml"/></Relationships>
</file>

<file path=ppt/slides/_rels/slide49.xml.rels><?xml version="1.0" encoding="UTF-8" standalone="yes"?>
<Relationships xmlns="http://schemas.openxmlformats.org/package/2006/relationships"><Relationship Id="rId3" Type="http://schemas.openxmlformats.org/officeDocument/2006/relationships/image" Target="../media/image65.png"/><Relationship Id="rId7" Type="http://schemas.openxmlformats.org/officeDocument/2006/relationships/image" Target="../media/image67.svg"/><Relationship Id="rId2" Type="http://schemas.openxmlformats.org/officeDocument/2006/relationships/notesSlide" Target="../notesSlides/notesSlide46.xml"/><Relationship Id="rId1" Type="http://schemas.openxmlformats.org/officeDocument/2006/relationships/slideLayout" Target="../slideLayouts/slideLayout27.xml"/><Relationship Id="rId6" Type="http://schemas.openxmlformats.org/officeDocument/2006/relationships/image" Target="../media/image66.png"/><Relationship Id="rId5" Type="http://schemas.openxmlformats.org/officeDocument/2006/relationships/hyperlink" Target="https://aka.ms/terraformdocs" TargetMode="External"/><Relationship Id="rId4" Type="http://schemas.openxmlformats.org/officeDocument/2006/relationships/hyperlink" Target="https://aka.ms/terraform"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7.xml"/></Relationships>
</file>

<file path=ppt/slides/_rels/slide5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7.xml"/><Relationship Id="rId1" Type="http://schemas.openxmlformats.org/officeDocument/2006/relationships/slideLayout" Target="../slideLayouts/slideLayout27.xml"/><Relationship Id="rId5" Type="http://schemas.openxmlformats.org/officeDocument/2006/relationships/image" Target="../media/image67.svg"/><Relationship Id="rId4" Type="http://schemas.openxmlformats.org/officeDocument/2006/relationships/image" Target="../media/image66.png"/></Relationships>
</file>

<file path=ppt/slides/_rels/slide5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8.xml"/><Relationship Id="rId1" Type="http://schemas.openxmlformats.org/officeDocument/2006/relationships/slideLayout" Target="../slideLayouts/slideLayout27.xml"/><Relationship Id="rId5" Type="http://schemas.openxmlformats.org/officeDocument/2006/relationships/image" Target="../media/image67.svg"/><Relationship Id="rId4" Type="http://schemas.openxmlformats.org/officeDocument/2006/relationships/image" Target="../media/image66.png"/></Relationships>
</file>

<file path=ppt/slides/_rels/slide5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9.xml"/><Relationship Id="rId1" Type="http://schemas.openxmlformats.org/officeDocument/2006/relationships/slideLayout" Target="../slideLayouts/slideLayout27.xml"/><Relationship Id="rId5" Type="http://schemas.openxmlformats.org/officeDocument/2006/relationships/image" Target="../media/image67.svg"/><Relationship Id="rId4" Type="http://schemas.openxmlformats.org/officeDocument/2006/relationships/image" Target="../media/image66.png"/></Relationships>
</file>

<file path=ppt/slides/_rels/slide5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50.xml"/><Relationship Id="rId1" Type="http://schemas.openxmlformats.org/officeDocument/2006/relationships/slideLayout" Target="../slideLayouts/slideLayout27.xml"/><Relationship Id="rId5" Type="http://schemas.openxmlformats.org/officeDocument/2006/relationships/image" Target="../media/image67.svg"/><Relationship Id="rId4" Type="http://schemas.openxmlformats.org/officeDocument/2006/relationships/image" Target="../media/image66.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6.xml.rels><?xml version="1.0" encoding="UTF-8" standalone="yes"?>
<Relationships xmlns="http://schemas.openxmlformats.org/package/2006/relationships"><Relationship Id="rId3" Type="http://schemas.openxmlformats.org/officeDocument/2006/relationships/hyperlink" Target="https://www.terraform.io/" TargetMode="External"/><Relationship Id="rId7" Type="http://schemas.openxmlformats.org/officeDocument/2006/relationships/image" Target="../media/image73.jpeg"/><Relationship Id="rId2" Type="http://schemas.openxmlformats.org/officeDocument/2006/relationships/notesSlide" Target="../notesSlides/notesSlide52.xml"/><Relationship Id="rId1" Type="http://schemas.openxmlformats.org/officeDocument/2006/relationships/slideLayout" Target="../slideLayouts/slideLayout27.xml"/><Relationship Id="rId6" Type="http://schemas.openxmlformats.org/officeDocument/2006/relationships/image" Target="../media/image72.png"/><Relationship Id="rId5" Type="http://schemas.openxmlformats.org/officeDocument/2006/relationships/hyperlink" Target="https://golang.org/" TargetMode="External"/><Relationship Id="rId4" Type="http://schemas.openxmlformats.org/officeDocument/2006/relationships/hyperlink" Target="https://github.com/hashicorp/terraform" TargetMode="External"/></Relationships>
</file>

<file path=ppt/slides/_rels/slide57.xml.rels><?xml version="1.0" encoding="UTF-8" standalone="yes"?>
<Relationships xmlns="http://schemas.openxmlformats.org/package/2006/relationships"><Relationship Id="rId3" Type="http://schemas.openxmlformats.org/officeDocument/2006/relationships/hyperlink" Target="https://www.terraform.io/docs" TargetMode="External"/><Relationship Id="rId2" Type="http://schemas.openxmlformats.org/officeDocument/2006/relationships/notesSlide" Target="../notesSlides/notesSlide53.xml"/><Relationship Id="rId1" Type="http://schemas.openxmlformats.org/officeDocument/2006/relationships/slideLayout" Target="../slideLayouts/slideLayout27.xml"/><Relationship Id="rId4" Type="http://schemas.openxmlformats.org/officeDocument/2006/relationships/image" Target="../media/image74.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9.xml"/></Relationships>
</file>

<file path=ppt/slides/_rels/slide5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55.xml"/><Relationship Id="rId1" Type="http://schemas.openxmlformats.org/officeDocument/2006/relationships/slideLayout" Target="../slideLayouts/slideLayout27.xml"/></Relationships>
</file>

<file path=ppt/slides/_rels/slide6.xml.rels><?xml version="1.0" encoding="UTF-8" standalone="yes"?>
<Relationships xmlns="http://schemas.openxmlformats.org/package/2006/relationships"><Relationship Id="rId3" Type="http://schemas.openxmlformats.org/officeDocument/2006/relationships/hyperlink" Target="https://goo.gl/forms/R1va12J0ZEUplv2D3" TargetMode="External"/><Relationship Id="rId2" Type="http://schemas.openxmlformats.org/officeDocument/2006/relationships/notesSlide" Target="../notesSlides/notesSlide6.xml"/><Relationship Id="rId1" Type="http://schemas.openxmlformats.org/officeDocument/2006/relationships/slideLayout" Target="../slideLayouts/slideLayout27.xml"/></Relationships>
</file>

<file path=ppt/slides/_rels/slide6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56.xml"/><Relationship Id="rId1" Type="http://schemas.openxmlformats.org/officeDocument/2006/relationships/slideLayout" Target="../slideLayouts/slideLayout27.xml"/></Relationships>
</file>

<file path=ppt/slides/_rels/slide6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57.xml"/><Relationship Id="rId1" Type="http://schemas.openxmlformats.org/officeDocument/2006/relationships/slideLayout" Target="../slideLayouts/slideLayout27.xml"/></Relationships>
</file>

<file path=ppt/slides/_rels/slide62.xml.rels><?xml version="1.0" encoding="UTF-8" standalone="yes"?>
<Relationships xmlns="http://schemas.openxmlformats.org/package/2006/relationships"><Relationship Id="rId3" Type="http://schemas.openxmlformats.org/officeDocument/2006/relationships/hyperlink" Target="https://github.com/hashicorp/hcl" TargetMode="External"/><Relationship Id="rId2" Type="http://schemas.openxmlformats.org/officeDocument/2006/relationships/notesSlide" Target="../notesSlides/notesSlide58.xml"/><Relationship Id="rId1" Type="http://schemas.openxmlformats.org/officeDocument/2006/relationships/slideLayout" Target="../slideLayouts/slideLayout27.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9.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62.xml"/><Relationship Id="rId1" Type="http://schemas.openxmlformats.org/officeDocument/2006/relationships/slideLayout" Target="../slideLayouts/slideLayout40.xml"/></Relationships>
</file>

<file path=ppt/slides/_rels/slide6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63.xml"/><Relationship Id="rId1" Type="http://schemas.openxmlformats.org/officeDocument/2006/relationships/slideLayout" Target="../slideLayouts/slideLayout40.xml"/></Relationships>
</file>

<file path=ppt/slides/_rels/slide6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64.xml"/><Relationship Id="rId1" Type="http://schemas.openxmlformats.org/officeDocument/2006/relationships/slideLayout" Target="../slideLayouts/slideLayout4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2.xml"/></Relationships>
</file>

<file path=ppt/slides/_rels/slide7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65.xml"/><Relationship Id="rId1" Type="http://schemas.openxmlformats.org/officeDocument/2006/relationships/slideLayout" Target="../slideLayouts/slideLayout4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2.xml.rels><?xml version="1.0" encoding="UTF-8" standalone="yes"?>
<Relationships xmlns="http://schemas.openxmlformats.org/package/2006/relationships"><Relationship Id="rId3" Type="http://schemas.openxmlformats.org/officeDocument/2006/relationships/hyperlink" Target="https://www.terraform.io/docs/configuration/terraform.html" TargetMode="External"/><Relationship Id="rId2" Type="http://schemas.openxmlformats.org/officeDocument/2006/relationships/notesSlide" Target="../notesSlides/notesSlide66.xml"/><Relationship Id="rId1" Type="http://schemas.openxmlformats.org/officeDocument/2006/relationships/slideLayout" Target="../slideLayouts/slideLayout27.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7.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7.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7.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7.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7.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7.xml"/></Relationships>
</file>

<file path=ppt/slides/_rels/slide7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73.xml"/><Relationship Id="rId1" Type="http://schemas.openxmlformats.org/officeDocument/2006/relationships/slideLayout" Target="../slideLayouts/slideLayout2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85.xml.rels><?xml version="1.0" encoding="UTF-8" standalone="yes"?>
<Relationships xmlns="http://schemas.openxmlformats.org/package/2006/relationships"><Relationship Id="rId3" Type="http://schemas.openxmlformats.org/officeDocument/2006/relationships/image" Target="../media/image83.tiff"/><Relationship Id="rId2" Type="http://schemas.openxmlformats.org/officeDocument/2006/relationships/notesSlide" Target="../notesSlides/notesSlide76.xml"/><Relationship Id="rId1" Type="http://schemas.openxmlformats.org/officeDocument/2006/relationships/slideLayout" Target="../slideLayouts/slideLayout27.xml"/></Relationships>
</file>

<file path=ppt/slides/_rels/slide8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77.xml"/><Relationship Id="rId1" Type="http://schemas.openxmlformats.org/officeDocument/2006/relationships/slideLayout" Target="../slideLayouts/slideLayout2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7.xml"/></Relationships>
</file>

<file path=ppt/slides/_rels/slide9.xml.rels><?xml version="1.0" encoding="UTF-8" standalone="yes"?>
<Relationships xmlns="http://schemas.openxmlformats.org/package/2006/relationships"><Relationship Id="rId8" Type="http://schemas.openxmlformats.org/officeDocument/2006/relationships/image" Target="../media/image37.tif"/><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8.xml"/><Relationship Id="rId1" Type="http://schemas.openxmlformats.org/officeDocument/2006/relationships/slideLayout" Target="../slideLayouts/slideLayout39.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7.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7.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7.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7.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7.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7.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7.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7.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7.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0" name="Shape 710"/>
          <p:cNvSpPr>
            <a:spLocks noGrp="1"/>
          </p:cNvSpPr>
          <p:nvPr>
            <p:ph type="title"/>
          </p:nvPr>
        </p:nvSpPr>
        <p:spPr>
          <a:prstGeom prst="rect">
            <a:avLst/>
          </a:prstGeom>
        </p:spPr>
        <p:txBody>
          <a:bodyPr anchor="ctr"/>
          <a:lstStyle>
            <a:lvl1pPr>
              <a:lnSpc>
                <a:spcPct val="110000"/>
              </a:lnSpc>
              <a:spcBef>
                <a:spcPts val="2600"/>
              </a:spcBef>
              <a:defRPr sz="7500"/>
            </a:lvl1pPr>
          </a:lstStyle>
          <a:p>
            <a:r>
              <a:rPr dirty="0"/>
              <a:t>Provision, secure, connect, and run any infrastructure for any application</a:t>
            </a:r>
          </a:p>
        </p:txBody>
      </p:sp>
      <p:sp>
        <p:nvSpPr>
          <p:cNvPr id="711" name="Shape 711"/>
          <p:cNvSpPr>
            <a:spLocks noGrp="1"/>
          </p:cNvSpPr>
          <p:nvPr>
            <p:ph type="body" sz="quarter" idx="1"/>
          </p:nvPr>
        </p:nvSpPr>
        <p:spPr>
          <a:xfrm>
            <a:off x="2336799" y="10414000"/>
            <a:ext cx="16865601" cy="2374961"/>
          </a:xfrm>
          <a:prstGeom prst="rect">
            <a:avLst/>
          </a:prstGeom>
        </p:spPr>
        <p:txBody>
          <a:bodyPr anchor="b">
            <a:normAutofit/>
          </a:bodyPr>
          <a:lstStyle/>
          <a:p>
            <a:pPr>
              <a:defRPr>
                <a:solidFill>
                  <a:schemeClr val="accent1"/>
                </a:solidFill>
              </a:defRPr>
            </a:pPr>
            <a:r>
              <a:rPr lang="en-US" sz="6600" dirty="0">
                <a:hlinkClick r:id="rId3"/>
              </a:rPr>
              <a:t>bit.do/terraformworkshop</a:t>
            </a:r>
            <a:endParaRPr lang="en-US" sz="6600" dirty="0"/>
          </a:p>
        </p:txBody>
      </p:sp>
      <p:sp>
        <p:nvSpPr>
          <p:cNvPr id="712" name="Shape 712"/>
          <p:cNvSpPr/>
          <p:nvPr/>
        </p:nvSpPr>
        <p:spPr>
          <a:xfrm>
            <a:off x="2472986" y="6457004"/>
            <a:ext cx="4311488" cy="0"/>
          </a:xfrm>
          <a:prstGeom prst="line">
            <a:avLst/>
          </a:prstGeom>
          <a:ln w="139700">
            <a:solidFill>
              <a:schemeClr val="accent4"/>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pic>
        <p:nvPicPr>
          <p:cNvPr id="1028" name="Picture 4" descr="Image result for microsoft azure logo">
            <a:extLst>
              <a:ext uri="{FF2B5EF4-FFF2-40B4-BE49-F238E27FC236}">
                <a16:creationId xmlns:a16="http://schemas.microsoft.com/office/drawing/2014/main" id="{F386D527-69BE-F84A-A89D-776A012C4F12}"/>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6018329" y="2656115"/>
            <a:ext cx="6096000" cy="3048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35E888F0-EA5E-F449-A932-1530582B2554}"/>
              </a:ext>
            </a:extLst>
          </p:cNvPr>
          <p:cNvSpPr txBox="1"/>
          <p:nvPr/>
        </p:nvSpPr>
        <p:spPr>
          <a:xfrm>
            <a:off x="16255093" y="6457004"/>
            <a:ext cx="5622472" cy="2211373"/>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9" tIns="121919" rIns="121919" bIns="121919" numCol="1" spcCol="38100" rtlCol="0" anchor="b">
            <a:spAutoFit/>
          </a:bodyPr>
          <a:lstStyle/>
          <a:p>
            <a:pPr marL="0" marR="0" indent="0" algn="l" defTabSz="1828800" rtl="0" fontAlgn="auto" latinLnBrk="0" hangingPunct="0">
              <a:lnSpc>
                <a:spcPct val="80000"/>
              </a:lnSpc>
              <a:spcBef>
                <a:spcPts val="500"/>
              </a:spcBef>
              <a:spcAft>
                <a:spcPts val="0"/>
              </a:spcAft>
              <a:buClrTx/>
              <a:buSzTx/>
              <a:buFontTx/>
              <a:buNone/>
              <a:tabLst/>
            </a:pPr>
            <a:r>
              <a:rPr kumimoji="0" lang="en-US" sz="4800" b="1" i="0" u="none" strike="noStrike" cap="none" spc="0" normalizeH="0" baseline="0" dirty="0" err="1">
                <a:ln>
                  <a:noFill/>
                </a:ln>
                <a:solidFill>
                  <a:schemeClr val="bg1"/>
                </a:solidFill>
                <a:effectLst/>
                <a:uFillTx/>
                <a:latin typeface="Tahoma"/>
                <a:ea typeface="Tahoma"/>
                <a:cs typeface="Tahoma"/>
                <a:sym typeface="Tahoma"/>
              </a:rPr>
              <a:t>WiFi</a:t>
            </a:r>
            <a:r>
              <a:rPr kumimoji="0" lang="en-US" sz="4800" b="1" i="0" u="none" strike="noStrike" cap="none" spc="0" normalizeH="0" baseline="0" dirty="0">
                <a:ln>
                  <a:noFill/>
                </a:ln>
                <a:solidFill>
                  <a:schemeClr val="bg1"/>
                </a:solidFill>
                <a:effectLst/>
                <a:uFillTx/>
                <a:latin typeface="Tahoma"/>
                <a:ea typeface="Tahoma"/>
                <a:cs typeface="Tahoma"/>
                <a:sym typeface="Tahoma"/>
              </a:rPr>
              <a:t>:</a:t>
            </a:r>
          </a:p>
          <a:p>
            <a:pPr marL="0" marR="0" indent="0" algn="l" defTabSz="1828800" rtl="0" fontAlgn="auto" latinLnBrk="0" hangingPunct="0">
              <a:lnSpc>
                <a:spcPct val="80000"/>
              </a:lnSpc>
              <a:spcBef>
                <a:spcPts val="500"/>
              </a:spcBef>
              <a:spcAft>
                <a:spcPts val="0"/>
              </a:spcAft>
              <a:buClrTx/>
              <a:buSzTx/>
              <a:buFontTx/>
              <a:buNone/>
              <a:tabLst/>
            </a:pPr>
            <a:r>
              <a:rPr lang="en-US" dirty="0">
                <a:solidFill>
                  <a:schemeClr val="bg1"/>
                </a:solidFill>
              </a:rPr>
              <a:t>MSFTGUEST</a:t>
            </a:r>
          </a:p>
          <a:p>
            <a:r>
              <a:rPr lang="en-US" b="0" i="1" dirty="0" err="1">
                <a:solidFill>
                  <a:schemeClr val="bg1"/>
                </a:solidFill>
              </a:rPr>
              <a:t>Msevent</a:t>
            </a:r>
            <a:r>
              <a:rPr lang="en-US" b="0" i="1" dirty="0">
                <a:solidFill>
                  <a:schemeClr val="bg1"/>
                </a:solidFill>
              </a:rPr>
              <a:t> ZZZ ZZ</a:t>
            </a:r>
            <a:endParaRPr kumimoji="0" lang="en-US" sz="4800" b="0" i="1" u="none" strike="noStrike" cap="none" spc="0" normalizeH="0" baseline="0" dirty="0">
              <a:ln>
                <a:noFill/>
              </a:ln>
              <a:solidFill>
                <a:schemeClr val="bg1"/>
              </a:solidFill>
              <a:effectLst/>
              <a:uFillTx/>
              <a:latin typeface="Tahoma"/>
              <a:ea typeface="Tahoma"/>
              <a:cs typeface="Tahoma"/>
              <a:sym typeface="Tahoma"/>
            </a:endParaRP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2" name="The shift to hybrid infrastructure"/>
          <p:cNvSpPr txBox="1">
            <a:spLocks noGrp="1"/>
          </p:cNvSpPr>
          <p:nvPr>
            <p:ph type="title"/>
          </p:nvPr>
        </p:nvSpPr>
        <p:spPr>
          <a:xfrm>
            <a:off x="1451868" y="783573"/>
            <a:ext cx="21746798" cy="2207524"/>
          </a:xfrm>
          <a:prstGeom prst="rect">
            <a:avLst/>
          </a:prstGeom>
        </p:spPr>
        <p:txBody>
          <a:bodyPr/>
          <a:lstStyle>
            <a:lvl1pPr>
              <a:defRPr spc="-299"/>
            </a:lvl1pPr>
          </a:lstStyle>
          <a:p>
            <a:r>
              <a:t>The shift to hybrid infrastructure</a:t>
            </a:r>
          </a:p>
        </p:txBody>
      </p:sp>
      <p:sp>
        <p:nvSpPr>
          <p:cNvPr id="693" name="Slide Number"/>
          <p:cNvSpPr txBox="1">
            <a:spLocks noGrp="1"/>
          </p:cNvSpPr>
          <p:nvPr>
            <p:ph type="sldNum" sz="quarter" idx="4294967295"/>
          </p:nvPr>
        </p:nvSpPr>
        <p:spPr>
          <a:xfrm>
            <a:off x="23586081" y="12945581"/>
            <a:ext cx="385722" cy="485139"/>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10</a:t>
            </a:fld>
            <a:endParaRPr/>
          </a:p>
        </p:txBody>
      </p:sp>
      <p:sp>
        <p:nvSpPr>
          <p:cNvPr id="694" name="TRADITIONAL DATACENTER"/>
          <p:cNvSpPr txBox="1"/>
          <p:nvPr/>
        </p:nvSpPr>
        <p:spPr>
          <a:xfrm>
            <a:off x="2760538" y="3774983"/>
            <a:ext cx="3128036" cy="1261533"/>
          </a:xfrm>
          <a:prstGeom prst="rect">
            <a:avLst/>
          </a:prstGeom>
          <a:ln w="12700">
            <a:miter lim="400000"/>
          </a:ln>
          <a:extLst>
            <a:ext uri="{C572A759-6A51-4108-AA02-DFA0A04FC94B}">
              <ma14:wrappingTextBoxFlag xmlns="" xmlns:ma14="http://schemas.microsoft.com/office/mac/drawingml/2011/main" val="1"/>
            </a:ext>
          </a:extLst>
        </p:spPr>
        <p:txBody>
          <a:bodyPr wrap="none" lIns="135466" tIns="135466" rIns="135466" bIns="135466" anchor="ctr">
            <a:spAutoFit/>
          </a:bodyPr>
          <a:lstStyle/>
          <a:p>
            <a:pPr algn="ctr">
              <a:lnSpc>
                <a:spcPct val="100000"/>
              </a:lnSpc>
              <a:spcBef>
                <a:spcPts val="0"/>
              </a:spcBef>
              <a:defRPr sz="3200" b="0">
                <a:solidFill>
                  <a:srgbClr val="44546A"/>
                </a:solidFill>
                <a:latin typeface="Verdana"/>
                <a:ea typeface="Verdana"/>
                <a:cs typeface="Verdana"/>
                <a:sym typeface="Verdana"/>
              </a:defRPr>
            </a:pPr>
            <a:r>
              <a:t>TRADITIONAL</a:t>
            </a:r>
            <a:br/>
            <a:r>
              <a:t>DATACENTER</a:t>
            </a:r>
          </a:p>
        </p:txBody>
      </p:sp>
      <p:sp>
        <p:nvSpPr>
          <p:cNvPr id="695" name="Rectangle"/>
          <p:cNvSpPr/>
          <p:nvPr/>
        </p:nvSpPr>
        <p:spPr>
          <a:xfrm>
            <a:off x="2466427" y="6563045"/>
            <a:ext cx="3470726" cy="3557466"/>
          </a:xfrm>
          <a:prstGeom prst="rect">
            <a:avLst/>
          </a:prstGeom>
          <a:ln w="63500">
            <a:solidFill>
              <a:srgbClr val="E7E6E6"/>
            </a:solidFill>
            <a:miter/>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pic>
        <p:nvPicPr>
          <p:cNvPr id="696" name="image46.png" descr="image46.png"/>
          <p:cNvPicPr>
            <a:picLocks noChangeAspect="1"/>
          </p:cNvPicPr>
          <p:nvPr/>
        </p:nvPicPr>
        <p:blipFill>
          <a:blip r:embed="rId3" cstate="hqprint">
            <a:extLst>
              <a:ext uri="{28A0092B-C50C-407E-A947-70E740481C1C}">
                <a14:useLocalDpi xmlns:a14="http://schemas.microsoft.com/office/drawing/2010/main"/>
              </a:ext>
            </a:extLst>
          </a:blip>
          <a:srcRect/>
          <a:stretch>
            <a:fillRect/>
          </a:stretch>
        </p:blipFill>
        <p:spPr>
          <a:xfrm>
            <a:off x="2287691" y="6186906"/>
            <a:ext cx="3737765" cy="4238236"/>
          </a:xfrm>
          <a:prstGeom prst="rect">
            <a:avLst/>
          </a:prstGeom>
          <a:ln w="12700">
            <a:miter lim="400000"/>
          </a:ln>
        </p:spPr>
      </p:pic>
      <p:sp>
        <p:nvSpPr>
          <p:cNvPr id="697" name="Rectangle"/>
          <p:cNvSpPr/>
          <p:nvPr/>
        </p:nvSpPr>
        <p:spPr>
          <a:xfrm>
            <a:off x="2258689" y="6464520"/>
            <a:ext cx="3886203" cy="3683002"/>
          </a:xfrm>
          <a:prstGeom prst="rect">
            <a:avLst/>
          </a:prstGeom>
          <a:solidFill>
            <a:srgbClr val="FFFFFF"/>
          </a:solidFill>
          <a:ln w="12700">
            <a:miter lim="400000"/>
          </a:ln>
        </p:spPr>
        <p:txBody>
          <a:bodyPr lIns="121918" tIns="121918" rIns="121918" bIns="121918" anchor="ctr"/>
          <a:lstStyle/>
          <a:p>
            <a:pPr>
              <a:lnSpc>
                <a:spcPct val="100000"/>
              </a:lnSpc>
              <a:spcBef>
                <a:spcPts val="0"/>
              </a:spcBef>
              <a:defRPr sz="3400" b="0">
                <a:latin typeface="Verdana"/>
                <a:ea typeface="Verdana"/>
                <a:cs typeface="Verdana"/>
                <a:sym typeface="Verdana"/>
              </a:defRPr>
            </a:pPr>
            <a:endParaRPr/>
          </a:p>
        </p:txBody>
      </p:sp>
      <p:pic>
        <p:nvPicPr>
          <p:cNvPr id="698" name="image47.png" descr="image47.png"/>
          <p:cNvPicPr>
            <a:picLocks noChangeAspect="1"/>
          </p:cNvPicPr>
          <p:nvPr/>
        </p:nvPicPr>
        <p:blipFill>
          <a:blip r:embed="rId4">
            <a:alphaModFix amt="34000"/>
            <a:extLst/>
          </a:blip>
          <a:stretch>
            <a:fillRect/>
          </a:stretch>
        </p:blipFill>
        <p:spPr>
          <a:xfrm>
            <a:off x="1812820" y="6531916"/>
            <a:ext cx="5091770" cy="3876110"/>
          </a:xfrm>
          <a:prstGeom prst="rect">
            <a:avLst/>
          </a:prstGeom>
          <a:ln w="12700">
            <a:miter lim="400000"/>
          </a:ln>
        </p:spPr>
      </p:pic>
      <p:sp>
        <p:nvSpPr>
          <p:cNvPr id="699" name="Rectangle"/>
          <p:cNvSpPr/>
          <p:nvPr/>
        </p:nvSpPr>
        <p:spPr>
          <a:xfrm>
            <a:off x="2421117" y="6400800"/>
            <a:ext cx="3886202" cy="4064000"/>
          </a:xfrm>
          <a:prstGeom prst="rect">
            <a:avLst/>
          </a:prstGeom>
          <a:solidFill>
            <a:srgbClr val="FFFFFF"/>
          </a:solidFill>
          <a:ln w="12700">
            <a:miter lim="400000"/>
          </a:ln>
        </p:spPr>
        <p:txBody>
          <a:bodyPr lIns="121918" tIns="121918" rIns="121918" bIns="121918" anchor="ctr"/>
          <a:lstStyle/>
          <a:p>
            <a:pPr>
              <a:lnSpc>
                <a:spcPct val="100000"/>
              </a:lnSpc>
              <a:spcBef>
                <a:spcPts val="0"/>
              </a:spcBef>
              <a:defRPr sz="3400" b="0">
                <a:latin typeface="+mj-lt"/>
                <a:ea typeface="+mj-ea"/>
                <a:cs typeface="+mj-cs"/>
                <a:sym typeface="Helvetica"/>
              </a:defRPr>
            </a:pPr>
            <a:endParaRPr/>
          </a:p>
        </p:txBody>
      </p:sp>
      <p:sp>
        <p:nvSpPr>
          <p:cNvPr id="700" name="Square"/>
          <p:cNvSpPr/>
          <p:nvPr/>
        </p:nvSpPr>
        <p:spPr>
          <a:xfrm>
            <a:off x="3007269" y="6974364"/>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01" name="Square"/>
          <p:cNvSpPr/>
          <p:nvPr/>
        </p:nvSpPr>
        <p:spPr>
          <a:xfrm>
            <a:off x="3356821" y="6974364"/>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02" name="Square"/>
          <p:cNvSpPr/>
          <p:nvPr/>
        </p:nvSpPr>
        <p:spPr>
          <a:xfrm>
            <a:off x="3706374" y="6974364"/>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03" name="Square"/>
          <p:cNvSpPr/>
          <p:nvPr/>
        </p:nvSpPr>
        <p:spPr>
          <a:xfrm>
            <a:off x="4055926" y="6974364"/>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04" name="Square"/>
          <p:cNvSpPr/>
          <p:nvPr/>
        </p:nvSpPr>
        <p:spPr>
          <a:xfrm>
            <a:off x="4405479" y="6974364"/>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05" name="Square"/>
          <p:cNvSpPr/>
          <p:nvPr/>
        </p:nvSpPr>
        <p:spPr>
          <a:xfrm>
            <a:off x="4755031" y="6974364"/>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06" name="Square"/>
          <p:cNvSpPr/>
          <p:nvPr/>
        </p:nvSpPr>
        <p:spPr>
          <a:xfrm>
            <a:off x="5104584" y="6974364"/>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07" name="Square"/>
          <p:cNvSpPr/>
          <p:nvPr/>
        </p:nvSpPr>
        <p:spPr>
          <a:xfrm>
            <a:off x="5454136" y="6974364"/>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08" name="Square"/>
          <p:cNvSpPr/>
          <p:nvPr/>
        </p:nvSpPr>
        <p:spPr>
          <a:xfrm>
            <a:off x="3007269" y="7332264"/>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09" name="Square"/>
          <p:cNvSpPr/>
          <p:nvPr/>
        </p:nvSpPr>
        <p:spPr>
          <a:xfrm>
            <a:off x="3356821" y="7332264"/>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10" name="Square"/>
          <p:cNvSpPr/>
          <p:nvPr/>
        </p:nvSpPr>
        <p:spPr>
          <a:xfrm>
            <a:off x="3706374" y="7332264"/>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11" name="Square"/>
          <p:cNvSpPr/>
          <p:nvPr/>
        </p:nvSpPr>
        <p:spPr>
          <a:xfrm>
            <a:off x="4055926" y="7332264"/>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12" name="Square"/>
          <p:cNvSpPr/>
          <p:nvPr/>
        </p:nvSpPr>
        <p:spPr>
          <a:xfrm>
            <a:off x="4405479" y="7332264"/>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13" name="Square"/>
          <p:cNvSpPr/>
          <p:nvPr/>
        </p:nvSpPr>
        <p:spPr>
          <a:xfrm>
            <a:off x="4755031" y="7332264"/>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14" name="Square"/>
          <p:cNvSpPr/>
          <p:nvPr/>
        </p:nvSpPr>
        <p:spPr>
          <a:xfrm>
            <a:off x="5104584" y="7332264"/>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15" name="Square"/>
          <p:cNvSpPr/>
          <p:nvPr/>
        </p:nvSpPr>
        <p:spPr>
          <a:xfrm>
            <a:off x="5454136" y="7332264"/>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16" name="Square"/>
          <p:cNvSpPr/>
          <p:nvPr/>
        </p:nvSpPr>
        <p:spPr>
          <a:xfrm>
            <a:off x="3007269" y="7690163"/>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17" name="Square"/>
          <p:cNvSpPr/>
          <p:nvPr/>
        </p:nvSpPr>
        <p:spPr>
          <a:xfrm>
            <a:off x="3356821" y="7690163"/>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18" name="Square"/>
          <p:cNvSpPr/>
          <p:nvPr/>
        </p:nvSpPr>
        <p:spPr>
          <a:xfrm>
            <a:off x="3706374" y="7690163"/>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19" name="Square"/>
          <p:cNvSpPr/>
          <p:nvPr/>
        </p:nvSpPr>
        <p:spPr>
          <a:xfrm>
            <a:off x="4055926" y="7690163"/>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20" name="Square"/>
          <p:cNvSpPr/>
          <p:nvPr/>
        </p:nvSpPr>
        <p:spPr>
          <a:xfrm>
            <a:off x="4405479" y="7690163"/>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21" name="Square"/>
          <p:cNvSpPr/>
          <p:nvPr/>
        </p:nvSpPr>
        <p:spPr>
          <a:xfrm>
            <a:off x="4755031" y="7690163"/>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22" name="Square"/>
          <p:cNvSpPr/>
          <p:nvPr/>
        </p:nvSpPr>
        <p:spPr>
          <a:xfrm>
            <a:off x="5104584" y="7690163"/>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23" name="Square"/>
          <p:cNvSpPr/>
          <p:nvPr/>
        </p:nvSpPr>
        <p:spPr>
          <a:xfrm>
            <a:off x="5454136" y="7690163"/>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24" name="Square"/>
          <p:cNvSpPr/>
          <p:nvPr/>
        </p:nvSpPr>
        <p:spPr>
          <a:xfrm>
            <a:off x="3007269" y="8048063"/>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25" name="Square"/>
          <p:cNvSpPr/>
          <p:nvPr/>
        </p:nvSpPr>
        <p:spPr>
          <a:xfrm>
            <a:off x="3356821" y="8048063"/>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26" name="Square"/>
          <p:cNvSpPr/>
          <p:nvPr/>
        </p:nvSpPr>
        <p:spPr>
          <a:xfrm>
            <a:off x="3706374" y="8048063"/>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27" name="Square"/>
          <p:cNvSpPr/>
          <p:nvPr/>
        </p:nvSpPr>
        <p:spPr>
          <a:xfrm>
            <a:off x="4055926" y="8048063"/>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28" name="Square"/>
          <p:cNvSpPr/>
          <p:nvPr/>
        </p:nvSpPr>
        <p:spPr>
          <a:xfrm>
            <a:off x="4405479" y="8048063"/>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29" name="Square"/>
          <p:cNvSpPr/>
          <p:nvPr/>
        </p:nvSpPr>
        <p:spPr>
          <a:xfrm>
            <a:off x="4755031" y="8048063"/>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30" name="Square"/>
          <p:cNvSpPr/>
          <p:nvPr/>
        </p:nvSpPr>
        <p:spPr>
          <a:xfrm>
            <a:off x="5104584" y="8048063"/>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31" name="Square"/>
          <p:cNvSpPr/>
          <p:nvPr/>
        </p:nvSpPr>
        <p:spPr>
          <a:xfrm>
            <a:off x="5454136" y="8048063"/>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32" name="Rectangle"/>
          <p:cNvSpPr/>
          <p:nvPr/>
        </p:nvSpPr>
        <p:spPr>
          <a:xfrm>
            <a:off x="2608988" y="6617219"/>
            <a:ext cx="3434262" cy="3631163"/>
          </a:xfrm>
          <a:prstGeom prst="rect">
            <a:avLst/>
          </a:prstGeom>
          <a:ln w="88900">
            <a:solidFill>
              <a:schemeClr val="accent1"/>
            </a:solidFill>
            <a:miter lim="400000"/>
          </a:ln>
        </p:spPr>
        <p:txBody>
          <a:bodyPr lIns="121918" tIns="121918" rIns="121918" bIns="121918" anchor="ctr"/>
          <a:lstStyle/>
          <a:p>
            <a:pPr>
              <a:lnSpc>
                <a:spcPct val="100000"/>
              </a:lnSpc>
              <a:spcBef>
                <a:spcPts val="0"/>
              </a:spcBef>
              <a:defRPr sz="3400" b="0">
                <a:latin typeface="+mj-lt"/>
                <a:ea typeface="+mj-ea"/>
                <a:cs typeface="+mj-cs"/>
                <a:sym typeface="Helvetica"/>
              </a:defRPr>
            </a:pPr>
            <a:endParaRPr/>
          </a:p>
        </p:txBody>
      </p:sp>
      <p:grpSp>
        <p:nvGrpSpPr>
          <p:cNvPr id="740" name="Group"/>
          <p:cNvGrpSpPr/>
          <p:nvPr/>
        </p:nvGrpSpPr>
        <p:grpSpPr>
          <a:xfrm>
            <a:off x="3007270" y="8610379"/>
            <a:ext cx="2611030" cy="1214970"/>
            <a:chOff x="0" y="0"/>
            <a:chExt cx="2611029" cy="1214969"/>
          </a:xfrm>
        </p:grpSpPr>
        <p:sp>
          <p:nvSpPr>
            <p:cNvPr id="733" name="Rectangle"/>
            <p:cNvSpPr/>
            <p:nvPr/>
          </p:nvSpPr>
          <p:spPr>
            <a:xfrm>
              <a:off x="8895" y="-1"/>
              <a:ext cx="2600353" cy="1210823"/>
            </a:xfrm>
            <a:prstGeom prst="rect">
              <a:avLst/>
            </a:prstGeom>
            <a:noFill/>
            <a:ln w="88900" cap="flat">
              <a:solidFill>
                <a:schemeClr val="accent4"/>
              </a:solidFill>
              <a:prstDash val="solid"/>
              <a:miter lim="800000"/>
            </a:ln>
            <a:effectLst/>
          </p:spPr>
          <p:txBody>
            <a:bodyPr wrap="square" lIns="121918" tIns="121918" rIns="121918" bIns="121918" numCol="1" anchor="ctr">
              <a:noAutofit/>
            </a:bodyPr>
            <a:lstStyle/>
            <a:p>
              <a:pPr>
                <a:lnSpc>
                  <a:spcPct val="100000"/>
                </a:lnSpc>
                <a:spcBef>
                  <a:spcPts val="0"/>
                </a:spcBef>
                <a:defRPr sz="3400" b="0">
                  <a:latin typeface="+mj-lt"/>
                  <a:ea typeface="+mj-ea"/>
                  <a:cs typeface="+mj-cs"/>
                  <a:sym typeface="Helvetica"/>
                </a:defRPr>
              </a:pPr>
              <a:endParaRPr/>
            </a:p>
          </p:txBody>
        </p:sp>
        <p:sp>
          <p:nvSpPr>
            <p:cNvPr id="734" name="Line"/>
            <p:cNvSpPr/>
            <p:nvPr/>
          </p:nvSpPr>
          <p:spPr>
            <a:xfrm flipV="1">
              <a:off x="1943507" y="20733"/>
              <a:ext cx="2" cy="1194237"/>
            </a:xfrm>
            <a:prstGeom prst="line">
              <a:avLst/>
            </a:prstGeom>
            <a:noFill/>
            <a:ln w="88900" cap="flat">
              <a:solidFill>
                <a:schemeClr val="accent4"/>
              </a:solidFill>
              <a:prstDash val="solid"/>
              <a:miter lim="800000"/>
            </a:ln>
            <a:effectLst/>
          </p:spPr>
          <p:txBody>
            <a:bodyPr wrap="square" lIns="45718" tIns="45718" rIns="45718" bIns="45718" numCol="1" anchor="t">
              <a:noAutofit/>
            </a:bodyPr>
            <a:lstStyle/>
            <a:p>
              <a:pPr>
                <a:defRPr>
                  <a:solidFill>
                    <a:srgbClr val="FFFFFF"/>
                  </a:solidFill>
                </a:defRPr>
              </a:pPr>
              <a:endParaRPr/>
            </a:p>
          </p:txBody>
        </p:sp>
        <p:sp>
          <p:nvSpPr>
            <p:cNvPr id="735" name="Line"/>
            <p:cNvSpPr/>
            <p:nvPr/>
          </p:nvSpPr>
          <p:spPr>
            <a:xfrm flipV="1">
              <a:off x="1309071" y="20733"/>
              <a:ext cx="2" cy="1194237"/>
            </a:xfrm>
            <a:prstGeom prst="line">
              <a:avLst/>
            </a:prstGeom>
            <a:noFill/>
            <a:ln w="88900" cap="flat">
              <a:solidFill>
                <a:schemeClr val="accent4"/>
              </a:solidFill>
              <a:prstDash val="solid"/>
              <a:miter lim="800000"/>
            </a:ln>
            <a:effectLst/>
          </p:spPr>
          <p:txBody>
            <a:bodyPr wrap="square" lIns="45718" tIns="45718" rIns="45718" bIns="45718" numCol="1" anchor="t">
              <a:noAutofit/>
            </a:bodyPr>
            <a:lstStyle/>
            <a:p>
              <a:pPr>
                <a:defRPr>
                  <a:solidFill>
                    <a:srgbClr val="FFFFFF"/>
                  </a:solidFill>
                </a:defRPr>
              </a:pPr>
              <a:endParaRPr/>
            </a:p>
          </p:txBody>
        </p:sp>
        <p:sp>
          <p:nvSpPr>
            <p:cNvPr id="736" name="Line"/>
            <p:cNvSpPr/>
            <p:nvPr/>
          </p:nvSpPr>
          <p:spPr>
            <a:xfrm flipV="1">
              <a:off x="674634" y="20733"/>
              <a:ext cx="2" cy="1194237"/>
            </a:xfrm>
            <a:prstGeom prst="line">
              <a:avLst/>
            </a:prstGeom>
            <a:noFill/>
            <a:ln w="88900" cap="flat">
              <a:solidFill>
                <a:schemeClr val="accent4"/>
              </a:solidFill>
              <a:prstDash val="solid"/>
              <a:miter lim="800000"/>
            </a:ln>
            <a:effectLst/>
          </p:spPr>
          <p:txBody>
            <a:bodyPr wrap="square" lIns="45718" tIns="45718" rIns="45718" bIns="45718" numCol="1" anchor="t">
              <a:noAutofit/>
            </a:bodyPr>
            <a:lstStyle/>
            <a:p>
              <a:pPr>
                <a:defRPr>
                  <a:solidFill>
                    <a:srgbClr val="FFFFFF"/>
                  </a:solidFill>
                </a:defRPr>
              </a:pPr>
              <a:endParaRPr/>
            </a:p>
          </p:txBody>
        </p:sp>
        <p:sp>
          <p:nvSpPr>
            <p:cNvPr id="737" name="Line"/>
            <p:cNvSpPr/>
            <p:nvPr/>
          </p:nvSpPr>
          <p:spPr>
            <a:xfrm>
              <a:off x="7113" y="927100"/>
              <a:ext cx="2603917" cy="2"/>
            </a:xfrm>
            <a:prstGeom prst="line">
              <a:avLst/>
            </a:prstGeom>
            <a:noFill/>
            <a:ln w="88900" cap="flat">
              <a:solidFill>
                <a:schemeClr val="accent4"/>
              </a:solidFill>
              <a:prstDash val="solid"/>
              <a:miter lim="800000"/>
            </a:ln>
            <a:effectLst/>
          </p:spPr>
          <p:txBody>
            <a:bodyPr wrap="square" lIns="45718" tIns="45718" rIns="45718" bIns="45718" numCol="1" anchor="t">
              <a:noAutofit/>
            </a:bodyPr>
            <a:lstStyle/>
            <a:p>
              <a:pPr>
                <a:defRPr>
                  <a:solidFill>
                    <a:srgbClr val="FFFFFF"/>
                  </a:solidFill>
                </a:defRPr>
              </a:pPr>
              <a:endParaRPr/>
            </a:p>
          </p:txBody>
        </p:sp>
        <p:sp>
          <p:nvSpPr>
            <p:cNvPr id="738" name="Line"/>
            <p:cNvSpPr/>
            <p:nvPr/>
          </p:nvSpPr>
          <p:spPr>
            <a:xfrm>
              <a:off x="0" y="620184"/>
              <a:ext cx="2600353" cy="2"/>
            </a:xfrm>
            <a:prstGeom prst="line">
              <a:avLst/>
            </a:prstGeom>
            <a:noFill/>
            <a:ln w="88900" cap="flat">
              <a:solidFill>
                <a:schemeClr val="accent4"/>
              </a:solidFill>
              <a:prstDash val="solid"/>
              <a:miter lim="800000"/>
            </a:ln>
            <a:effectLst/>
          </p:spPr>
          <p:txBody>
            <a:bodyPr wrap="square" lIns="45718" tIns="45718" rIns="45718" bIns="45718" numCol="1" anchor="t">
              <a:noAutofit/>
            </a:bodyPr>
            <a:lstStyle/>
            <a:p>
              <a:pPr>
                <a:defRPr>
                  <a:solidFill>
                    <a:srgbClr val="FFFFFF"/>
                  </a:solidFill>
                </a:defRPr>
              </a:pPr>
              <a:endParaRPr/>
            </a:p>
          </p:txBody>
        </p:sp>
        <p:sp>
          <p:nvSpPr>
            <p:cNvPr id="739" name="Line"/>
            <p:cNvSpPr/>
            <p:nvPr/>
          </p:nvSpPr>
          <p:spPr>
            <a:xfrm>
              <a:off x="25399" y="313266"/>
              <a:ext cx="2567345" cy="2"/>
            </a:xfrm>
            <a:prstGeom prst="line">
              <a:avLst/>
            </a:prstGeom>
            <a:noFill/>
            <a:ln w="88900" cap="flat">
              <a:solidFill>
                <a:schemeClr val="accent4"/>
              </a:solidFill>
              <a:prstDash val="solid"/>
              <a:miter lim="800000"/>
            </a:ln>
            <a:effectLst/>
          </p:spPr>
          <p:txBody>
            <a:bodyPr wrap="square" lIns="45718" tIns="45718" rIns="45718" bIns="45718" numCol="1" anchor="t">
              <a:noAutofit/>
            </a:bodyPr>
            <a:lstStyle/>
            <a:p>
              <a:pPr>
                <a:defRPr>
                  <a:solidFill>
                    <a:srgbClr val="FFFFFF"/>
                  </a:solidFill>
                </a:defRPr>
              </a:pPr>
              <a:endParaRPr/>
            </a:p>
          </p:txBody>
        </p:sp>
      </p:grpSp>
    </p:spTree>
    <p:extLst>
      <p:ext uri="{BB962C8B-B14F-4D97-AF65-F5344CB8AC3E}">
        <p14:creationId xmlns:p14="http://schemas.microsoft.com/office/powerpoint/2010/main" val="327493068"/>
      </p:ext>
    </p:extLst>
  </p:cSld>
  <p:clrMapOvr>
    <a:masterClrMapping/>
  </p:clrMapOvr>
  <p:transition spd="med"/>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54CD80C-35C6-5440-91FF-B0F10C37B3DB}"/>
              </a:ext>
            </a:extLst>
          </p:cNvPr>
          <p:cNvSpPr>
            <a:spLocks noGrp="1"/>
          </p:cNvSpPr>
          <p:nvPr>
            <p:ph type="body" idx="1"/>
          </p:nvPr>
        </p:nvSpPr>
        <p:spPr/>
        <p:txBody>
          <a:bodyPr/>
          <a:lstStyle/>
          <a:p>
            <a:pPr marL="0" indent="0">
              <a:buNone/>
            </a:pPr>
            <a:endParaRPr lang="en-US" dirty="0"/>
          </a:p>
        </p:txBody>
      </p:sp>
      <p:sp>
        <p:nvSpPr>
          <p:cNvPr id="3" name="Title 2">
            <a:extLst>
              <a:ext uri="{FF2B5EF4-FFF2-40B4-BE49-F238E27FC236}">
                <a16:creationId xmlns:a16="http://schemas.microsoft.com/office/drawing/2014/main" id="{17A1F312-7F35-DE44-9CCD-DC422CA11104}"/>
              </a:ext>
            </a:extLst>
          </p:cNvPr>
          <p:cNvSpPr>
            <a:spLocks noGrp="1"/>
          </p:cNvSpPr>
          <p:nvPr>
            <p:ph type="title"/>
          </p:nvPr>
        </p:nvSpPr>
        <p:spPr/>
        <p:txBody>
          <a:bodyPr/>
          <a:lstStyle/>
          <a:p>
            <a:r>
              <a:rPr lang="en-US" dirty="0"/>
              <a:t>Terraform State – Operations</a:t>
            </a:r>
          </a:p>
        </p:txBody>
      </p:sp>
      <p:sp>
        <p:nvSpPr>
          <p:cNvPr id="4" name="Text Placeholder 3">
            <a:extLst>
              <a:ext uri="{FF2B5EF4-FFF2-40B4-BE49-F238E27FC236}">
                <a16:creationId xmlns:a16="http://schemas.microsoft.com/office/drawing/2014/main" id="{BAC6916F-BEE5-684F-B3EE-F5C33B53A19C}"/>
              </a:ext>
            </a:extLst>
          </p:cNvPr>
          <p:cNvSpPr>
            <a:spLocks noGrp="1"/>
          </p:cNvSpPr>
          <p:nvPr>
            <p:ph type="body" sz="quarter" idx="10"/>
          </p:nvPr>
        </p:nvSpPr>
        <p:spPr>
          <a:xfrm>
            <a:off x="10972800" y="12882563"/>
            <a:ext cx="11318875" cy="547687"/>
          </a:xfrm>
        </p:spPr>
        <p:txBody>
          <a:bodyPr/>
          <a:lstStyle/>
          <a:p>
            <a:r>
              <a:rPr lang="en-US" dirty="0"/>
              <a:t>https://</a:t>
            </a:r>
            <a:r>
              <a:rPr lang="en-US" dirty="0" err="1"/>
              <a:t>www.terraform.io</a:t>
            </a:r>
            <a:r>
              <a:rPr lang="en-US" dirty="0"/>
              <a:t>/docs/state/</a:t>
            </a:r>
            <a:r>
              <a:rPr lang="en-US" dirty="0" err="1"/>
              <a:t>remote.html</a:t>
            </a:r>
            <a:endParaRPr lang="en-US" dirty="0"/>
          </a:p>
          <a:p>
            <a:endParaRPr lang="en-US" dirty="0"/>
          </a:p>
        </p:txBody>
      </p:sp>
      <p:graphicFrame>
        <p:nvGraphicFramePr>
          <p:cNvPr id="6" name="Table 5">
            <a:extLst>
              <a:ext uri="{FF2B5EF4-FFF2-40B4-BE49-F238E27FC236}">
                <a16:creationId xmlns:a16="http://schemas.microsoft.com/office/drawing/2014/main" id="{135DEBAE-4F6D-C641-A5C6-7C766B213CD8}"/>
              </a:ext>
            </a:extLst>
          </p:cNvPr>
          <p:cNvGraphicFramePr>
            <a:graphicFrameLocks noGrp="1"/>
          </p:cNvGraphicFramePr>
          <p:nvPr>
            <p:extLst>
              <p:ext uri="{D42A27DB-BD31-4B8C-83A1-F6EECF244321}">
                <p14:modId xmlns:p14="http://schemas.microsoft.com/office/powerpoint/2010/main" val="3579419610"/>
              </p:ext>
            </p:extLst>
          </p:nvPr>
        </p:nvGraphicFramePr>
        <p:xfrm>
          <a:off x="1575816" y="4336473"/>
          <a:ext cx="21460692" cy="6968835"/>
        </p:xfrm>
        <a:graphic>
          <a:graphicData uri="http://schemas.openxmlformats.org/drawingml/2006/table">
            <a:tbl>
              <a:tblPr firstRow="1" bandRow="1">
                <a:tableStyleId>{C7B018BB-80A7-4F77-B60F-C8B233D01FF8}</a:tableStyleId>
              </a:tblPr>
              <a:tblGrid>
                <a:gridCol w="5365173">
                  <a:extLst>
                    <a:ext uri="{9D8B030D-6E8A-4147-A177-3AD203B41FA5}">
                      <a16:colId xmlns:a16="http://schemas.microsoft.com/office/drawing/2014/main" val="2676979497"/>
                    </a:ext>
                  </a:extLst>
                </a:gridCol>
                <a:gridCol w="5365173">
                  <a:extLst>
                    <a:ext uri="{9D8B030D-6E8A-4147-A177-3AD203B41FA5}">
                      <a16:colId xmlns:a16="http://schemas.microsoft.com/office/drawing/2014/main" val="473943463"/>
                    </a:ext>
                  </a:extLst>
                </a:gridCol>
                <a:gridCol w="5365173">
                  <a:extLst>
                    <a:ext uri="{9D8B030D-6E8A-4147-A177-3AD203B41FA5}">
                      <a16:colId xmlns:a16="http://schemas.microsoft.com/office/drawing/2014/main" val="611618679"/>
                    </a:ext>
                  </a:extLst>
                </a:gridCol>
                <a:gridCol w="5365173">
                  <a:extLst>
                    <a:ext uri="{9D8B030D-6E8A-4147-A177-3AD203B41FA5}">
                      <a16:colId xmlns:a16="http://schemas.microsoft.com/office/drawing/2014/main" val="2673059201"/>
                    </a:ext>
                  </a:extLst>
                </a:gridCol>
              </a:tblGrid>
              <a:tr h="1067807">
                <a:tc>
                  <a:txBody>
                    <a:bodyPr/>
                    <a:lstStyle/>
                    <a:p>
                      <a:pPr algn="ctr"/>
                      <a:r>
                        <a:rPr lang="en-US" dirty="0"/>
                        <a:t>Configuration</a:t>
                      </a:r>
                    </a:p>
                  </a:txBody>
                  <a:tcPr anchor="ctr">
                    <a:lnB w="12700" cap="flat" cmpd="sng" algn="ctr">
                      <a:noFill/>
                      <a:prstDash val="solid"/>
                      <a:round/>
                      <a:headEnd type="none" w="med" len="med"/>
                      <a:tailEnd type="none" w="med" len="med"/>
                    </a:lnB>
                    <a:solidFill>
                      <a:srgbClr val="6246EC"/>
                    </a:solidFill>
                  </a:tcPr>
                </a:tc>
                <a:tc>
                  <a:txBody>
                    <a:bodyPr/>
                    <a:lstStyle/>
                    <a:p>
                      <a:pPr algn="ctr"/>
                      <a:r>
                        <a:rPr lang="en-US" dirty="0"/>
                        <a:t>State</a:t>
                      </a:r>
                    </a:p>
                  </a:txBody>
                  <a:tcPr anchor="ctr">
                    <a:lnB w="12700" cap="flat" cmpd="sng" algn="ctr">
                      <a:noFill/>
                      <a:prstDash val="solid"/>
                      <a:round/>
                      <a:headEnd type="none" w="med" len="med"/>
                      <a:tailEnd type="none" w="med" len="med"/>
                    </a:lnB>
                    <a:solidFill>
                      <a:srgbClr val="6246EC"/>
                    </a:solidFill>
                  </a:tcPr>
                </a:tc>
                <a:tc>
                  <a:txBody>
                    <a:bodyPr/>
                    <a:lstStyle/>
                    <a:p>
                      <a:pPr algn="ctr"/>
                      <a:r>
                        <a:rPr lang="en-US" dirty="0"/>
                        <a:t>Reality</a:t>
                      </a:r>
                    </a:p>
                  </a:txBody>
                  <a:tcPr anchor="ctr">
                    <a:lnB w="12700" cap="flat" cmpd="sng" algn="ctr">
                      <a:noFill/>
                      <a:prstDash val="solid"/>
                      <a:round/>
                      <a:headEnd type="none" w="med" len="med"/>
                      <a:tailEnd type="none" w="med" len="med"/>
                    </a:lnB>
                    <a:solidFill>
                      <a:srgbClr val="6246EC"/>
                    </a:solidFill>
                  </a:tcPr>
                </a:tc>
                <a:tc>
                  <a:txBody>
                    <a:bodyPr/>
                    <a:lstStyle/>
                    <a:p>
                      <a:pPr algn="ctr"/>
                      <a:r>
                        <a:rPr lang="en-US" dirty="0"/>
                        <a:t>Operation</a:t>
                      </a:r>
                    </a:p>
                  </a:txBody>
                  <a:tcPr anchor="ctr">
                    <a:lnB w="12700" cap="flat" cmpd="sng" algn="ctr">
                      <a:noFill/>
                      <a:prstDash val="solid"/>
                      <a:round/>
                      <a:headEnd type="none" w="med" len="med"/>
                      <a:tailEnd type="none" w="med" len="med"/>
                    </a:lnB>
                    <a:solidFill>
                      <a:srgbClr val="6246EC"/>
                    </a:solidFill>
                  </a:tcPr>
                </a:tc>
                <a:extLst>
                  <a:ext uri="{0D108BD9-81ED-4DB2-BD59-A6C34878D82A}">
                    <a16:rowId xmlns:a16="http://schemas.microsoft.com/office/drawing/2014/main" val="3029176357"/>
                  </a:ext>
                </a:extLst>
              </a:tr>
              <a:tr h="843004">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200" b="1" dirty="0"/>
                        <a:t>CREATE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54698993"/>
                  </a:ext>
                </a:extLst>
              </a:tr>
              <a:tr h="843004">
                <a:tc>
                  <a:txBody>
                    <a:bodyPr/>
                    <a:lstStyle/>
                    <a:p>
                      <a:pPr marL="0" marR="0" lvl="0" indent="0" algn="ctr" defTabSz="1828800" rtl="0" eaLnBrk="1" fontAlgn="auto" latinLnBrk="0" hangingPunct="1">
                        <a:lnSpc>
                          <a:spcPct val="100000"/>
                        </a:lnSpc>
                        <a:spcBef>
                          <a:spcPts val="0"/>
                        </a:spcBef>
                        <a:spcAft>
                          <a:spcPts val="0"/>
                        </a:spcAft>
                        <a:buClrTx/>
                        <a:buSzTx/>
                        <a:buFontTx/>
                        <a:buNone/>
                        <a:tabLst/>
                        <a:defRPr/>
                      </a:pP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200" b="1" dirty="0"/>
                        <a:t>CREATE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2828385326"/>
                  </a:ext>
                </a:extLst>
              </a:tr>
              <a:tr h="843004">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200" b="1" dirty="0"/>
                        <a:t>NOOP</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161909195"/>
                  </a:ext>
                </a:extLst>
              </a:tr>
              <a:tr h="843004">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200" b="1" dirty="0"/>
                        <a:t>DELETE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291834195"/>
                  </a:ext>
                </a:extLst>
              </a:tr>
              <a:tr h="843004">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200" b="1" dirty="0"/>
                        <a:t>NOOP</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689138136"/>
                  </a:ext>
                </a:extLst>
              </a:tr>
              <a:tr h="843004">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200" b="1" dirty="0"/>
                        <a:t>RECREATE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3105765587"/>
                  </a:ext>
                </a:extLst>
              </a:tr>
              <a:tr h="843004">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3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70434744"/>
                  </a:ext>
                </a:extLst>
              </a:tr>
            </a:tbl>
          </a:graphicData>
        </a:graphic>
      </p:graphicFrame>
    </p:spTree>
    <p:extLst>
      <p:ext uri="{BB962C8B-B14F-4D97-AF65-F5344CB8AC3E}">
        <p14:creationId xmlns:p14="http://schemas.microsoft.com/office/powerpoint/2010/main" val="3442943245"/>
      </p:ext>
    </p:extLst>
  </p:cSld>
  <p:clrMapOvr>
    <a:masterClrMapping/>
  </p:clrMapOvr>
  <p:transition spd="med"/>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54CD80C-35C6-5440-91FF-B0F10C37B3DB}"/>
              </a:ext>
            </a:extLst>
          </p:cNvPr>
          <p:cNvSpPr>
            <a:spLocks noGrp="1"/>
          </p:cNvSpPr>
          <p:nvPr>
            <p:ph type="body" idx="1"/>
          </p:nvPr>
        </p:nvSpPr>
        <p:spPr/>
        <p:txBody>
          <a:bodyPr/>
          <a:lstStyle/>
          <a:p>
            <a:pPr marL="0" indent="0">
              <a:buNone/>
            </a:pPr>
            <a:endParaRPr lang="en-US" dirty="0"/>
          </a:p>
        </p:txBody>
      </p:sp>
      <p:sp>
        <p:nvSpPr>
          <p:cNvPr id="3" name="Title 2">
            <a:extLst>
              <a:ext uri="{FF2B5EF4-FFF2-40B4-BE49-F238E27FC236}">
                <a16:creationId xmlns:a16="http://schemas.microsoft.com/office/drawing/2014/main" id="{17A1F312-7F35-DE44-9CCD-DC422CA11104}"/>
              </a:ext>
            </a:extLst>
          </p:cNvPr>
          <p:cNvSpPr>
            <a:spLocks noGrp="1"/>
          </p:cNvSpPr>
          <p:nvPr>
            <p:ph type="title"/>
          </p:nvPr>
        </p:nvSpPr>
        <p:spPr/>
        <p:txBody>
          <a:bodyPr/>
          <a:lstStyle/>
          <a:p>
            <a:r>
              <a:rPr lang="en-US" dirty="0"/>
              <a:t>Terraform State – Operations</a:t>
            </a:r>
          </a:p>
        </p:txBody>
      </p:sp>
      <p:sp>
        <p:nvSpPr>
          <p:cNvPr id="4" name="Text Placeholder 3">
            <a:extLst>
              <a:ext uri="{FF2B5EF4-FFF2-40B4-BE49-F238E27FC236}">
                <a16:creationId xmlns:a16="http://schemas.microsoft.com/office/drawing/2014/main" id="{BAC6916F-BEE5-684F-B3EE-F5C33B53A19C}"/>
              </a:ext>
            </a:extLst>
          </p:cNvPr>
          <p:cNvSpPr>
            <a:spLocks noGrp="1"/>
          </p:cNvSpPr>
          <p:nvPr>
            <p:ph type="body" sz="quarter" idx="10"/>
          </p:nvPr>
        </p:nvSpPr>
        <p:spPr>
          <a:xfrm>
            <a:off x="10972800" y="12882563"/>
            <a:ext cx="11318875" cy="547687"/>
          </a:xfrm>
        </p:spPr>
        <p:txBody>
          <a:bodyPr/>
          <a:lstStyle/>
          <a:p>
            <a:r>
              <a:rPr lang="en-US" dirty="0"/>
              <a:t>https://</a:t>
            </a:r>
            <a:r>
              <a:rPr lang="en-US" dirty="0" err="1"/>
              <a:t>www.terraform.io</a:t>
            </a:r>
            <a:r>
              <a:rPr lang="en-US" dirty="0"/>
              <a:t>/docs/state/</a:t>
            </a:r>
            <a:r>
              <a:rPr lang="en-US" dirty="0" err="1"/>
              <a:t>remote.html</a:t>
            </a:r>
            <a:endParaRPr lang="en-US" dirty="0"/>
          </a:p>
          <a:p>
            <a:endParaRPr lang="en-US" dirty="0"/>
          </a:p>
        </p:txBody>
      </p:sp>
      <p:graphicFrame>
        <p:nvGraphicFramePr>
          <p:cNvPr id="6" name="Table 5">
            <a:extLst>
              <a:ext uri="{FF2B5EF4-FFF2-40B4-BE49-F238E27FC236}">
                <a16:creationId xmlns:a16="http://schemas.microsoft.com/office/drawing/2014/main" id="{135DEBAE-4F6D-C641-A5C6-7C766B213CD8}"/>
              </a:ext>
            </a:extLst>
          </p:cNvPr>
          <p:cNvGraphicFramePr>
            <a:graphicFrameLocks noGrp="1"/>
          </p:cNvGraphicFramePr>
          <p:nvPr>
            <p:extLst/>
          </p:nvPr>
        </p:nvGraphicFramePr>
        <p:xfrm>
          <a:off x="1575816" y="4336473"/>
          <a:ext cx="21460692" cy="6968835"/>
        </p:xfrm>
        <a:graphic>
          <a:graphicData uri="http://schemas.openxmlformats.org/drawingml/2006/table">
            <a:tbl>
              <a:tblPr firstRow="1" bandRow="1">
                <a:tableStyleId>{C7B018BB-80A7-4F77-B60F-C8B233D01FF8}</a:tableStyleId>
              </a:tblPr>
              <a:tblGrid>
                <a:gridCol w="5365173">
                  <a:extLst>
                    <a:ext uri="{9D8B030D-6E8A-4147-A177-3AD203B41FA5}">
                      <a16:colId xmlns:a16="http://schemas.microsoft.com/office/drawing/2014/main" val="2676979497"/>
                    </a:ext>
                  </a:extLst>
                </a:gridCol>
                <a:gridCol w="5365173">
                  <a:extLst>
                    <a:ext uri="{9D8B030D-6E8A-4147-A177-3AD203B41FA5}">
                      <a16:colId xmlns:a16="http://schemas.microsoft.com/office/drawing/2014/main" val="473943463"/>
                    </a:ext>
                  </a:extLst>
                </a:gridCol>
                <a:gridCol w="5365173">
                  <a:extLst>
                    <a:ext uri="{9D8B030D-6E8A-4147-A177-3AD203B41FA5}">
                      <a16:colId xmlns:a16="http://schemas.microsoft.com/office/drawing/2014/main" val="611618679"/>
                    </a:ext>
                  </a:extLst>
                </a:gridCol>
                <a:gridCol w="5365173">
                  <a:extLst>
                    <a:ext uri="{9D8B030D-6E8A-4147-A177-3AD203B41FA5}">
                      <a16:colId xmlns:a16="http://schemas.microsoft.com/office/drawing/2014/main" val="2673059201"/>
                    </a:ext>
                  </a:extLst>
                </a:gridCol>
              </a:tblGrid>
              <a:tr h="1067807">
                <a:tc>
                  <a:txBody>
                    <a:bodyPr/>
                    <a:lstStyle/>
                    <a:p>
                      <a:pPr algn="ctr"/>
                      <a:r>
                        <a:rPr lang="en-US" dirty="0"/>
                        <a:t>Configuration</a:t>
                      </a:r>
                    </a:p>
                  </a:txBody>
                  <a:tcPr anchor="ctr">
                    <a:lnB w="12700" cap="flat" cmpd="sng" algn="ctr">
                      <a:noFill/>
                      <a:prstDash val="solid"/>
                      <a:round/>
                      <a:headEnd type="none" w="med" len="med"/>
                      <a:tailEnd type="none" w="med" len="med"/>
                    </a:lnB>
                    <a:solidFill>
                      <a:srgbClr val="6246EC"/>
                    </a:solidFill>
                  </a:tcPr>
                </a:tc>
                <a:tc>
                  <a:txBody>
                    <a:bodyPr/>
                    <a:lstStyle/>
                    <a:p>
                      <a:pPr algn="ctr"/>
                      <a:r>
                        <a:rPr lang="en-US" dirty="0"/>
                        <a:t>State</a:t>
                      </a:r>
                    </a:p>
                  </a:txBody>
                  <a:tcPr anchor="ctr">
                    <a:lnB w="12700" cap="flat" cmpd="sng" algn="ctr">
                      <a:noFill/>
                      <a:prstDash val="solid"/>
                      <a:round/>
                      <a:headEnd type="none" w="med" len="med"/>
                      <a:tailEnd type="none" w="med" len="med"/>
                    </a:lnB>
                    <a:solidFill>
                      <a:srgbClr val="6246EC"/>
                    </a:solidFill>
                  </a:tcPr>
                </a:tc>
                <a:tc>
                  <a:txBody>
                    <a:bodyPr/>
                    <a:lstStyle/>
                    <a:p>
                      <a:pPr algn="ctr"/>
                      <a:r>
                        <a:rPr lang="en-US" dirty="0"/>
                        <a:t>Reality</a:t>
                      </a:r>
                    </a:p>
                  </a:txBody>
                  <a:tcPr anchor="ctr">
                    <a:lnB w="12700" cap="flat" cmpd="sng" algn="ctr">
                      <a:noFill/>
                      <a:prstDash val="solid"/>
                      <a:round/>
                      <a:headEnd type="none" w="med" len="med"/>
                      <a:tailEnd type="none" w="med" len="med"/>
                    </a:lnB>
                    <a:solidFill>
                      <a:srgbClr val="6246EC"/>
                    </a:solidFill>
                  </a:tcPr>
                </a:tc>
                <a:tc>
                  <a:txBody>
                    <a:bodyPr/>
                    <a:lstStyle/>
                    <a:p>
                      <a:pPr algn="ctr"/>
                      <a:r>
                        <a:rPr lang="en-US" dirty="0"/>
                        <a:t>Operation</a:t>
                      </a:r>
                    </a:p>
                  </a:txBody>
                  <a:tcPr anchor="ctr">
                    <a:lnB w="12700" cap="flat" cmpd="sng" algn="ctr">
                      <a:noFill/>
                      <a:prstDash val="solid"/>
                      <a:round/>
                      <a:headEnd type="none" w="med" len="med"/>
                      <a:tailEnd type="none" w="med" len="med"/>
                    </a:lnB>
                    <a:solidFill>
                      <a:srgbClr val="6246EC"/>
                    </a:solidFill>
                  </a:tcPr>
                </a:tc>
                <a:extLst>
                  <a:ext uri="{0D108BD9-81ED-4DB2-BD59-A6C34878D82A}">
                    <a16:rowId xmlns:a16="http://schemas.microsoft.com/office/drawing/2014/main" val="3029176357"/>
                  </a:ext>
                </a:extLst>
              </a:tr>
              <a:tr h="843004">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200" b="1" dirty="0"/>
                        <a:t>CREATE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54698993"/>
                  </a:ext>
                </a:extLst>
              </a:tr>
              <a:tr h="843004">
                <a:tc>
                  <a:txBody>
                    <a:bodyPr/>
                    <a:lstStyle/>
                    <a:p>
                      <a:pPr marL="0" marR="0" lvl="0" indent="0" algn="ctr" defTabSz="1828800" rtl="0" eaLnBrk="1" fontAlgn="auto" latinLnBrk="0" hangingPunct="1">
                        <a:lnSpc>
                          <a:spcPct val="100000"/>
                        </a:lnSpc>
                        <a:spcBef>
                          <a:spcPts val="0"/>
                        </a:spcBef>
                        <a:spcAft>
                          <a:spcPts val="0"/>
                        </a:spcAft>
                        <a:buClrTx/>
                        <a:buSzTx/>
                        <a:buFontTx/>
                        <a:buNone/>
                        <a:tabLst/>
                        <a:defRPr/>
                      </a:pP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200" b="1" dirty="0"/>
                        <a:t>CREATE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2828385326"/>
                  </a:ext>
                </a:extLst>
              </a:tr>
              <a:tr h="843004">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200" b="1" dirty="0"/>
                        <a:t>NOOP</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161909195"/>
                  </a:ext>
                </a:extLst>
              </a:tr>
              <a:tr h="843004">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200" b="1" dirty="0"/>
                        <a:t>DELETE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291834195"/>
                  </a:ext>
                </a:extLst>
              </a:tr>
              <a:tr h="843004">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200" b="1" dirty="0"/>
                        <a:t>NOOP</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689138136"/>
                  </a:ext>
                </a:extLst>
              </a:tr>
              <a:tr h="843004">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200" b="1" dirty="0"/>
                        <a:t>RECREATE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3105765587"/>
                  </a:ext>
                </a:extLst>
              </a:tr>
              <a:tr h="843004">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200" b="1" dirty="0"/>
                        <a:t>REMOVE FROM STATE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70434744"/>
                  </a:ext>
                </a:extLst>
              </a:tr>
            </a:tbl>
          </a:graphicData>
        </a:graphic>
      </p:graphicFrame>
    </p:spTree>
    <p:extLst>
      <p:ext uri="{BB962C8B-B14F-4D97-AF65-F5344CB8AC3E}">
        <p14:creationId xmlns:p14="http://schemas.microsoft.com/office/powerpoint/2010/main" val="2645160229"/>
      </p:ext>
    </p:extLst>
  </p:cSld>
  <p:clrMapOvr>
    <a:masterClrMapping/>
  </p:clrMapOvr>
  <p:transition spd="med"/>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F7C8F262-2FB7-7145-A796-14E198A6C2E1}"/>
              </a:ext>
            </a:extLst>
          </p:cNvPr>
          <p:cNvSpPr>
            <a:spLocks noGrp="1"/>
          </p:cNvSpPr>
          <p:nvPr>
            <p:ph type="body" sz="quarter" idx="13"/>
          </p:nvPr>
        </p:nvSpPr>
        <p:spPr/>
        <p:txBody>
          <a:bodyPr/>
          <a:lstStyle/>
          <a:p>
            <a:endParaRPr lang="en-US"/>
          </a:p>
        </p:txBody>
      </p:sp>
      <p:sp>
        <p:nvSpPr>
          <p:cNvPr id="3" name="Title 2">
            <a:extLst>
              <a:ext uri="{FF2B5EF4-FFF2-40B4-BE49-F238E27FC236}">
                <a16:creationId xmlns:a16="http://schemas.microsoft.com/office/drawing/2014/main" id="{377D76FA-B64D-6B48-A15C-37EE0F1AA251}"/>
              </a:ext>
            </a:extLst>
          </p:cNvPr>
          <p:cNvSpPr>
            <a:spLocks noGrp="1"/>
          </p:cNvSpPr>
          <p:nvPr>
            <p:ph type="title"/>
          </p:nvPr>
        </p:nvSpPr>
        <p:spPr/>
        <p:txBody>
          <a:bodyPr/>
          <a:lstStyle/>
          <a:p>
            <a:r>
              <a:rPr lang="en-US" dirty="0"/>
              <a:t>Variables</a:t>
            </a:r>
          </a:p>
        </p:txBody>
      </p:sp>
    </p:spTree>
    <p:extLst>
      <p:ext uri="{BB962C8B-B14F-4D97-AF65-F5344CB8AC3E}">
        <p14:creationId xmlns:p14="http://schemas.microsoft.com/office/powerpoint/2010/main" val="2713203121"/>
      </p:ext>
    </p:extLst>
  </p:cSld>
  <p:clrMapOvr>
    <a:masterClrMapping/>
  </p:clrMapOvr>
  <p:transition spd="med"/>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772A192-5CDC-B947-91FC-C291EDEF5D8B}"/>
              </a:ext>
            </a:extLst>
          </p:cNvPr>
          <p:cNvSpPr>
            <a:spLocks noGrp="1"/>
          </p:cNvSpPr>
          <p:nvPr>
            <p:ph type="body" idx="1"/>
          </p:nvPr>
        </p:nvSpPr>
        <p:spPr/>
        <p:txBody>
          <a:bodyPr>
            <a:normAutofit/>
          </a:bodyPr>
          <a:lstStyle/>
          <a:p>
            <a:pPr marL="0" indent="0">
              <a:buNone/>
            </a:pPr>
            <a:endParaRPr lang="en-US" dirty="0"/>
          </a:p>
          <a:p>
            <a:pPr marL="0" indent="0">
              <a:spcBef>
                <a:spcPts val="0"/>
              </a:spcBef>
              <a:buNone/>
            </a:pPr>
            <a:r>
              <a:rPr lang="en-US" dirty="0">
                <a:solidFill>
                  <a:srgbClr val="D73A49"/>
                </a:solidFill>
                <a:latin typeface="Menlo" panose="020B0609030804020204" pitchFamily="49" charset="0"/>
                <a:ea typeface="Times New Roman" panose="02020603050405020304" pitchFamily="18" charset="0"/>
                <a:cs typeface="Times New Roman" panose="02020603050405020304" pitchFamily="18" charset="0"/>
              </a:rPr>
              <a:t>variable</a:t>
            </a:r>
            <a:r>
              <a:rPr lang="en-US" dirty="0">
                <a:solidFill>
                  <a:srgbClr val="22863A"/>
                </a:solidFill>
                <a:latin typeface="Menlo" panose="020B0609030804020204" pitchFamily="49" charset="0"/>
                <a:ea typeface="Times New Roman" panose="02020603050405020304" pitchFamily="18" charset="0"/>
                <a:cs typeface="Times New Roman" panose="02020603050405020304" pitchFamily="18" charset="0"/>
              </a:rPr>
              <a:t> "location"</a:t>
            </a:r>
            <a:r>
              <a:rPr lang="en-US" dirty="0">
                <a:solidFill>
                  <a:srgbClr val="24292E"/>
                </a:solidFill>
                <a:latin typeface="Menlo" panose="020B0609030804020204" pitchFamily="49" charset="0"/>
                <a:ea typeface="Times New Roman" panose="02020603050405020304" pitchFamily="18" charset="0"/>
                <a:cs typeface="Times New Roman" panose="02020603050405020304" pitchFamily="18" charset="0"/>
              </a:rPr>
              <a:t> {</a:t>
            </a:r>
            <a:endParaRPr lang="en-US" sz="1800" dirty="0">
              <a:latin typeface="Calibri" panose="020F0502020204030204" pitchFamily="34" charset="0"/>
              <a:ea typeface="Calibri" panose="020F0502020204030204" pitchFamily="34" charset="0"/>
              <a:cs typeface="Times New Roman" panose="02020603050405020304" pitchFamily="18" charset="0"/>
            </a:endParaRPr>
          </a:p>
          <a:p>
            <a:pPr marL="0" lvl="0" indent="0">
              <a:spcBef>
                <a:spcPts val="0"/>
              </a:spcBef>
              <a:buClr>
                <a:srgbClr val="7C8797"/>
              </a:buClr>
              <a:buNone/>
            </a:pPr>
            <a:r>
              <a:rPr lang="en-US" dirty="0">
                <a:solidFill>
                  <a:srgbClr val="24292E"/>
                </a:solidFill>
                <a:latin typeface="Menlo" panose="020B0609030804020204" pitchFamily="49" charset="0"/>
                <a:ea typeface="Times New Roman" panose="02020603050405020304" pitchFamily="18" charset="0"/>
                <a:cs typeface="Times New Roman" panose="02020603050405020304" pitchFamily="18" charset="0"/>
              </a:rPr>
              <a:t>  default     </a:t>
            </a:r>
            <a:r>
              <a:rPr lang="en-US" dirty="0">
                <a:solidFill>
                  <a:srgbClr val="D73A49"/>
                </a:solidFill>
                <a:latin typeface="Menlo" panose="020B0609030804020204" pitchFamily="49" charset="0"/>
                <a:ea typeface="Times New Roman" panose="02020603050405020304" pitchFamily="18" charset="0"/>
                <a:cs typeface="Times New Roman" panose="02020603050405020304" pitchFamily="18" charset="0"/>
              </a:rPr>
              <a:t>=</a:t>
            </a:r>
            <a:r>
              <a:rPr lang="en-US" dirty="0">
                <a:solidFill>
                  <a:srgbClr val="24292E"/>
                </a:solidFill>
                <a:latin typeface="Menlo" panose="020B0609030804020204" pitchFamily="49" charset="0"/>
                <a:ea typeface="Times New Roman" panose="02020603050405020304" pitchFamily="18" charset="0"/>
                <a:cs typeface="Times New Roman" panose="02020603050405020304" pitchFamily="18" charset="0"/>
              </a:rPr>
              <a:t> </a:t>
            </a:r>
            <a:r>
              <a:rPr lang="en-US" dirty="0">
                <a:solidFill>
                  <a:srgbClr val="22863A"/>
                </a:solidFill>
                <a:latin typeface="Menlo" panose="020B0609030804020204" pitchFamily="49" charset="0"/>
                <a:ea typeface="Times New Roman" panose="02020603050405020304" pitchFamily="18" charset="0"/>
                <a:cs typeface="Times New Roman" panose="02020603050405020304" pitchFamily="18" charset="0"/>
              </a:rPr>
              <a:t>”</a:t>
            </a:r>
            <a:r>
              <a:rPr lang="en-US" dirty="0" err="1">
                <a:solidFill>
                  <a:srgbClr val="22863A"/>
                </a:solidFill>
                <a:latin typeface="Menlo" panose="020B0609030804020204" pitchFamily="49" charset="0"/>
                <a:ea typeface="Times New Roman" panose="02020603050405020304" pitchFamily="18" charset="0"/>
                <a:cs typeface="Times New Roman" panose="02020603050405020304" pitchFamily="18" charset="0"/>
              </a:rPr>
              <a:t>eastus</a:t>
            </a:r>
            <a:r>
              <a:rPr lang="en-US" dirty="0">
                <a:solidFill>
                  <a:srgbClr val="22863A"/>
                </a:solidFill>
                <a:latin typeface="Menlo" panose="020B0609030804020204" pitchFamily="49" charset="0"/>
                <a:ea typeface="Times New Roman" panose="02020603050405020304" pitchFamily="18" charset="0"/>
                <a:cs typeface="Times New Roman" panose="02020603050405020304" pitchFamily="18" charset="0"/>
              </a:rPr>
              <a:t>"</a:t>
            </a:r>
            <a:endParaRPr lang="en-US" sz="1800" dirty="0">
              <a:latin typeface="Calibri" panose="020F0502020204030204" pitchFamily="34" charset="0"/>
              <a:ea typeface="Calibri" panose="020F0502020204030204" pitchFamily="34" charset="0"/>
              <a:cs typeface="Times New Roman" panose="02020603050405020304" pitchFamily="18" charset="0"/>
            </a:endParaRPr>
          </a:p>
          <a:p>
            <a:pPr marL="0" lvl="0" indent="0">
              <a:spcBef>
                <a:spcPts val="0"/>
              </a:spcBef>
              <a:buClr>
                <a:srgbClr val="7C8797"/>
              </a:buClr>
              <a:buNone/>
            </a:pPr>
            <a:r>
              <a:rPr lang="en-US" dirty="0">
                <a:solidFill>
                  <a:srgbClr val="24292E"/>
                </a:solidFill>
                <a:latin typeface="Menlo" panose="020B0609030804020204" pitchFamily="49" charset="0"/>
                <a:ea typeface="Times New Roman" panose="02020603050405020304" pitchFamily="18" charset="0"/>
                <a:cs typeface="Times New Roman" panose="02020603050405020304" pitchFamily="18" charset="0"/>
              </a:rPr>
              <a:t>  description </a:t>
            </a:r>
            <a:r>
              <a:rPr lang="en-US" dirty="0">
                <a:solidFill>
                  <a:srgbClr val="D73A49"/>
                </a:solidFill>
                <a:latin typeface="Menlo" panose="020B0609030804020204" pitchFamily="49" charset="0"/>
                <a:ea typeface="Times New Roman" panose="02020603050405020304" pitchFamily="18" charset="0"/>
                <a:cs typeface="Times New Roman" panose="02020603050405020304" pitchFamily="18" charset="0"/>
              </a:rPr>
              <a:t>=</a:t>
            </a:r>
            <a:r>
              <a:rPr lang="en-US" dirty="0">
                <a:solidFill>
                  <a:srgbClr val="24292E"/>
                </a:solidFill>
                <a:latin typeface="Menlo" panose="020B0609030804020204" pitchFamily="49" charset="0"/>
                <a:ea typeface="Times New Roman" panose="02020603050405020304" pitchFamily="18" charset="0"/>
                <a:cs typeface="Times New Roman" panose="02020603050405020304" pitchFamily="18" charset="0"/>
              </a:rPr>
              <a:t> </a:t>
            </a:r>
            <a:r>
              <a:rPr lang="en-US" dirty="0">
                <a:solidFill>
                  <a:srgbClr val="22863A"/>
                </a:solidFill>
                <a:latin typeface="Menlo" panose="020B0609030804020204" pitchFamily="49" charset="0"/>
                <a:ea typeface="Times New Roman" panose="02020603050405020304" pitchFamily="18" charset="0"/>
                <a:cs typeface="Times New Roman" panose="02020603050405020304" pitchFamily="18" charset="0"/>
              </a:rPr>
              <a:t>”Location to deploy Azure Infrastructure"</a:t>
            </a:r>
            <a:endParaRPr lang="en-US" sz="1800" dirty="0">
              <a:latin typeface="Calibri" panose="020F0502020204030204" pitchFamily="34" charset="0"/>
              <a:ea typeface="Calibri" panose="020F0502020204030204" pitchFamily="34" charset="0"/>
              <a:cs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cs typeface="Times New Roman" panose="02020603050405020304" pitchFamily="18" charset="0"/>
              </a:rPr>
              <a:t>}</a:t>
            </a:r>
            <a:endParaRPr lang="en-US" sz="1800" dirty="0">
              <a:latin typeface="Calibri" panose="020F0502020204030204" pitchFamily="34" charset="0"/>
              <a:ea typeface="Calibri" panose="020F0502020204030204" pitchFamily="34" charset="0"/>
              <a:cs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cs typeface="Times New Roman" panose="02020603050405020304" pitchFamily="18" charset="0"/>
              </a:rPr>
              <a:t> </a:t>
            </a:r>
            <a:endParaRPr lang="en-US" sz="1800" dirty="0">
              <a:latin typeface="Calibri" panose="020F0502020204030204" pitchFamily="34" charset="0"/>
              <a:ea typeface="Calibri" panose="020F0502020204030204" pitchFamily="34" charset="0"/>
              <a:cs typeface="Times New Roman" panose="02020603050405020304" pitchFamily="18" charset="0"/>
            </a:endParaRPr>
          </a:p>
          <a:p>
            <a:pPr marL="0" indent="0">
              <a:spcBef>
                <a:spcPts val="0"/>
              </a:spcBef>
              <a:buNone/>
            </a:pPr>
            <a:r>
              <a:rPr lang="en-US" dirty="0">
                <a:solidFill>
                  <a:srgbClr val="D73A49"/>
                </a:solidFill>
                <a:latin typeface="Menlo" panose="020B0609030804020204" pitchFamily="49" charset="0"/>
                <a:ea typeface="Times New Roman" panose="02020603050405020304" pitchFamily="18" charset="0"/>
                <a:cs typeface="Times New Roman" panose="02020603050405020304" pitchFamily="18" charset="0"/>
              </a:rPr>
              <a:t>resource</a:t>
            </a:r>
            <a:r>
              <a:rPr lang="en-US" dirty="0">
                <a:solidFill>
                  <a:srgbClr val="22863A"/>
                </a:solidFill>
                <a:latin typeface="Menlo" panose="020B0609030804020204" pitchFamily="49" charset="0"/>
                <a:ea typeface="Times New Roman" panose="02020603050405020304" pitchFamily="18" charset="0"/>
                <a:cs typeface="Times New Roman" panose="02020603050405020304" pitchFamily="18" charset="0"/>
              </a:rPr>
              <a:t> "</a:t>
            </a:r>
            <a:r>
              <a:rPr lang="en-US" dirty="0" err="1">
                <a:solidFill>
                  <a:srgbClr val="22863A"/>
                </a:solidFill>
                <a:latin typeface="Menlo" panose="020B0609030804020204" pitchFamily="49" charset="0"/>
                <a:ea typeface="Times New Roman" panose="02020603050405020304" pitchFamily="18" charset="0"/>
                <a:cs typeface="Times New Roman" panose="02020603050405020304" pitchFamily="18" charset="0"/>
              </a:rPr>
              <a:t>azurerm_resource_group</a:t>
            </a:r>
            <a:r>
              <a:rPr lang="en-US" dirty="0">
                <a:solidFill>
                  <a:srgbClr val="22863A"/>
                </a:solidFill>
                <a:latin typeface="Menlo" panose="020B0609030804020204" pitchFamily="49" charset="0"/>
                <a:ea typeface="Times New Roman" panose="02020603050405020304" pitchFamily="18" charset="0"/>
                <a:cs typeface="Times New Roman" panose="02020603050405020304" pitchFamily="18" charset="0"/>
              </a:rPr>
              <a:t>" "module"</a:t>
            </a:r>
            <a:r>
              <a:rPr lang="en-US" dirty="0">
                <a:solidFill>
                  <a:srgbClr val="24292E"/>
                </a:solidFill>
                <a:latin typeface="Menlo" panose="020B0609030804020204" pitchFamily="49" charset="0"/>
                <a:ea typeface="Times New Roman" panose="02020603050405020304" pitchFamily="18" charset="0"/>
                <a:cs typeface="Times New Roman" panose="02020603050405020304" pitchFamily="18" charset="0"/>
              </a:rPr>
              <a:t> {</a:t>
            </a:r>
            <a:endParaRPr lang="en-US" sz="1800" dirty="0">
              <a:latin typeface="Calibri" panose="020F0502020204030204" pitchFamily="34" charset="0"/>
              <a:ea typeface="Calibri" panose="020F0502020204030204" pitchFamily="34" charset="0"/>
              <a:cs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cs typeface="Times New Roman" panose="02020603050405020304" pitchFamily="18" charset="0"/>
              </a:rPr>
              <a:t>  name     </a:t>
            </a:r>
            <a:r>
              <a:rPr lang="en-US" dirty="0">
                <a:solidFill>
                  <a:srgbClr val="D73A49"/>
                </a:solidFill>
                <a:latin typeface="Menlo" panose="020B0609030804020204" pitchFamily="49" charset="0"/>
                <a:ea typeface="Times New Roman" panose="02020603050405020304" pitchFamily="18" charset="0"/>
                <a:cs typeface="Times New Roman" panose="02020603050405020304" pitchFamily="18" charset="0"/>
              </a:rPr>
              <a:t>=</a:t>
            </a:r>
            <a:r>
              <a:rPr lang="en-US" dirty="0">
                <a:solidFill>
                  <a:srgbClr val="24292E"/>
                </a:solidFill>
                <a:latin typeface="Menlo" panose="020B0609030804020204" pitchFamily="49" charset="0"/>
                <a:ea typeface="Times New Roman" panose="02020603050405020304" pitchFamily="18" charset="0"/>
                <a:cs typeface="Times New Roman" panose="02020603050405020304" pitchFamily="18" charset="0"/>
              </a:rPr>
              <a:t> </a:t>
            </a:r>
            <a:r>
              <a:rPr lang="en-US" dirty="0">
                <a:solidFill>
                  <a:srgbClr val="22863A"/>
                </a:solidFill>
                <a:latin typeface="Menlo" panose="020B0609030804020204" pitchFamily="49" charset="0"/>
                <a:ea typeface="Times New Roman" panose="02020603050405020304" pitchFamily="18" charset="0"/>
                <a:cs typeface="Times New Roman" panose="02020603050405020304" pitchFamily="18" charset="0"/>
              </a:rPr>
              <a:t>”my-</a:t>
            </a:r>
            <a:r>
              <a:rPr lang="en-US" dirty="0" err="1">
                <a:solidFill>
                  <a:srgbClr val="22863A"/>
                </a:solidFill>
                <a:latin typeface="Menlo" panose="020B0609030804020204" pitchFamily="49" charset="0"/>
                <a:ea typeface="Times New Roman" panose="02020603050405020304" pitchFamily="18" charset="0"/>
                <a:cs typeface="Times New Roman" panose="02020603050405020304" pitchFamily="18" charset="0"/>
              </a:rPr>
              <a:t>rg</a:t>
            </a:r>
            <a:r>
              <a:rPr lang="en-US" dirty="0">
                <a:solidFill>
                  <a:srgbClr val="22863A"/>
                </a:solidFill>
                <a:latin typeface="Menlo" panose="020B0609030804020204" pitchFamily="49" charset="0"/>
                <a:ea typeface="Times New Roman" panose="02020603050405020304" pitchFamily="18" charset="0"/>
                <a:cs typeface="Times New Roman" panose="02020603050405020304" pitchFamily="18" charset="0"/>
              </a:rPr>
              <a:t>"</a:t>
            </a:r>
            <a:endParaRPr lang="en-US" sz="1800" dirty="0">
              <a:latin typeface="Calibri" panose="020F0502020204030204" pitchFamily="34" charset="0"/>
              <a:ea typeface="Calibri" panose="020F0502020204030204" pitchFamily="34" charset="0"/>
              <a:cs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cs typeface="Times New Roman" panose="02020603050405020304" pitchFamily="18" charset="0"/>
              </a:rPr>
              <a:t>  location </a:t>
            </a:r>
            <a:r>
              <a:rPr lang="en-US" dirty="0">
                <a:solidFill>
                  <a:srgbClr val="D73A49"/>
                </a:solidFill>
                <a:latin typeface="Menlo" panose="020B0609030804020204" pitchFamily="49" charset="0"/>
                <a:ea typeface="Times New Roman" panose="02020603050405020304" pitchFamily="18" charset="0"/>
                <a:cs typeface="Times New Roman" panose="02020603050405020304" pitchFamily="18" charset="0"/>
              </a:rPr>
              <a:t>=</a:t>
            </a:r>
            <a:r>
              <a:rPr lang="en-US" dirty="0">
                <a:solidFill>
                  <a:srgbClr val="24292E"/>
                </a:solidFill>
                <a:latin typeface="Menlo" panose="020B0609030804020204" pitchFamily="49" charset="0"/>
                <a:ea typeface="Times New Roman" panose="02020603050405020304" pitchFamily="18" charset="0"/>
                <a:cs typeface="Times New Roman" panose="02020603050405020304" pitchFamily="18" charset="0"/>
              </a:rPr>
              <a:t> </a:t>
            </a:r>
            <a:r>
              <a:rPr lang="en-US" dirty="0">
                <a:solidFill>
                  <a:srgbClr val="22863A"/>
                </a:solidFill>
                <a:latin typeface="Menlo" panose="020B0609030804020204" pitchFamily="49" charset="0"/>
                <a:ea typeface="Times New Roman" panose="02020603050405020304" pitchFamily="18" charset="0"/>
                <a:cs typeface="Times New Roman" panose="02020603050405020304" pitchFamily="18" charset="0"/>
              </a:rPr>
              <a:t>"</a:t>
            </a:r>
            <a:r>
              <a:rPr lang="en-US" dirty="0">
                <a:solidFill>
                  <a:srgbClr val="D73A49"/>
                </a:solidFill>
                <a:latin typeface="Menlo" panose="020B0609030804020204" pitchFamily="49" charset="0"/>
                <a:ea typeface="Times New Roman" panose="02020603050405020304" pitchFamily="18" charset="0"/>
                <a:cs typeface="Times New Roman" panose="02020603050405020304" pitchFamily="18" charset="0"/>
              </a:rPr>
              <a:t>${</a:t>
            </a:r>
            <a:r>
              <a:rPr lang="en-US" dirty="0" err="1">
                <a:solidFill>
                  <a:srgbClr val="D73A49"/>
                </a:solidFill>
                <a:latin typeface="Menlo" panose="020B0609030804020204" pitchFamily="49" charset="0"/>
                <a:ea typeface="Times New Roman" panose="02020603050405020304" pitchFamily="18" charset="0"/>
                <a:cs typeface="Times New Roman" panose="02020603050405020304" pitchFamily="18" charset="0"/>
              </a:rPr>
              <a:t>var</a:t>
            </a:r>
            <a:r>
              <a:rPr lang="en-US" dirty="0" err="1">
                <a:solidFill>
                  <a:srgbClr val="6F42C1"/>
                </a:solidFill>
                <a:latin typeface="Menlo" panose="020B0609030804020204" pitchFamily="49" charset="0"/>
                <a:ea typeface="Times New Roman" panose="02020603050405020304" pitchFamily="18" charset="0"/>
                <a:cs typeface="Times New Roman" panose="02020603050405020304" pitchFamily="18" charset="0"/>
              </a:rPr>
              <a:t>.location</a:t>
            </a:r>
            <a:r>
              <a:rPr lang="en-US" dirty="0">
                <a:solidFill>
                  <a:srgbClr val="D73A49"/>
                </a:solidFill>
                <a:latin typeface="Menlo" panose="020B0609030804020204" pitchFamily="49" charset="0"/>
                <a:ea typeface="Times New Roman" panose="02020603050405020304" pitchFamily="18" charset="0"/>
                <a:cs typeface="Times New Roman" panose="02020603050405020304" pitchFamily="18" charset="0"/>
              </a:rPr>
              <a:t>}</a:t>
            </a:r>
            <a:r>
              <a:rPr lang="en-US" dirty="0">
                <a:solidFill>
                  <a:srgbClr val="22863A"/>
                </a:solidFill>
                <a:latin typeface="Menlo" panose="020B0609030804020204" pitchFamily="49" charset="0"/>
                <a:ea typeface="Times New Roman" panose="02020603050405020304" pitchFamily="18" charset="0"/>
                <a:cs typeface="Times New Roman" panose="02020603050405020304" pitchFamily="18" charset="0"/>
              </a:rPr>
              <a:t>"</a:t>
            </a:r>
            <a:endParaRPr lang="en-US" sz="1800" dirty="0">
              <a:latin typeface="Calibri" panose="020F0502020204030204" pitchFamily="34" charset="0"/>
              <a:ea typeface="Calibri" panose="020F0502020204030204" pitchFamily="34" charset="0"/>
              <a:cs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cs typeface="Times New Roman" panose="02020603050405020304" pitchFamily="18" charset="0"/>
              </a:rPr>
              <a:t>}</a:t>
            </a:r>
            <a:endParaRPr lang="en-US" sz="1800"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dirty="0"/>
          </a:p>
        </p:txBody>
      </p:sp>
      <p:sp>
        <p:nvSpPr>
          <p:cNvPr id="3" name="Title 2">
            <a:extLst>
              <a:ext uri="{FF2B5EF4-FFF2-40B4-BE49-F238E27FC236}">
                <a16:creationId xmlns:a16="http://schemas.microsoft.com/office/drawing/2014/main" id="{B9D0A74F-00C7-3448-9250-04F744D155C6}"/>
              </a:ext>
            </a:extLst>
          </p:cNvPr>
          <p:cNvSpPr>
            <a:spLocks noGrp="1"/>
          </p:cNvSpPr>
          <p:nvPr>
            <p:ph type="title"/>
          </p:nvPr>
        </p:nvSpPr>
        <p:spPr/>
        <p:txBody>
          <a:bodyPr/>
          <a:lstStyle/>
          <a:p>
            <a:r>
              <a:rPr lang="en-US" dirty="0"/>
              <a:t>Variables</a:t>
            </a:r>
          </a:p>
        </p:txBody>
      </p:sp>
      <p:sp>
        <p:nvSpPr>
          <p:cNvPr id="4" name="Text Placeholder 3">
            <a:extLst>
              <a:ext uri="{FF2B5EF4-FFF2-40B4-BE49-F238E27FC236}">
                <a16:creationId xmlns:a16="http://schemas.microsoft.com/office/drawing/2014/main" id="{B6863DA1-5293-6C4A-979D-5AC90851193A}"/>
              </a:ext>
            </a:extLst>
          </p:cNvPr>
          <p:cNvSpPr>
            <a:spLocks noGrp="1"/>
          </p:cNvSpPr>
          <p:nvPr>
            <p:ph type="body" sz="quarter" idx="10"/>
          </p:nvPr>
        </p:nvSpPr>
        <p:spPr/>
        <p:txBody>
          <a:bodyPr/>
          <a:lstStyle/>
          <a:p>
            <a:r>
              <a:rPr lang="en-US" dirty="0"/>
              <a:t>https://</a:t>
            </a:r>
            <a:r>
              <a:rPr lang="en-US" dirty="0" err="1"/>
              <a:t>www.terraform.io</a:t>
            </a:r>
            <a:r>
              <a:rPr lang="en-US" dirty="0"/>
              <a:t>/docs/configuration/</a:t>
            </a:r>
            <a:r>
              <a:rPr lang="en-US" dirty="0" err="1"/>
              <a:t>variables.html</a:t>
            </a:r>
            <a:endParaRPr lang="en-US" dirty="0"/>
          </a:p>
        </p:txBody>
      </p:sp>
    </p:spTree>
    <p:extLst>
      <p:ext uri="{BB962C8B-B14F-4D97-AF65-F5344CB8AC3E}">
        <p14:creationId xmlns:p14="http://schemas.microsoft.com/office/powerpoint/2010/main" val="1471713220"/>
      </p:ext>
    </p:extLst>
  </p:cSld>
  <p:clrMapOvr>
    <a:masterClrMapping/>
  </p:clrMapOvr>
  <p:transition spd="med"/>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772A192-5CDC-B947-91FC-C291EDEF5D8B}"/>
              </a:ext>
            </a:extLst>
          </p:cNvPr>
          <p:cNvSpPr>
            <a:spLocks noGrp="1"/>
          </p:cNvSpPr>
          <p:nvPr>
            <p:ph type="body" idx="1"/>
          </p:nvPr>
        </p:nvSpPr>
        <p:spPr/>
        <p:txBody>
          <a:bodyPr>
            <a:normAutofit/>
          </a:bodyPr>
          <a:lstStyle/>
          <a:p>
            <a:pPr marL="0" indent="0">
              <a:spcBef>
                <a:spcPts val="0"/>
              </a:spcBef>
              <a:buNone/>
            </a:pPr>
            <a:endParaRPr lang="en-US" dirty="0">
              <a:solidFill>
                <a:srgbClr val="D73A49"/>
              </a:solidFill>
              <a:latin typeface="Menlo" panose="020B0609030804020204" pitchFamily="49" charset="0"/>
              <a:ea typeface="Times New Roman" panose="02020603050405020304" pitchFamily="18" charset="0"/>
            </a:endParaRPr>
          </a:p>
          <a:p>
            <a:pPr marL="0" indent="0">
              <a:spcBef>
                <a:spcPts val="0"/>
              </a:spcBef>
              <a:buNone/>
            </a:pPr>
            <a:r>
              <a:rPr lang="en-US" dirty="0">
                <a:solidFill>
                  <a:srgbClr val="D73A49"/>
                </a:solidFill>
                <a:latin typeface="Menlo" panose="020B0609030804020204" pitchFamily="49" charset="0"/>
                <a:ea typeface="Times New Roman" panose="02020603050405020304" pitchFamily="18" charset="0"/>
              </a:rPr>
              <a:t>variable</a:t>
            </a:r>
            <a:r>
              <a:rPr lang="en-US" dirty="0">
                <a:solidFill>
                  <a:srgbClr val="22863A"/>
                </a:solidFill>
                <a:latin typeface="Menlo" panose="020B0609030804020204" pitchFamily="49" charset="0"/>
                <a:ea typeface="Times New Roman" panose="02020603050405020304" pitchFamily="18" charset="0"/>
              </a:rPr>
              <a:t> "key"</a:t>
            </a:r>
            <a:r>
              <a:rPr lang="en-US" dirty="0">
                <a:solidFill>
                  <a:srgbClr val="24292E"/>
                </a:solidFill>
                <a:latin typeface="Menlo" panose="020B0609030804020204" pitchFamily="49" charset="0"/>
                <a:ea typeface="Times New Roman" panose="02020603050405020304" pitchFamily="18" charset="0"/>
              </a:rPr>
              <a:t> {</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  type        </a:t>
            </a:r>
            <a:r>
              <a:rPr lang="en-US" dirty="0">
                <a:solidFill>
                  <a:srgbClr val="D73A49"/>
                </a:solidFill>
                <a:latin typeface="Menlo" panose="020B0609030804020204" pitchFamily="49" charset="0"/>
                <a:ea typeface="Times New Roman" panose="02020603050405020304" pitchFamily="18" charset="0"/>
              </a:rPr>
              <a:t>=</a:t>
            </a:r>
            <a:r>
              <a:rPr lang="en-US" dirty="0">
                <a:solidFill>
                  <a:srgbClr val="24292E"/>
                </a:solidFill>
                <a:latin typeface="Menlo" panose="020B0609030804020204" pitchFamily="49" charset="0"/>
                <a:ea typeface="Times New Roman" panose="02020603050405020304" pitchFamily="18" charset="0"/>
              </a:rPr>
              <a:t> </a:t>
            </a:r>
            <a:r>
              <a:rPr lang="en-US" dirty="0">
                <a:solidFill>
                  <a:srgbClr val="22863A"/>
                </a:solidFill>
                <a:latin typeface="Menlo" panose="020B0609030804020204" pitchFamily="49" charset="0"/>
                <a:ea typeface="Times New Roman" panose="02020603050405020304" pitchFamily="18" charset="0"/>
              </a:rPr>
              <a:t>"string"</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  default     </a:t>
            </a:r>
            <a:r>
              <a:rPr lang="en-US" dirty="0">
                <a:solidFill>
                  <a:srgbClr val="D73A49"/>
                </a:solidFill>
                <a:latin typeface="Menlo" panose="020B0609030804020204" pitchFamily="49" charset="0"/>
                <a:ea typeface="Times New Roman" panose="02020603050405020304" pitchFamily="18" charset="0"/>
              </a:rPr>
              <a:t>=</a:t>
            </a:r>
            <a:r>
              <a:rPr lang="en-US" dirty="0">
                <a:solidFill>
                  <a:srgbClr val="24292E"/>
                </a:solidFill>
                <a:latin typeface="Menlo" panose="020B0609030804020204" pitchFamily="49" charset="0"/>
                <a:ea typeface="Times New Roman" panose="02020603050405020304" pitchFamily="18" charset="0"/>
              </a:rPr>
              <a:t> </a:t>
            </a:r>
            <a:r>
              <a:rPr lang="en-US" dirty="0">
                <a:solidFill>
                  <a:srgbClr val="22863A"/>
                </a:solidFill>
                <a:latin typeface="Menlo" panose="020B0609030804020204" pitchFamily="49" charset="0"/>
                <a:ea typeface="Times New Roman" panose="02020603050405020304" pitchFamily="18" charset="0"/>
              </a:rPr>
              <a:t>"value"</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a:t>
            </a:r>
            <a:endParaRPr lang="en-US" dirty="0"/>
          </a:p>
        </p:txBody>
      </p:sp>
      <p:sp>
        <p:nvSpPr>
          <p:cNvPr id="3" name="Title 2">
            <a:extLst>
              <a:ext uri="{FF2B5EF4-FFF2-40B4-BE49-F238E27FC236}">
                <a16:creationId xmlns:a16="http://schemas.microsoft.com/office/drawing/2014/main" id="{B9D0A74F-00C7-3448-9250-04F744D155C6}"/>
              </a:ext>
            </a:extLst>
          </p:cNvPr>
          <p:cNvSpPr>
            <a:spLocks noGrp="1"/>
          </p:cNvSpPr>
          <p:nvPr>
            <p:ph type="title"/>
          </p:nvPr>
        </p:nvSpPr>
        <p:spPr/>
        <p:txBody>
          <a:bodyPr/>
          <a:lstStyle/>
          <a:p>
            <a:r>
              <a:rPr lang="en-US" dirty="0"/>
              <a:t>Variables - Types</a:t>
            </a:r>
          </a:p>
        </p:txBody>
      </p:sp>
      <p:sp>
        <p:nvSpPr>
          <p:cNvPr id="4" name="Text Placeholder 3">
            <a:extLst>
              <a:ext uri="{FF2B5EF4-FFF2-40B4-BE49-F238E27FC236}">
                <a16:creationId xmlns:a16="http://schemas.microsoft.com/office/drawing/2014/main" id="{B6863DA1-5293-6C4A-979D-5AC90851193A}"/>
              </a:ext>
            </a:extLst>
          </p:cNvPr>
          <p:cNvSpPr>
            <a:spLocks noGrp="1"/>
          </p:cNvSpPr>
          <p:nvPr>
            <p:ph type="body" sz="quarter" idx="10"/>
          </p:nvPr>
        </p:nvSpPr>
        <p:spPr/>
        <p:txBody>
          <a:bodyPr/>
          <a:lstStyle/>
          <a:p>
            <a:r>
              <a:rPr lang="en-US" dirty="0"/>
              <a:t>https://</a:t>
            </a:r>
            <a:r>
              <a:rPr lang="en-US" dirty="0" err="1"/>
              <a:t>www.terraform.io</a:t>
            </a:r>
            <a:r>
              <a:rPr lang="en-US" dirty="0"/>
              <a:t>/docs/configuration/</a:t>
            </a:r>
            <a:r>
              <a:rPr lang="en-US" dirty="0" err="1"/>
              <a:t>variables.html</a:t>
            </a:r>
            <a:endParaRPr lang="en-US" dirty="0"/>
          </a:p>
        </p:txBody>
      </p:sp>
    </p:spTree>
    <p:extLst>
      <p:ext uri="{BB962C8B-B14F-4D97-AF65-F5344CB8AC3E}">
        <p14:creationId xmlns:p14="http://schemas.microsoft.com/office/powerpoint/2010/main" val="1451952748"/>
      </p:ext>
    </p:extLst>
  </p:cSld>
  <p:clrMapOvr>
    <a:masterClrMapping/>
  </p:clrMapOvr>
  <p:transition spd="med"/>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772A192-5CDC-B947-91FC-C291EDEF5D8B}"/>
              </a:ext>
            </a:extLst>
          </p:cNvPr>
          <p:cNvSpPr>
            <a:spLocks noGrp="1"/>
          </p:cNvSpPr>
          <p:nvPr>
            <p:ph type="body" idx="1"/>
          </p:nvPr>
        </p:nvSpPr>
        <p:spPr/>
        <p:txBody>
          <a:bodyPr>
            <a:normAutofit/>
          </a:bodyPr>
          <a:lstStyle/>
          <a:p>
            <a:pPr marL="0" indent="0">
              <a:buNone/>
            </a:pPr>
            <a:endParaRPr lang="en-US" dirty="0"/>
          </a:p>
          <a:p>
            <a:pPr marL="0" indent="0">
              <a:spcBef>
                <a:spcPts val="0"/>
              </a:spcBef>
              <a:buNone/>
            </a:pPr>
            <a:r>
              <a:rPr lang="en-US" dirty="0">
                <a:solidFill>
                  <a:srgbClr val="D73A49"/>
                </a:solidFill>
                <a:latin typeface="Menlo" panose="020B0609030804020204" pitchFamily="49" charset="0"/>
                <a:ea typeface="Times New Roman" panose="02020603050405020304" pitchFamily="18" charset="0"/>
              </a:rPr>
              <a:t>variable</a:t>
            </a:r>
            <a:r>
              <a:rPr lang="en-US" dirty="0">
                <a:solidFill>
                  <a:srgbClr val="22863A"/>
                </a:solidFill>
                <a:latin typeface="Menlo" panose="020B0609030804020204" pitchFamily="49" charset="0"/>
                <a:ea typeface="Times New Roman" panose="02020603050405020304" pitchFamily="18" charset="0"/>
              </a:rPr>
              <a:t> "images"</a:t>
            </a:r>
            <a:r>
              <a:rPr lang="en-US" dirty="0">
                <a:solidFill>
                  <a:srgbClr val="24292E"/>
                </a:solidFill>
                <a:latin typeface="Menlo" panose="020B0609030804020204" pitchFamily="49" charset="0"/>
                <a:ea typeface="Times New Roman" panose="02020603050405020304" pitchFamily="18" charset="0"/>
              </a:rPr>
              <a:t> {</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  type </a:t>
            </a:r>
            <a:r>
              <a:rPr lang="en-US" dirty="0">
                <a:solidFill>
                  <a:srgbClr val="D73A49"/>
                </a:solidFill>
                <a:latin typeface="Menlo" panose="020B0609030804020204" pitchFamily="49" charset="0"/>
                <a:ea typeface="Times New Roman" panose="02020603050405020304" pitchFamily="18" charset="0"/>
              </a:rPr>
              <a:t>=</a:t>
            </a:r>
            <a:r>
              <a:rPr lang="en-US" dirty="0">
                <a:solidFill>
                  <a:srgbClr val="24292E"/>
                </a:solidFill>
                <a:latin typeface="Menlo" panose="020B0609030804020204" pitchFamily="49" charset="0"/>
                <a:ea typeface="Times New Roman" panose="02020603050405020304" pitchFamily="18" charset="0"/>
              </a:rPr>
              <a:t> </a:t>
            </a:r>
            <a:r>
              <a:rPr lang="en-US" dirty="0">
                <a:solidFill>
                  <a:srgbClr val="22863A"/>
                </a:solidFill>
                <a:latin typeface="Menlo" panose="020B0609030804020204" pitchFamily="49" charset="0"/>
                <a:ea typeface="Times New Roman" panose="02020603050405020304" pitchFamily="18" charset="0"/>
              </a:rPr>
              <a:t>"map"</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 </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  default </a:t>
            </a:r>
            <a:r>
              <a:rPr lang="en-US" dirty="0">
                <a:solidFill>
                  <a:srgbClr val="D73A49"/>
                </a:solidFill>
                <a:latin typeface="Menlo" panose="020B0609030804020204" pitchFamily="49" charset="0"/>
                <a:ea typeface="Times New Roman" panose="02020603050405020304" pitchFamily="18" charset="0"/>
              </a:rPr>
              <a:t>=</a:t>
            </a:r>
            <a:r>
              <a:rPr lang="en-US" dirty="0">
                <a:solidFill>
                  <a:srgbClr val="24292E"/>
                </a:solidFill>
                <a:latin typeface="Menlo" panose="020B0609030804020204" pitchFamily="49" charset="0"/>
                <a:ea typeface="Times New Roman" panose="02020603050405020304" pitchFamily="18" charset="0"/>
              </a:rPr>
              <a:t> {</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    "dev"  = "image1"</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    "test" = "image2"</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    "prod" = "image3"</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  }</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a:t>
            </a:r>
            <a:endParaRPr lang="en-US" sz="1800" dirty="0">
              <a:latin typeface="Times New Roman" panose="02020603050405020304" pitchFamily="18" charset="0"/>
              <a:ea typeface="Times New Roman" panose="02020603050405020304" pitchFamily="18" charset="0"/>
            </a:endParaRPr>
          </a:p>
          <a:p>
            <a:pPr marL="0" indent="0">
              <a:buNone/>
            </a:pPr>
            <a:endParaRPr lang="en-US" dirty="0"/>
          </a:p>
        </p:txBody>
      </p:sp>
      <p:sp>
        <p:nvSpPr>
          <p:cNvPr id="3" name="Title 2">
            <a:extLst>
              <a:ext uri="{FF2B5EF4-FFF2-40B4-BE49-F238E27FC236}">
                <a16:creationId xmlns:a16="http://schemas.microsoft.com/office/drawing/2014/main" id="{B9D0A74F-00C7-3448-9250-04F744D155C6}"/>
              </a:ext>
            </a:extLst>
          </p:cNvPr>
          <p:cNvSpPr>
            <a:spLocks noGrp="1"/>
          </p:cNvSpPr>
          <p:nvPr>
            <p:ph type="title"/>
          </p:nvPr>
        </p:nvSpPr>
        <p:spPr/>
        <p:txBody>
          <a:bodyPr/>
          <a:lstStyle/>
          <a:p>
            <a:r>
              <a:rPr lang="en-US" dirty="0"/>
              <a:t>Variables - Types</a:t>
            </a:r>
          </a:p>
        </p:txBody>
      </p:sp>
      <p:sp>
        <p:nvSpPr>
          <p:cNvPr id="4" name="Text Placeholder 3">
            <a:extLst>
              <a:ext uri="{FF2B5EF4-FFF2-40B4-BE49-F238E27FC236}">
                <a16:creationId xmlns:a16="http://schemas.microsoft.com/office/drawing/2014/main" id="{B6863DA1-5293-6C4A-979D-5AC90851193A}"/>
              </a:ext>
            </a:extLst>
          </p:cNvPr>
          <p:cNvSpPr>
            <a:spLocks noGrp="1"/>
          </p:cNvSpPr>
          <p:nvPr>
            <p:ph type="body" sz="quarter" idx="10"/>
          </p:nvPr>
        </p:nvSpPr>
        <p:spPr/>
        <p:txBody>
          <a:bodyPr/>
          <a:lstStyle/>
          <a:p>
            <a:r>
              <a:rPr lang="en-US" dirty="0"/>
              <a:t>https://</a:t>
            </a:r>
            <a:r>
              <a:rPr lang="en-US" dirty="0" err="1"/>
              <a:t>www.terraform.io</a:t>
            </a:r>
            <a:r>
              <a:rPr lang="en-US" dirty="0"/>
              <a:t>/docs/configuration/</a:t>
            </a:r>
            <a:r>
              <a:rPr lang="en-US" dirty="0" err="1"/>
              <a:t>variables.html</a:t>
            </a:r>
            <a:endParaRPr lang="en-US" dirty="0"/>
          </a:p>
        </p:txBody>
      </p:sp>
    </p:spTree>
    <p:extLst>
      <p:ext uri="{BB962C8B-B14F-4D97-AF65-F5344CB8AC3E}">
        <p14:creationId xmlns:p14="http://schemas.microsoft.com/office/powerpoint/2010/main" val="3819258778"/>
      </p:ext>
    </p:extLst>
  </p:cSld>
  <p:clrMapOvr>
    <a:masterClrMapping/>
  </p:clrMapOvr>
  <p:transition spd="med"/>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772A192-5CDC-B947-91FC-C291EDEF5D8B}"/>
              </a:ext>
            </a:extLst>
          </p:cNvPr>
          <p:cNvSpPr>
            <a:spLocks noGrp="1"/>
          </p:cNvSpPr>
          <p:nvPr>
            <p:ph type="body" idx="1"/>
          </p:nvPr>
        </p:nvSpPr>
        <p:spPr/>
        <p:txBody>
          <a:bodyPr>
            <a:normAutofit/>
          </a:bodyPr>
          <a:lstStyle/>
          <a:p>
            <a:pPr marL="0" indent="0">
              <a:buNone/>
            </a:pPr>
            <a:endParaRPr lang="en-US" dirty="0"/>
          </a:p>
          <a:p>
            <a:pPr marL="0" indent="0">
              <a:spcBef>
                <a:spcPts val="0"/>
              </a:spcBef>
              <a:buNone/>
            </a:pPr>
            <a:r>
              <a:rPr lang="en-US" dirty="0">
                <a:solidFill>
                  <a:srgbClr val="D73A49"/>
                </a:solidFill>
                <a:latin typeface="Menlo" panose="020B0609030804020204" pitchFamily="49" charset="0"/>
                <a:ea typeface="Times New Roman" panose="02020603050405020304" pitchFamily="18" charset="0"/>
              </a:rPr>
              <a:t>variable</a:t>
            </a:r>
            <a:r>
              <a:rPr lang="en-US" dirty="0">
                <a:solidFill>
                  <a:srgbClr val="22863A"/>
                </a:solidFill>
                <a:latin typeface="Menlo" panose="020B0609030804020204" pitchFamily="49" charset="0"/>
                <a:ea typeface="Times New Roman" panose="02020603050405020304" pitchFamily="18" charset="0"/>
              </a:rPr>
              <a:t> "rules"</a:t>
            </a:r>
            <a:r>
              <a:rPr lang="en-US" dirty="0">
                <a:solidFill>
                  <a:srgbClr val="24292E"/>
                </a:solidFill>
                <a:latin typeface="Menlo" panose="020B0609030804020204" pitchFamily="49" charset="0"/>
                <a:ea typeface="Times New Roman" panose="02020603050405020304" pitchFamily="18" charset="0"/>
              </a:rPr>
              <a:t> {</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  type    </a:t>
            </a:r>
            <a:r>
              <a:rPr lang="en-US" dirty="0">
                <a:solidFill>
                  <a:srgbClr val="D73A49"/>
                </a:solidFill>
                <a:latin typeface="Menlo" panose="020B0609030804020204" pitchFamily="49" charset="0"/>
                <a:ea typeface="Times New Roman" panose="02020603050405020304" pitchFamily="18" charset="0"/>
              </a:rPr>
              <a:t>=</a:t>
            </a:r>
            <a:r>
              <a:rPr lang="en-US" dirty="0">
                <a:solidFill>
                  <a:srgbClr val="24292E"/>
                </a:solidFill>
                <a:latin typeface="Menlo" panose="020B0609030804020204" pitchFamily="49" charset="0"/>
                <a:ea typeface="Times New Roman" panose="02020603050405020304" pitchFamily="18" charset="0"/>
              </a:rPr>
              <a:t> </a:t>
            </a:r>
            <a:r>
              <a:rPr lang="en-US" dirty="0">
                <a:solidFill>
                  <a:srgbClr val="22863A"/>
                </a:solidFill>
                <a:latin typeface="Menlo" panose="020B0609030804020204" pitchFamily="49" charset="0"/>
                <a:ea typeface="Times New Roman" panose="02020603050405020304" pitchFamily="18" charset="0"/>
              </a:rPr>
              <a:t>"list"</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  default </a:t>
            </a:r>
            <a:r>
              <a:rPr lang="en-US" dirty="0">
                <a:solidFill>
                  <a:srgbClr val="D73A49"/>
                </a:solidFill>
                <a:latin typeface="Menlo" panose="020B0609030804020204" pitchFamily="49" charset="0"/>
                <a:ea typeface="Times New Roman" panose="02020603050405020304" pitchFamily="18" charset="0"/>
              </a:rPr>
              <a:t>=</a:t>
            </a:r>
            <a:r>
              <a:rPr lang="en-US" dirty="0">
                <a:solidFill>
                  <a:srgbClr val="24292E"/>
                </a:solidFill>
                <a:latin typeface="Menlo" panose="020B0609030804020204" pitchFamily="49" charset="0"/>
                <a:ea typeface="Times New Roman" panose="02020603050405020304" pitchFamily="18" charset="0"/>
              </a:rPr>
              <a:t> [</a:t>
            </a:r>
            <a:r>
              <a:rPr lang="en-US" dirty="0">
                <a:solidFill>
                  <a:srgbClr val="22863A"/>
                </a:solidFill>
                <a:latin typeface="Menlo" panose="020B0609030804020204" pitchFamily="49" charset="0"/>
                <a:ea typeface="Times New Roman" panose="02020603050405020304" pitchFamily="18" charset="0"/>
              </a:rPr>
              <a:t>"rule1"</a:t>
            </a:r>
            <a:r>
              <a:rPr lang="en-US" dirty="0">
                <a:solidFill>
                  <a:srgbClr val="24292E"/>
                </a:solidFill>
                <a:latin typeface="Menlo" panose="020B0609030804020204" pitchFamily="49" charset="0"/>
                <a:ea typeface="Times New Roman" panose="02020603050405020304" pitchFamily="18" charset="0"/>
              </a:rPr>
              <a:t>, </a:t>
            </a:r>
            <a:r>
              <a:rPr lang="en-US" dirty="0">
                <a:solidFill>
                  <a:srgbClr val="22863A"/>
                </a:solidFill>
                <a:latin typeface="Menlo" panose="020B0609030804020204" pitchFamily="49" charset="0"/>
                <a:ea typeface="Times New Roman" panose="02020603050405020304" pitchFamily="18" charset="0"/>
              </a:rPr>
              <a:t>"rule2"</a:t>
            </a:r>
            <a:r>
              <a:rPr lang="en-US" dirty="0">
                <a:solidFill>
                  <a:srgbClr val="24292E"/>
                </a:solidFill>
                <a:latin typeface="Menlo" panose="020B0609030804020204" pitchFamily="49" charset="0"/>
                <a:ea typeface="Times New Roman" panose="02020603050405020304" pitchFamily="18" charset="0"/>
              </a:rPr>
              <a:t>]</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a:t>
            </a:r>
            <a:endParaRPr lang="en-US" sz="1800" dirty="0">
              <a:latin typeface="Times New Roman" panose="02020603050405020304" pitchFamily="18" charset="0"/>
              <a:ea typeface="Times New Roman" panose="02020603050405020304" pitchFamily="18" charset="0"/>
            </a:endParaRPr>
          </a:p>
          <a:p>
            <a:pPr marL="0" indent="0">
              <a:buNone/>
            </a:pPr>
            <a:endParaRPr lang="en-US" dirty="0"/>
          </a:p>
        </p:txBody>
      </p:sp>
      <p:sp>
        <p:nvSpPr>
          <p:cNvPr id="3" name="Title 2">
            <a:extLst>
              <a:ext uri="{FF2B5EF4-FFF2-40B4-BE49-F238E27FC236}">
                <a16:creationId xmlns:a16="http://schemas.microsoft.com/office/drawing/2014/main" id="{B9D0A74F-00C7-3448-9250-04F744D155C6}"/>
              </a:ext>
            </a:extLst>
          </p:cNvPr>
          <p:cNvSpPr>
            <a:spLocks noGrp="1"/>
          </p:cNvSpPr>
          <p:nvPr>
            <p:ph type="title"/>
          </p:nvPr>
        </p:nvSpPr>
        <p:spPr/>
        <p:txBody>
          <a:bodyPr/>
          <a:lstStyle/>
          <a:p>
            <a:r>
              <a:rPr lang="en-US" dirty="0"/>
              <a:t>Variables - Types</a:t>
            </a:r>
          </a:p>
        </p:txBody>
      </p:sp>
      <p:sp>
        <p:nvSpPr>
          <p:cNvPr id="4" name="Text Placeholder 3">
            <a:extLst>
              <a:ext uri="{FF2B5EF4-FFF2-40B4-BE49-F238E27FC236}">
                <a16:creationId xmlns:a16="http://schemas.microsoft.com/office/drawing/2014/main" id="{B6863DA1-5293-6C4A-979D-5AC90851193A}"/>
              </a:ext>
            </a:extLst>
          </p:cNvPr>
          <p:cNvSpPr>
            <a:spLocks noGrp="1"/>
          </p:cNvSpPr>
          <p:nvPr>
            <p:ph type="body" sz="quarter" idx="10"/>
          </p:nvPr>
        </p:nvSpPr>
        <p:spPr/>
        <p:txBody>
          <a:bodyPr/>
          <a:lstStyle/>
          <a:p>
            <a:r>
              <a:rPr lang="en-US" dirty="0"/>
              <a:t>https://</a:t>
            </a:r>
            <a:r>
              <a:rPr lang="en-US" dirty="0" err="1"/>
              <a:t>www.terraform.io</a:t>
            </a:r>
            <a:r>
              <a:rPr lang="en-US" dirty="0"/>
              <a:t>/docs/configuration/</a:t>
            </a:r>
            <a:r>
              <a:rPr lang="en-US" dirty="0" err="1"/>
              <a:t>variables.html</a:t>
            </a:r>
            <a:endParaRPr lang="en-US" dirty="0"/>
          </a:p>
        </p:txBody>
      </p:sp>
    </p:spTree>
    <p:extLst>
      <p:ext uri="{BB962C8B-B14F-4D97-AF65-F5344CB8AC3E}">
        <p14:creationId xmlns:p14="http://schemas.microsoft.com/office/powerpoint/2010/main" val="3228204368"/>
      </p:ext>
    </p:extLst>
  </p:cSld>
  <p:clrMapOvr>
    <a:masterClrMapping/>
  </p:clrMapOvr>
  <p:transition spd="med"/>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772A192-5CDC-B947-91FC-C291EDEF5D8B}"/>
              </a:ext>
            </a:extLst>
          </p:cNvPr>
          <p:cNvSpPr>
            <a:spLocks noGrp="1"/>
          </p:cNvSpPr>
          <p:nvPr>
            <p:ph type="body" idx="1"/>
          </p:nvPr>
        </p:nvSpPr>
        <p:spPr/>
        <p:txBody>
          <a:bodyPr>
            <a:normAutofit/>
          </a:bodyPr>
          <a:lstStyle/>
          <a:p>
            <a:pPr marL="0" indent="0">
              <a:buNone/>
            </a:pPr>
            <a:endParaRPr lang="en-US" dirty="0"/>
          </a:p>
          <a:p>
            <a:pPr marL="0" indent="0">
              <a:spcBef>
                <a:spcPts val="0"/>
              </a:spcBef>
              <a:buNone/>
            </a:pPr>
            <a:r>
              <a:rPr lang="en-US" dirty="0">
                <a:solidFill>
                  <a:srgbClr val="D73A49"/>
                </a:solidFill>
                <a:latin typeface="Menlo" panose="020B0609030804020204" pitchFamily="49" charset="0"/>
                <a:ea typeface="Times New Roman" panose="02020603050405020304" pitchFamily="18" charset="0"/>
              </a:rPr>
              <a:t>variable</a:t>
            </a:r>
            <a:r>
              <a:rPr lang="en-US" dirty="0">
                <a:solidFill>
                  <a:srgbClr val="22863A"/>
                </a:solidFill>
                <a:latin typeface="Menlo" panose="020B0609030804020204" pitchFamily="49" charset="0"/>
                <a:ea typeface="Times New Roman" panose="02020603050405020304" pitchFamily="18" charset="0"/>
              </a:rPr>
              <a:t> "enabled"</a:t>
            </a:r>
            <a:r>
              <a:rPr lang="en-US" dirty="0">
                <a:solidFill>
                  <a:srgbClr val="24292E"/>
                </a:solidFill>
                <a:latin typeface="Menlo" panose="020B0609030804020204" pitchFamily="49" charset="0"/>
                <a:ea typeface="Times New Roman" panose="02020603050405020304" pitchFamily="18" charset="0"/>
              </a:rPr>
              <a:t> {</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  default </a:t>
            </a:r>
            <a:r>
              <a:rPr lang="en-US" dirty="0">
                <a:solidFill>
                  <a:srgbClr val="D73A49"/>
                </a:solidFill>
                <a:latin typeface="Menlo" panose="020B0609030804020204" pitchFamily="49" charset="0"/>
                <a:ea typeface="Times New Roman" panose="02020603050405020304" pitchFamily="18" charset="0"/>
              </a:rPr>
              <a:t>=</a:t>
            </a:r>
            <a:r>
              <a:rPr lang="en-US" dirty="0">
                <a:solidFill>
                  <a:srgbClr val="24292E"/>
                </a:solidFill>
                <a:latin typeface="Menlo" panose="020B0609030804020204" pitchFamily="49" charset="0"/>
                <a:ea typeface="Times New Roman" panose="02020603050405020304" pitchFamily="18" charset="0"/>
              </a:rPr>
              <a:t> </a:t>
            </a:r>
            <a:r>
              <a:rPr lang="en-US" dirty="0">
                <a:solidFill>
                  <a:srgbClr val="005CC5"/>
                </a:solidFill>
                <a:latin typeface="Menlo" panose="020B0609030804020204" pitchFamily="49" charset="0"/>
                <a:ea typeface="Times New Roman" panose="02020603050405020304" pitchFamily="18" charset="0"/>
              </a:rPr>
              <a:t>false</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a:t>
            </a:r>
            <a:endParaRPr lang="en-US" sz="1800" dirty="0">
              <a:latin typeface="Times New Roman" panose="02020603050405020304" pitchFamily="18" charset="0"/>
              <a:ea typeface="Times New Roman" panose="02020603050405020304" pitchFamily="18" charset="0"/>
            </a:endParaRPr>
          </a:p>
          <a:p>
            <a:pPr marL="0" indent="0">
              <a:buNone/>
            </a:pPr>
            <a:endParaRPr lang="en-US" dirty="0"/>
          </a:p>
        </p:txBody>
      </p:sp>
      <p:sp>
        <p:nvSpPr>
          <p:cNvPr id="3" name="Title 2">
            <a:extLst>
              <a:ext uri="{FF2B5EF4-FFF2-40B4-BE49-F238E27FC236}">
                <a16:creationId xmlns:a16="http://schemas.microsoft.com/office/drawing/2014/main" id="{B9D0A74F-00C7-3448-9250-04F744D155C6}"/>
              </a:ext>
            </a:extLst>
          </p:cNvPr>
          <p:cNvSpPr>
            <a:spLocks noGrp="1"/>
          </p:cNvSpPr>
          <p:nvPr>
            <p:ph type="title"/>
          </p:nvPr>
        </p:nvSpPr>
        <p:spPr/>
        <p:txBody>
          <a:bodyPr/>
          <a:lstStyle/>
          <a:p>
            <a:r>
              <a:rPr lang="en-US" dirty="0"/>
              <a:t>Variables - Types</a:t>
            </a:r>
          </a:p>
        </p:txBody>
      </p:sp>
      <p:sp>
        <p:nvSpPr>
          <p:cNvPr id="4" name="Text Placeholder 3">
            <a:extLst>
              <a:ext uri="{FF2B5EF4-FFF2-40B4-BE49-F238E27FC236}">
                <a16:creationId xmlns:a16="http://schemas.microsoft.com/office/drawing/2014/main" id="{B6863DA1-5293-6C4A-979D-5AC90851193A}"/>
              </a:ext>
            </a:extLst>
          </p:cNvPr>
          <p:cNvSpPr>
            <a:spLocks noGrp="1"/>
          </p:cNvSpPr>
          <p:nvPr>
            <p:ph type="body" sz="quarter" idx="10"/>
          </p:nvPr>
        </p:nvSpPr>
        <p:spPr/>
        <p:txBody>
          <a:bodyPr/>
          <a:lstStyle/>
          <a:p>
            <a:r>
              <a:rPr lang="en-US" dirty="0"/>
              <a:t>https://</a:t>
            </a:r>
            <a:r>
              <a:rPr lang="en-US" dirty="0" err="1"/>
              <a:t>www.terraform.io</a:t>
            </a:r>
            <a:r>
              <a:rPr lang="en-US" dirty="0"/>
              <a:t>/docs/configuration/</a:t>
            </a:r>
            <a:r>
              <a:rPr lang="en-US" dirty="0" err="1"/>
              <a:t>variables.html</a:t>
            </a:r>
            <a:endParaRPr lang="en-US" dirty="0"/>
          </a:p>
        </p:txBody>
      </p:sp>
    </p:spTree>
    <p:extLst>
      <p:ext uri="{BB962C8B-B14F-4D97-AF65-F5344CB8AC3E}">
        <p14:creationId xmlns:p14="http://schemas.microsoft.com/office/powerpoint/2010/main" val="2390479270"/>
      </p:ext>
    </p:extLst>
  </p:cSld>
  <p:clrMapOvr>
    <a:masterClrMapping/>
  </p:clrMapOvr>
  <p:transition spd="med"/>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772A192-5CDC-B947-91FC-C291EDEF5D8B}"/>
              </a:ext>
            </a:extLst>
          </p:cNvPr>
          <p:cNvSpPr>
            <a:spLocks noGrp="1"/>
          </p:cNvSpPr>
          <p:nvPr>
            <p:ph type="body" idx="1"/>
          </p:nvPr>
        </p:nvSpPr>
        <p:spPr/>
        <p:txBody>
          <a:bodyPr>
            <a:normAutofit/>
          </a:bodyPr>
          <a:lstStyle/>
          <a:p>
            <a:pPr marL="0" indent="0">
              <a:buNone/>
            </a:pPr>
            <a:endParaRPr lang="en-US" dirty="0"/>
          </a:p>
          <a:p>
            <a:pPr marL="0" indent="0">
              <a:buNone/>
            </a:pPr>
            <a:r>
              <a:rPr lang="en-US" dirty="0"/>
              <a:t>Variables are valid within the current module level.</a:t>
            </a:r>
          </a:p>
          <a:p>
            <a:pPr marL="0" indent="0">
              <a:buNone/>
            </a:pPr>
            <a:endParaRPr lang="en-US" dirty="0"/>
          </a:p>
          <a:p>
            <a:pPr marL="0" indent="0">
              <a:buNone/>
            </a:pPr>
            <a:r>
              <a:rPr lang="en-US" dirty="0">
                <a:solidFill>
                  <a:srgbClr val="24292E"/>
                </a:solidFill>
                <a:latin typeface="Menlo" panose="020B0609030804020204" pitchFamily="49" charset="0"/>
              </a:rPr>
              <a:t>test</a:t>
            </a:r>
          </a:p>
          <a:p>
            <a:pPr marL="0" indent="0">
              <a:buNone/>
            </a:pPr>
            <a:r>
              <a:rPr lang="en-US" dirty="0">
                <a:solidFill>
                  <a:srgbClr val="24292E"/>
                </a:solidFill>
                <a:latin typeface="Menlo" panose="020B0609030804020204" pitchFamily="49" charset="0"/>
              </a:rPr>
              <a:t>├── app1.tf</a:t>
            </a:r>
          </a:p>
          <a:p>
            <a:pPr marL="0" indent="0">
              <a:buNone/>
            </a:pPr>
            <a:r>
              <a:rPr lang="en-US" dirty="0">
                <a:solidFill>
                  <a:srgbClr val="24292E"/>
                </a:solidFill>
                <a:latin typeface="Menlo" panose="020B0609030804020204" pitchFamily="49" charset="0"/>
              </a:rPr>
              <a:t>├── app2.tf</a:t>
            </a:r>
          </a:p>
          <a:p>
            <a:pPr marL="0" indent="0">
              <a:buNone/>
            </a:pPr>
            <a:r>
              <a:rPr lang="en-US" dirty="0">
                <a:solidFill>
                  <a:srgbClr val="24292E"/>
                </a:solidFill>
                <a:latin typeface="Menlo" panose="020B0609030804020204" pitchFamily="49" charset="0"/>
              </a:rPr>
              <a:t>└── </a:t>
            </a:r>
            <a:r>
              <a:rPr lang="en-US" dirty="0" err="1">
                <a:solidFill>
                  <a:srgbClr val="24292E"/>
                </a:solidFill>
                <a:latin typeface="Menlo" panose="020B0609030804020204" pitchFamily="49" charset="0"/>
              </a:rPr>
              <a:t>variables.tf</a:t>
            </a:r>
            <a:endParaRPr lang="en-US" dirty="0">
              <a:solidFill>
                <a:srgbClr val="24292E"/>
              </a:solidFill>
              <a:latin typeface="Menlo" panose="020B0609030804020204" pitchFamily="49" charset="0"/>
            </a:endParaRPr>
          </a:p>
          <a:p>
            <a:pPr marL="0" indent="0">
              <a:buNone/>
            </a:pPr>
            <a:endParaRPr lang="en-US" dirty="0"/>
          </a:p>
        </p:txBody>
      </p:sp>
      <p:sp>
        <p:nvSpPr>
          <p:cNvPr id="3" name="Title 2">
            <a:extLst>
              <a:ext uri="{FF2B5EF4-FFF2-40B4-BE49-F238E27FC236}">
                <a16:creationId xmlns:a16="http://schemas.microsoft.com/office/drawing/2014/main" id="{B9D0A74F-00C7-3448-9250-04F744D155C6}"/>
              </a:ext>
            </a:extLst>
          </p:cNvPr>
          <p:cNvSpPr>
            <a:spLocks noGrp="1"/>
          </p:cNvSpPr>
          <p:nvPr>
            <p:ph type="title"/>
          </p:nvPr>
        </p:nvSpPr>
        <p:spPr/>
        <p:txBody>
          <a:bodyPr/>
          <a:lstStyle/>
          <a:p>
            <a:r>
              <a:rPr lang="en-US" dirty="0"/>
              <a:t>Variables - Scoping</a:t>
            </a:r>
          </a:p>
        </p:txBody>
      </p:sp>
      <p:sp>
        <p:nvSpPr>
          <p:cNvPr id="4" name="Text Placeholder 3">
            <a:extLst>
              <a:ext uri="{FF2B5EF4-FFF2-40B4-BE49-F238E27FC236}">
                <a16:creationId xmlns:a16="http://schemas.microsoft.com/office/drawing/2014/main" id="{B6863DA1-5293-6C4A-979D-5AC90851193A}"/>
              </a:ext>
            </a:extLst>
          </p:cNvPr>
          <p:cNvSpPr>
            <a:spLocks noGrp="1"/>
          </p:cNvSpPr>
          <p:nvPr>
            <p:ph type="body" sz="quarter" idx="10"/>
          </p:nvPr>
        </p:nvSpPr>
        <p:spPr/>
        <p:txBody>
          <a:bodyPr/>
          <a:lstStyle/>
          <a:p>
            <a:r>
              <a:rPr lang="en-US" dirty="0"/>
              <a:t>https://</a:t>
            </a:r>
            <a:r>
              <a:rPr lang="en-US" dirty="0" err="1"/>
              <a:t>www.terraform.io</a:t>
            </a:r>
            <a:r>
              <a:rPr lang="en-US" dirty="0"/>
              <a:t>/docs/configuration/</a:t>
            </a:r>
            <a:r>
              <a:rPr lang="en-US" dirty="0" err="1"/>
              <a:t>variables.html</a:t>
            </a:r>
            <a:endParaRPr lang="en-US" dirty="0"/>
          </a:p>
        </p:txBody>
      </p:sp>
    </p:spTree>
    <p:extLst>
      <p:ext uri="{BB962C8B-B14F-4D97-AF65-F5344CB8AC3E}">
        <p14:creationId xmlns:p14="http://schemas.microsoft.com/office/powerpoint/2010/main" val="2428002748"/>
      </p:ext>
    </p:extLst>
  </p:cSld>
  <p:clrMapOvr>
    <a:masterClrMapping/>
  </p:clrMapOvr>
  <p:transition spd="med"/>
</p:sld>
</file>

<file path=ppt/slides/slide1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772A192-5CDC-B947-91FC-C291EDEF5D8B}"/>
              </a:ext>
            </a:extLst>
          </p:cNvPr>
          <p:cNvSpPr>
            <a:spLocks noGrp="1"/>
          </p:cNvSpPr>
          <p:nvPr>
            <p:ph type="body" idx="1"/>
          </p:nvPr>
        </p:nvSpPr>
        <p:spPr/>
        <p:txBody>
          <a:bodyPr>
            <a:normAutofit/>
          </a:bodyPr>
          <a:lstStyle/>
          <a:p>
            <a:pPr marL="0" indent="0">
              <a:buNone/>
            </a:pPr>
            <a:endParaRPr lang="en-US" dirty="0"/>
          </a:p>
          <a:p>
            <a:pPr marL="0" indent="0">
              <a:buNone/>
            </a:pPr>
            <a:r>
              <a:rPr lang="en-US" dirty="0"/>
              <a:t>Defaults</a:t>
            </a:r>
          </a:p>
        </p:txBody>
      </p:sp>
      <p:sp>
        <p:nvSpPr>
          <p:cNvPr id="3" name="Title 2">
            <a:extLst>
              <a:ext uri="{FF2B5EF4-FFF2-40B4-BE49-F238E27FC236}">
                <a16:creationId xmlns:a16="http://schemas.microsoft.com/office/drawing/2014/main" id="{B9D0A74F-00C7-3448-9250-04F744D155C6}"/>
              </a:ext>
            </a:extLst>
          </p:cNvPr>
          <p:cNvSpPr>
            <a:spLocks noGrp="1"/>
          </p:cNvSpPr>
          <p:nvPr>
            <p:ph type="title"/>
          </p:nvPr>
        </p:nvSpPr>
        <p:spPr/>
        <p:txBody>
          <a:bodyPr/>
          <a:lstStyle/>
          <a:p>
            <a:r>
              <a:rPr lang="en-US" dirty="0"/>
              <a:t>Variables – How to Use</a:t>
            </a:r>
          </a:p>
        </p:txBody>
      </p:sp>
      <p:sp>
        <p:nvSpPr>
          <p:cNvPr id="4" name="Text Placeholder 3">
            <a:extLst>
              <a:ext uri="{FF2B5EF4-FFF2-40B4-BE49-F238E27FC236}">
                <a16:creationId xmlns:a16="http://schemas.microsoft.com/office/drawing/2014/main" id="{B6863DA1-5293-6C4A-979D-5AC90851193A}"/>
              </a:ext>
            </a:extLst>
          </p:cNvPr>
          <p:cNvSpPr>
            <a:spLocks noGrp="1"/>
          </p:cNvSpPr>
          <p:nvPr>
            <p:ph type="body" sz="quarter" idx="10"/>
          </p:nvPr>
        </p:nvSpPr>
        <p:spPr/>
        <p:txBody>
          <a:bodyPr/>
          <a:lstStyle/>
          <a:p>
            <a:r>
              <a:rPr lang="en-US" dirty="0"/>
              <a:t>https://</a:t>
            </a:r>
            <a:r>
              <a:rPr lang="en-US" dirty="0" err="1"/>
              <a:t>www.terraform.io</a:t>
            </a:r>
            <a:r>
              <a:rPr lang="en-US" dirty="0"/>
              <a:t>/docs/configuration/</a:t>
            </a:r>
            <a:r>
              <a:rPr lang="en-US" dirty="0" err="1"/>
              <a:t>variables.html</a:t>
            </a:r>
            <a:endParaRPr lang="en-US" dirty="0"/>
          </a:p>
        </p:txBody>
      </p:sp>
    </p:spTree>
    <p:extLst>
      <p:ext uri="{BB962C8B-B14F-4D97-AF65-F5344CB8AC3E}">
        <p14:creationId xmlns:p14="http://schemas.microsoft.com/office/powerpoint/2010/main" val="174455461"/>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51" name="Group"/>
          <p:cNvGrpSpPr/>
          <p:nvPr/>
        </p:nvGrpSpPr>
        <p:grpSpPr>
          <a:xfrm>
            <a:off x="7048356" y="4022631"/>
            <a:ext cx="7779583" cy="6422489"/>
            <a:chOff x="-1" y="-2"/>
            <a:chExt cx="7779581" cy="6422488"/>
          </a:xfrm>
        </p:grpSpPr>
        <p:grpSp>
          <p:nvGrpSpPr>
            <p:cNvPr id="746" name="Group"/>
            <p:cNvGrpSpPr/>
            <p:nvPr/>
          </p:nvGrpSpPr>
          <p:grpSpPr>
            <a:xfrm>
              <a:off x="-1" y="-2"/>
              <a:ext cx="7779581" cy="6422488"/>
              <a:chOff x="0" y="0"/>
              <a:chExt cx="7779579" cy="6422487"/>
            </a:xfrm>
          </p:grpSpPr>
          <p:sp>
            <p:nvSpPr>
              <p:cNvPr id="744" name="Rectangle"/>
              <p:cNvSpPr/>
              <p:nvPr/>
            </p:nvSpPr>
            <p:spPr>
              <a:xfrm>
                <a:off x="-1" y="2051791"/>
                <a:ext cx="7779581" cy="4370696"/>
              </a:xfrm>
              <a:prstGeom prst="rect">
                <a:avLst/>
              </a:prstGeom>
              <a:gradFill flip="none" rotWithShape="1">
                <a:gsLst>
                  <a:gs pos="0">
                    <a:srgbClr val="EBEBEB"/>
                  </a:gs>
                  <a:gs pos="100000">
                    <a:srgbClr val="FFFFFF"/>
                  </a:gs>
                </a:gsLst>
                <a:path path="circle">
                  <a:fillToRect l="37721" t="-19636" r="62278" b="119636"/>
                </a:path>
              </a:gradFill>
              <a:ln w="12700" cap="flat">
                <a:noFill/>
                <a:miter lim="400000"/>
              </a:ln>
              <a:effectLst/>
            </p:spPr>
            <p:txBody>
              <a:bodyPr wrap="square" lIns="121918" tIns="121918" rIns="121918" bIns="121918" numCol="1" anchor="ctr">
                <a:noAutofit/>
              </a:bodyP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745" name="EARLY CLOUD"/>
              <p:cNvSpPr txBox="1"/>
              <p:nvPr/>
            </p:nvSpPr>
            <p:spPr>
              <a:xfrm>
                <a:off x="2423370" y="-1"/>
                <a:ext cx="3124861" cy="766233"/>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135466" tIns="135466" rIns="135466" bIns="135466" numCol="1" anchor="ctr">
                <a:spAutoFit/>
              </a:bodyPr>
              <a:lstStyle>
                <a:lvl1pPr algn="ctr">
                  <a:lnSpc>
                    <a:spcPct val="100000"/>
                  </a:lnSpc>
                  <a:spcBef>
                    <a:spcPts val="0"/>
                  </a:spcBef>
                  <a:defRPr sz="3200" b="0">
                    <a:solidFill>
                      <a:srgbClr val="44546A"/>
                    </a:solidFill>
                    <a:latin typeface="Verdana"/>
                    <a:ea typeface="Verdana"/>
                    <a:cs typeface="Verdana"/>
                    <a:sym typeface="Verdana"/>
                  </a:defRPr>
                </a:lvl1pPr>
              </a:lstStyle>
              <a:p>
                <a:r>
                  <a:t>EARLY CLOUD</a:t>
                </a:r>
              </a:p>
            </p:txBody>
          </p:sp>
        </p:grpSp>
        <p:sp>
          <p:nvSpPr>
            <p:cNvPr id="747" name="AWS"/>
            <p:cNvSpPr txBox="1"/>
            <p:nvPr/>
          </p:nvSpPr>
          <p:spPr>
            <a:xfrm>
              <a:off x="4888286" y="5165140"/>
              <a:ext cx="1302707" cy="70446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135466" tIns="135466" rIns="135466" bIns="135466" numCol="1" anchor="ctr">
              <a:spAutoFit/>
            </a:bodyPr>
            <a:lstStyle>
              <a:lvl1pPr algn="ctr">
                <a:lnSpc>
                  <a:spcPct val="100000"/>
                </a:lnSpc>
                <a:spcBef>
                  <a:spcPts val="0"/>
                </a:spcBef>
                <a:defRPr sz="2800" b="0">
                  <a:solidFill>
                    <a:srgbClr val="44546A"/>
                  </a:solidFill>
                  <a:latin typeface="Verdana"/>
                  <a:ea typeface="Verdana"/>
                  <a:cs typeface="Verdana"/>
                  <a:sym typeface="Verdana"/>
                </a:defRPr>
              </a:lvl1pPr>
            </a:lstStyle>
            <a:p>
              <a:r>
                <a:rPr lang="en-US" dirty="0"/>
                <a:t>Azure</a:t>
              </a:r>
              <a:endParaRPr dirty="0"/>
            </a:p>
          </p:txBody>
        </p:sp>
        <p:sp>
          <p:nvSpPr>
            <p:cNvPr id="748" name="Private cloud"/>
            <p:cNvSpPr txBox="1"/>
            <p:nvPr/>
          </p:nvSpPr>
          <p:spPr>
            <a:xfrm>
              <a:off x="1247417" y="4993286"/>
              <a:ext cx="2428968" cy="1048173"/>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135466" tIns="135466" rIns="135466" bIns="135466" numCol="1" anchor="ctr">
              <a:spAutoFit/>
            </a:bodyPr>
            <a:lstStyle>
              <a:lvl1pPr algn="ctr">
                <a:spcBef>
                  <a:spcPts val="0"/>
                </a:spcBef>
                <a:defRPr sz="2800" b="0">
                  <a:solidFill>
                    <a:srgbClr val="44546A"/>
                  </a:solidFill>
                  <a:latin typeface="Verdana"/>
                  <a:ea typeface="Verdana"/>
                  <a:cs typeface="Verdana"/>
                  <a:sym typeface="Verdana"/>
                </a:defRPr>
              </a:lvl1pPr>
            </a:lstStyle>
            <a:p>
              <a:r>
                <a:t>Private cloud</a:t>
              </a:r>
            </a:p>
          </p:txBody>
        </p:sp>
        <p:pic>
          <p:nvPicPr>
            <p:cNvPr id="749" name="image47.png" descr="image47.png"/>
            <p:cNvPicPr>
              <a:picLocks noChangeAspect="1"/>
            </p:cNvPicPr>
            <p:nvPr/>
          </p:nvPicPr>
          <p:blipFill>
            <a:blip r:embed="rId3" cstate="hqprint">
              <a:alphaModFix amt="34000"/>
              <a:extLst>
                <a:ext uri="{28A0092B-C50C-407E-A947-70E740481C1C}">
                  <a14:useLocalDpi xmlns:a14="http://schemas.microsoft.com/office/drawing/2010/main"/>
                </a:ext>
              </a:extLst>
            </a:blip>
            <a:stretch>
              <a:fillRect/>
            </a:stretch>
          </p:blipFill>
          <p:spPr>
            <a:xfrm>
              <a:off x="1633225" y="2366901"/>
              <a:ext cx="1657159" cy="1261514"/>
            </a:xfrm>
            <a:prstGeom prst="rect">
              <a:avLst/>
            </a:prstGeom>
            <a:ln w="12700" cap="flat">
              <a:noFill/>
              <a:miter lim="400000"/>
            </a:ln>
            <a:effectLst/>
          </p:spPr>
        </p:pic>
        <p:pic>
          <p:nvPicPr>
            <p:cNvPr id="750" name="image48.png" descr="image48.png"/>
            <p:cNvPicPr>
              <a:picLocks noChangeAspect="1"/>
            </p:cNvPicPr>
            <p:nvPr/>
          </p:nvPicPr>
          <p:blipFill>
            <a:blip r:embed="rId4" cstate="hqprint">
              <a:alphaModFix amt="34000"/>
              <a:extLst>
                <a:ext uri="{28A0092B-C50C-407E-A947-70E740481C1C}">
                  <a14:useLocalDpi xmlns:a14="http://schemas.microsoft.com/office/drawing/2010/main"/>
                </a:ext>
              </a:extLst>
            </a:blip>
            <a:stretch>
              <a:fillRect/>
            </a:stretch>
          </p:blipFill>
          <p:spPr>
            <a:xfrm>
              <a:off x="4514109" y="2588672"/>
              <a:ext cx="2000263" cy="945126"/>
            </a:xfrm>
            <a:prstGeom prst="rect">
              <a:avLst/>
            </a:prstGeom>
            <a:ln w="12700" cap="flat">
              <a:noFill/>
              <a:miter lim="400000"/>
            </a:ln>
            <a:effectLst/>
          </p:spPr>
        </p:pic>
      </p:grpSp>
      <p:sp>
        <p:nvSpPr>
          <p:cNvPr id="752" name="The shift to hybrid infrastructure"/>
          <p:cNvSpPr txBox="1">
            <a:spLocks noGrp="1"/>
          </p:cNvSpPr>
          <p:nvPr>
            <p:ph type="title"/>
          </p:nvPr>
        </p:nvSpPr>
        <p:spPr>
          <a:xfrm>
            <a:off x="1451868" y="783573"/>
            <a:ext cx="21746798" cy="2207524"/>
          </a:xfrm>
          <a:prstGeom prst="rect">
            <a:avLst/>
          </a:prstGeom>
        </p:spPr>
        <p:txBody>
          <a:bodyPr/>
          <a:lstStyle>
            <a:lvl1pPr>
              <a:defRPr spc="-299"/>
            </a:lvl1pPr>
          </a:lstStyle>
          <a:p>
            <a:r>
              <a:t>The shift to hybrid infrastructure</a:t>
            </a:r>
          </a:p>
        </p:txBody>
      </p:sp>
      <p:sp>
        <p:nvSpPr>
          <p:cNvPr id="753" name="Slide Number"/>
          <p:cNvSpPr txBox="1">
            <a:spLocks noGrp="1"/>
          </p:cNvSpPr>
          <p:nvPr>
            <p:ph type="sldNum" sz="quarter" idx="4294967295"/>
          </p:nvPr>
        </p:nvSpPr>
        <p:spPr>
          <a:xfrm>
            <a:off x="23586081" y="12945581"/>
            <a:ext cx="385722" cy="485139"/>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11</a:t>
            </a:fld>
            <a:endParaRPr/>
          </a:p>
        </p:txBody>
      </p:sp>
      <p:sp>
        <p:nvSpPr>
          <p:cNvPr id="754" name="Arrow"/>
          <p:cNvSpPr/>
          <p:nvPr/>
        </p:nvSpPr>
        <p:spPr>
          <a:xfrm>
            <a:off x="7048358" y="7735796"/>
            <a:ext cx="1146370" cy="1191250"/>
          </a:xfrm>
          <a:prstGeom prst="rightArrow">
            <a:avLst>
              <a:gd name="adj1" fmla="val 68929"/>
              <a:gd name="adj2" fmla="val 50000"/>
            </a:avLst>
          </a:prstGeom>
          <a:gradFill>
            <a:gsLst>
              <a:gs pos="0">
                <a:srgbClr val="FFFFFF"/>
              </a:gs>
              <a:gs pos="22000">
                <a:srgbClr val="E7E6E6"/>
              </a:gs>
              <a:gs pos="78000">
                <a:srgbClr val="AFABAB"/>
              </a:gs>
              <a:gs pos="100000">
                <a:srgbClr val="AFABAB"/>
              </a:gs>
            </a:gsLst>
          </a:gra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755" name="Rectangle"/>
          <p:cNvSpPr/>
          <p:nvPr/>
        </p:nvSpPr>
        <p:spPr>
          <a:xfrm>
            <a:off x="2466427" y="6563045"/>
            <a:ext cx="3470726" cy="3557466"/>
          </a:xfrm>
          <a:prstGeom prst="rect">
            <a:avLst/>
          </a:prstGeom>
          <a:ln w="63500">
            <a:solidFill>
              <a:srgbClr val="E7E6E6"/>
            </a:solidFill>
            <a:miter/>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pic>
        <p:nvPicPr>
          <p:cNvPr id="756" name="image46.png" descr="image46.png"/>
          <p:cNvPicPr>
            <a:picLocks noChangeAspect="1"/>
          </p:cNvPicPr>
          <p:nvPr/>
        </p:nvPicPr>
        <p:blipFill>
          <a:blip r:embed="rId5" cstate="hqprint">
            <a:extLst>
              <a:ext uri="{28A0092B-C50C-407E-A947-70E740481C1C}">
                <a14:useLocalDpi xmlns:a14="http://schemas.microsoft.com/office/drawing/2010/main"/>
              </a:ext>
            </a:extLst>
          </a:blip>
          <a:srcRect/>
          <a:stretch>
            <a:fillRect/>
          </a:stretch>
        </p:blipFill>
        <p:spPr>
          <a:xfrm>
            <a:off x="2287691" y="6186906"/>
            <a:ext cx="3737765" cy="4238236"/>
          </a:xfrm>
          <a:prstGeom prst="rect">
            <a:avLst/>
          </a:prstGeom>
          <a:ln w="12700">
            <a:miter lim="400000"/>
          </a:ln>
        </p:spPr>
      </p:pic>
      <p:sp>
        <p:nvSpPr>
          <p:cNvPr id="757" name="Rectangle"/>
          <p:cNvSpPr/>
          <p:nvPr/>
        </p:nvSpPr>
        <p:spPr>
          <a:xfrm>
            <a:off x="2258689" y="6464520"/>
            <a:ext cx="3886203" cy="3683002"/>
          </a:xfrm>
          <a:prstGeom prst="rect">
            <a:avLst/>
          </a:prstGeom>
          <a:solidFill>
            <a:srgbClr val="FFFFFF"/>
          </a:solidFill>
          <a:ln w="12700">
            <a:miter lim="400000"/>
          </a:ln>
        </p:spPr>
        <p:txBody>
          <a:bodyPr lIns="121918" tIns="121918" rIns="121918" bIns="121918" anchor="ctr"/>
          <a:lstStyle/>
          <a:p>
            <a:pPr>
              <a:lnSpc>
                <a:spcPct val="100000"/>
              </a:lnSpc>
              <a:spcBef>
                <a:spcPts val="0"/>
              </a:spcBef>
              <a:defRPr sz="3400" b="0">
                <a:latin typeface="Verdana"/>
                <a:ea typeface="Verdana"/>
                <a:cs typeface="Verdana"/>
                <a:sym typeface="Verdana"/>
              </a:defRPr>
            </a:pPr>
            <a:endParaRPr/>
          </a:p>
        </p:txBody>
      </p:sp>
      <p:pic>
        <p:nvPicPr>
          <p:cNvPr id="758" name="image47.png" descr="image47.png"/>
          <p:cNvPicPr>
            <a:picLocks noChangeAspect="1"/>
          </p:cNvPicPr>
          <p:nvPr/>
        </p:nvPicPr>
        <p:blipFill>
          <a:blip r:embed="rId6">
            <a:alphaModFix amt="34000"/>
            <a:extLst/>
          </a:blip>
          <a:stretch>
            <a:fillRect/>
          </a:stretch>
        </p:blipFill>
        <p:spPr>
          <a:xfrm>
            <a:off x="1812820" y="6531916"/>
            <a:ext cx="5091770" cy="3876110"/>
          </a:xfrm>
          <a:prstGeom prst="rect">
            <a:avLst/>
          </a:prstGeom>
          <a:ln w="12700">
            <a:miter lim="400000"/>
          </a:ln>
        </p:spPr>
      </p:pic>
      <p:sp>
        <p:nvSpPr>
          <p:cNvPr id="759" name="Rectangle"/>
          <p:cNvSpPr/>
          <p:nvPr/>
        </p:nvSpPr>
        <p:spPr>
          <a:xfrm>
            <a:off x="2421117" y="6400800"/>
            <a:ext cx="3886202" cy="4064000"/>
          </a:xfrm>
          <a:prstGeom prst="rect">
            <a:avLst/>
          </a:prstGeom>
          <a:solidFill>
            <a:srgbClr val="FFFFFF"/>
          </a:solidFill>
          <a:ln w="12700">
            <a:miter lim="400000"/>
          </a:ln>
        </p:spPr>
        <p:txBody>
          <a:bodyPr lIns="121918" tIns="121918" rIns="121918" bIns="121918" anchor="ctr"/>
          <a:lstStyle/>
          <a:p>
            <a:pPr>
              <a:lnSpc>
                <a:spcPct val="100000"/>
              </a:lnSpc>
              <a:spcBef>
                <a:spcPts val="0"/>
              </a:spcBef>
              <a:defRPr sz="3400" b="0">
                <a:latin typeface="+mj-lt"/>
                <a:ea typeface="+mj-ea"/>
                <a:cs typeface="+mj-cs"/>
                <a:sym typeface="Helvetica"/>
              </a:defRPr>
            </a:pPr>
            <a:endParaRPr/>
          </a:p>
        </p:txBody>
      </p:sp>
      <p:sp>
        <p:nvSpPr>
          <p:cNvPr id="760" name="Square"/>
          <p:cNvSpPr/>
          <p:nvPr/>
        </p:nvSpPr>
        <p:spPr>
          <a:xfrm>
            <a:off x="3007269" y="6974364"/>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61" name="Square"/>
          <p:cNvSpPr/>
          <p:nvPr/>
        </p:nvSpPr>
        <p:spPr>
          <a:xfrm>
            <a:off x="3356821" y="6974364"/>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62" name="Square"/>
          <p:cNvSpPr/>
          <p:nvPr/>
        </p:nvSpPr>
        <p:spPr>
          <a:xfrm>
            <a:off x="3706374" y="6974364"/>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63" name="Square"/>
          <p:cNvSpPr/>
          <p:nvPr/>
        </p:nvSpPr>
        <p:spPr>
          <a:xfrm>
            <a:off x="4055926" y="6974364"/>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64" name="Square"/>
          <p:cNvSpPr/>
          <p:nvPr/>
        </p:nvSpPr>
        <p:spPr>
          <a:xfrm>
            <a:off x="4405479" y="6974364"/>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65" name="Square"/>
          <p:cNvSpPr/>
          <p:nvPr/>
        </p:nvSpPr>
        <p:spPr>
          <a:xfrm>
            <a:off x="4755031" y="6974364"/>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66" name="Square"/>
          <p:cNvSpPr/>
          <p:nvPr/>
        </p:nvSpPr>
        <p:spPr>
          <a:xfrm>
            <a:off x="5104584" y="6974364"/>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67" name="Square"/>
          <p:cNvSpPr/>
          <p:nvPr/>
        </p:nvSpPr>
        <p:spPr>
          <a:xfrm>
            <a:off x="5454136" y="6974364"/>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68" name="Square"/>
          <p:cNvSpPr/>
          <p:nvPr/>
        </p:nvSpPr>
        <p:spPr>
          <a:xfrm>
            <a:off x="3007269" y="7332264"/>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69" name="Square"/>
          <p:cNvSpPr/>
          <p:nvPr/>
        </p:nvSpPr>
        <p:spPr>
          <a:xfrm>
            <a:off x="3356821" y="7332264"/>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70" name="Square"/>
          <p:cNvSpPr/>
          <p:nvPr/>
        </p:nvSpPr>
        <p:spPr>
          <a:xfrm>
            <a:off x="3706374" y="7332264"/>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71" name="Square"/>
          <p:cNvSpPr/>
          <p:nvPr/>
        </p:nvSpPr>
        <p:spPr>
          <a:xfrm>
            <a:off x="4055926" y="7332264"/>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72" name="Square"/>
          <p:cNvSpPr/>
          <p:nvPr/>
        </p:nvSpPr>
        <p:spPr>
          <a:xfrm>
            <a:off x="4405479" y="7332264"/>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73" name="Square"/>
          <p:cNvSpPr/>
          <p:nvPr/>
        </p:nvSpPr>
        <p:spPr>
          <a:xfrm>
            <a:off x="4755031" y="7332264"/>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74" name="Square"/>
          <p:cNvSpPr/>
          <p:nvPr/>
        </p:nvSpPr>
        <p:spPr>
          <a:xfrm>
            <a:off x="5104584" y="7332264"/>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75" name="Square"/>
          <p:cNvSpPr/>
          <p:nvPr/>
        </p:nvSpPr>
        <p:spPr>
          <a:xfrm>
            <a:off x="5454136" y="7332264"/>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76" name="Square"/>
          <p:cNvSpPr/>
          <p:nvPr/>
        </p:nvSpPr>
        <p:spPr>
          <a:xfrm>
            <a:off x="3007269" y="7690163"/>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77" name="Square"/>
          <p:cNvSpPr/>
          <p:nvPr/>
        </p:nvSpPr>
        <p:spPr>
          <a:xfrm>
            <a:off x="3356821" y="7690163"/>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78" name="Square"/>
          <p:cNvSpPr/>
          <p:nvPr/>
        </p:nvSpPr>
        <p:spPr>
          <a:xfrm>
            <a:off x="3706374" y="7690163"/>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79" name="Square"/>
          <p:cNvSpPr/>
          <p:nvPr/>
        </p:nvSpPr>
        <p:spPr>
          <a:xfrm>
            <a:off x="4055926" y="7690163"/>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80" name="Square"/>
          <p:cNvSpPr/>
          <p:nvPr/>
        </p:nvSpPr>
        <p:spPr>
          <a:xfrm>
            <a:off x="4405479" y="7690163"/>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81" name="Square"/>
          <p:cNvSpPr/>
          <p:nvPr/>
        </p:nvSpPr>
        <p:spPr>
          <a:xfrm>
            <a:off x="4755031" y="7690163"/>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82" name="Square"/>
          <p:cNvSpPr/>
          <p:nvPr/>
        </p:nvSpPr>
        <p:spPr>
          <a:xfrm>
            <a:off x="5104584" y="7690163"/>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83" name="Square"/>
          <p:cNvSpPr/>
          <p:nvPr/>
        </p:nvSpPr>
        <p:spPr>
          <a:xfrm>
            <a:off x="5454136" y="7690163"/>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84" name="Square"/>
          <p:cNvSpPr/>
          <p:nvPr/>
        </p:nvSpPr>
        <p:spPr>
          <a:xfrm>
            <a:off x="3007269" y="8048063"/>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85" name="Square"/>
          <p:cNvSpPr/>
          <p:nvPr/>
        </p:nvSpPr>
        <p:spPr>
          <a:xfrm>
            <a:off x="3356821" y="8048063"/>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86" name="Square"/>
          <p:cNvSpPr/>
          <p:nvPr/>
        </p:nvSpPr>
        <p:spPr>
          <a:xfrm>
            <a:off x="3706374" y="8048063"/>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87" name="Square"/>
          <p:cNvSpPr/>
          <p:nvPr/>
        </p:nvSpPr>
        <p:spPr>
          <a:xfrm>
            <a:off x="4055926" y="8048063"/>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88" name="Square"/>
          <p:cNvSpPr/>
          <p:nvPr/>
        </p:nvSpPr>
        <p:spPr>
          <a:xfrm>
            <a:off x="4405479" y="8048063"/>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89" name="Square"/>
          <p:cNvSpPr/>
          <p:nvPr/>
        </p:nvSpPr>
        <p:spPr>
          <a:xfrm>
            <a:off x="4755031" y="8048063"/>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90" name="Square"/>
          <p:cNvSpPr/>
          <p:nvPr/>
        </p:nvSpPr>
        <p:spPr>
          <a:xfrm>
            <a:off x="5104584" y="8048063"/>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91" name="Square"/>
          <p:cNvSpPr/>
          <p:nvPr/>
        </p:nvSpPr>
        <p:spPr>
          <a:xfrm>
            <a:off x="5454136" y="8048063"/>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92" name="Rectangle"/>
          <p:cNvSpPr/>
          <p:nvPr/>
        </p:nvSpPr>
        <p:spPr>
          <a:xfrm>
            <a:off x="2608988" y="6617219"/>
            <a:ext cx="3434262" cy="3631163"/>
          </a:xfrm>
          <a:prstGeom prst="rect">
            <a:avLst/>
          </a:prstGeom>
          <a:ln w="88900">
            <a:solidFill>
              <a:schemeClr val="accent1"/>
            </a:solidFill>
            <a:miter lim="400000"/>
          </a:ln>
        </p:spPr>
        <p:txBody>
          <a:bodyPr lIns="121918" tIns="121918" rIns="121918" bIns="121918" anchor="ctr"/>
          <a:lstStyle/>
          <a:p>
            <a:pPr>
              <a:lnSpc>
                <a:spcPct val="100000"/>
              </a:lnSpc>
              <a:spcBef>
                <a:spcPts val="0"/>
              </a:spcBef>
              <a:defRPr sz="3400" b="0">
                <a:latin typeface="+mj-lt"/>
                <a:ea typeface="+mj-ea"/>
                <a:cs typeface="+mj-cs"/>
                <a:sym typeface="Helvetica"/>
              </a:defRPr>
            </a:pPr>
            <a:endParaRPr/>
          </a:p>
        </p:txBody>
      </p:sp>
      <p:grpSp>
        <p:nvGrpSpPr>
          <p:cNvPr id="800" name="Group"/>
          <p:cNvGrpSpPr/>
          <p:nvPr/>
        </p:nvGrpSpPr>
        <p:grpSpPr>
          <a:xfrm>
            <a:off x="3007270" y="8610379"/>
            <a:ext cx="2611030" cy="1214970"/>
            <a:chOff x="0" y="0"/>
            <a:chExt cx="2611029" cy="1214969"/>
          </a:xfrm>
        </p:grpSpPr>
        <p:sp>
          <p:nvSpPr>
            <p:cNvPr id="793" name="Rectangle"/>
            <p:cNvSpPr/>
            <p:nvPr/>
          </p:nvSpPr>
          <p:spPr>
            <a:xfrm>
              <a:off x="8895" y="-1"/>
              <a:ext cx="2600353" cy="1210823"/>
            </a:xfrm>
            <a:prstGeom prst="rect">
              <a:avLst/>
            </a:prstGeom>
            <a:noFill/>
            <a:ln w="88900" cap="flat">
              <a:solidFill>
                <a:schemeClr val="accent4"/>
              </a:solidFill>
              <a:prstDash val="solid"/>
              <a:miter lim="800000"/>
            </a:ln>
            <a:effectLst/>
          </p:spPr>
          <p:txBody>
            <a:bodyPr wrap="square" lIns="121918" tIns="121918" rIns="121918" bIns="121918" numCol="1" anchor="ctr">
              <a:noAutofit/>
            </a:bodyPr>
            <a:lstStyle/>
            <a:p>
              <a:pPr>
                <a:lnSpc>
                  <a:spcPct val="100000"/>
                </a:lnSpc>
                <a:spcBef>
                  <a:spcPts val="0"/>
                </a:spcBef>
                <a:defRPr sz="3400" b="0">
                  <a:latin typeface="+mj-lt"/>
                  <a:ea typeface="+mj-ea"/>
                  <a:cs typeface="+mj-cs"/>
                  <a:sym typeface="Helvetica"/>
                </a:defRPr>
              </a:pPr>
              <a:endParaRPr/>
            </a:p>
          </p:txBody>
        </p:sp>
        <p:sp>
          <p:nvSpPr>
            <p:cNvPr id="794" name="Line"/>
            <p:cNvSpPr/>
            <p:nvPr/>
          </p:nvSpPr>
          <p:spPr>
            <a:xfrm flipV="1">
              <a:off x="1943507" y="20733"/>
              <a:ext cx="2" cy="1194237"/>
            </a:xfrm>
            <a:prstGeom prst="line">
              <a:avLst/>
            </a:prstGeom>
            <a:noFill/>
            <a:ln w="88900" cap="flat">
              <a:solidFill>
                <a:schemeClr val="accent4"/>
              </a:solidFill>
              <a:prstDash val="solid"/>
              <a:miter lim="800000"/>
            </a:ln>
            <a:effectLst/>
          </p:spPr>
          <p:txBody>
            <a:bodyPr wrap="square" lIns="45718" tIns="45718" rIns="45718" bIns="45718" numCol="1" anchor="t">
              <a:noAutofit/>
            </a:bodyPr>
            <a:lstStyle/>
            <a:p>
              <a:pPr>
                <a:defRPr>
                  <a:solidFill>
                    <a:srgbClr val="FFFFFF"/>
                  </a:solidFill>
                </a:defRPr>
              </a:pPr>
              <a:endParaRPr/>
            </a:p>
          </p:txBody>
        </p:sp>
        <p:sp>
          <p:nvSpPr>
            <p:cNvPr id="795" name="Line"/>
            <p:cNvSpPr/>
            <p:nvPr/>
          </p:nvSpPr>
          <p:spPr>
            <a:xfrm flipV="1">
              <a:off x="1309071" y="20733"/>
              <a:ext cx="2" cy="1194237"/>
            </a:xfrm>
            <a:prstGeom prst="line">
              <a:avLst/>
            </a:prstGeom>
            <a:noFill/>
            <a:ln w="88900" cap="flat">
              <a:solidFill>
                <a:schemeClr val="accent4"/>
              </a:solidFill>
              <a:prstDash val="solid"/>
              <a:miter lim="800000"/>
            </a:ln>
            <a:effectLst/>
          </p:spPr>
          <p:txBody>
            <a:bodyPr wrap="square" lIns="45718" tIns="45718" rIns="45718" bIns="45718" numCol="1" anchor="t">
              <a:noAutofit/>
            </a:bodyPr>
            <a:lstStyle/>
            <a:p>
              <a:pPr>
                <a:defRPr>
                  <a:solidFill>
                    <a:srgbClr val="FFFFFF"/>
                  </a:solidFill>
                </a:defRPr>
              </a:pPr>
              <a:endParaRPr/>
            </a:p>
          </p:txBody>
        </p:sp>
        <p:sp>
          <p:nvSpPr>
            <p:cNvPr id="796" name="Line"/>
            <p:cNvSpPr/>
            <p:nvPr/>
          </p:nvSpPr>
          <p:spPr>
            <a:xfrm flipV="1">
              <a:off x="674634" y="20733"/>
              <a:ext cx="2" cy="1194237"/>
            </a:xfrm>
            <a:prstGeom prst="line">
              <a:avLst/>
            </a:prstGeom>
            <a:noFill/>
            <a:ln w="88900" cap="flat">
              <a:solidFill>
                <a:schemeClr val="accent4"/>
              </a:solidFill>
              <a:prstDash val="solid"/>
              <a:miter lim="800000"/>
            </a:ln>
            <a:effectLst/>
          </p:spPr>
          <p:txBody>
            <a:bodyPr wrap="square" lIns="45718" tIns="45718" rIns="45718" bIns="45718" numCol="1" anchor="t">
              <a:noAutofit/>
            </a:bodyPr>
            <a:lstStyle/>
            <a:p>
              <a:pPr>
                <a:defRPr>
                  <a:solidFill>
                    <a:srgbClr val="FFFFFF"/>
                  </a:solidFill>
                </a:defRPr>
              </a:pPr>
              <a:endParaRPr/>
            </a:p>
          </p:txBody>
        </p:sp>
        <p:sp>
          <p:nvSpPr>
            <p:cNvPr id="797" name="Line"/>
            <p:cNvSpPr/>
            <p:nvPr/>
          </p:nvSpPr>
          <p:spPr>
            <a:xfrm>
              <a:off x="7113" y="927100"/>
              <a:ext cx="2603917" cy="2"/>
            </a:xfrm>
            <a:prstGeom prst="line">
              <a:avLst/>
            </a:prstGeom>
            <a:noFill/>
            <a:ln w="88900" cap="flat">
              <a:solidFill>
                <a:schemeClr val="accent4"/>
              </a:solidFill>
              <a:prstDash val="solid"/>
              <a:miter lim="800000"/>
            </a:ln>
            <a:effectLst/>
          </p:spPr>
          <p:txBody>
            <a:bodyPr wrap="square" lIns="45718" tIns="45718" rIns="45718" bIns="45718" numCol="1" anchor="t">
              <a:noAutofit/>
            </a:bodyPr>
            <a:lstStyle/>
            <a:p>
              <a:pPr>
                <a:defRPr>
                  <a:solidFill>
                    <a:srgbClr val="FFFFFF"/>
                  </a:solidFill>
                </a:defRPr>
              </a:pPr>
              <a:endParaRPr/>
            </a:p>
          </p:txBody>
        </p:sp>
        <p:sp>
          <p:nvSpPr>
            <p:cNvPr id="798" name="Line"/>
            <p:cNvSpPr/>
            <p:nvPr/>
          </p:nvSpPr>
          <p:spPr>
            <a:xfrm>
              <a:off x="0" y="620184"/>
              <a:ext cx="2600353" cy="2"/>
            </a:xfrm>
            <a:prstGeom prst="line">
              <a:avLst/>
            </a:prstGeom>
            <a:noFill/>
            <a:ln w="88900" cap="flat">
              <a:solidFill>
                <a:schemeClr val="accent4"/>
              </a:solidFill>
              <a:prstDash val="solid"/>
              <a:miter lim="800000"/>
            </a:ln>
            <a:effectLst/>
          </p:spPr>
          <p:txBody>
            <a:bodyPr wrap="square" lIns="45718" tIns="45718" rIns="45718" bIns="45718" numCol="1" anchor="t">
              <a:noAutofit/>
            </a:bodyPr>
            <a:lstStyle/>
            <a:p>
              <a:pPr>
                <a:defRPr>
                  <a:solidFill>
                    <a:srgbClr val="FFFFFF"/>
                  </a:solidFill>
                </a:defRPr>
              </a:pPr>
              <a:endParaRPr/>
            </a:p>
          </p:txBody>
        </p:sp>
        <p:sp>
          <p:nvSpPr>
            <p:cNvPr id="799" name="Line"/>
            <p:cNvSpPr/>
            <p:nvPr/>
          </p:nvSpPr>
          <p:spPr>
            <a:xfrm>
              <a:off x="25399" y="313266"/>
              <a:ext cx="2567345" cy="2"/>
            </a:xfrm>
            <a:prstGeom prst="line">
              <a:avLst/>
            </a:prstGeom>
            <a:noFill/>
            <a:ln w="88900" cap="flat">
              <a:solidFill>
                <a:schemeClr val="accent4"/>
              </a:solidFill>
              <a:prstDash val="solid"/>
              <a:miter lim="800000"/>
            </a:ln>
            <a:effectLst/>
          </p:spPr>
          <p:txBody>
            <a:bodyPr wrap="square" lIns="45718" tIns="45718" rIns="45718" bIns="45718" numCol="1" anchor="t">
              <a:noAutofit/>
            </a:bodyPr>
            <a:lstStyle/>
            <a:p>
              <a:pPr>
                <a:defRPr>
                  <a:solidFill>
                    <a:srgbClr val="FFFFFF"/>
                  </a:solidFill>
                </a:defRPr>
              </a:pPr>
              <a:endParaRPr/>
            </a:p>
          </p:txBody>
        </p:sp>
      </p:grpSp>
      <p:sp>
        <p:nvSpPr>
          <p:cNvPr id="801" name="TRADITIONAL DATACENTER"/>
          <p:cNvSpPr txBox="1"/>
          <p:nvPr/>
        </p:nvSpPr>
        <p:spPr>
          <a:xfrm>
            <a:off x="2760538" y="3774983"/>
            <a:ext cx="3128036" cy="1261533"/>
          </a:xfrm>
          <a:prstGeom prst="rect">
            <a:avLst/>
          </a:prstGeom>
          <a:ln w="12700">
            <a:miter lim="400000"/>
          </a:ln>
          <a:extLst>
            <a:ext uri="{C572A759-6A51-4108-AA02-DFA0A04FC94B}">
              <ma14:wrappingTextBoxFlag xmlns="" xmlns:ma14="http://schemas.microsoft.com/office/mac/drawingml/2011/main" val="1"/>
            </a:ext>
          </a:extLst>
        </p:spPr>
        <p:txBody>
          <a:bodyPr wrap="none" lIns="135466" tIns="135466" rIns="135466" bIns="135466" anchor="ctr">
            <a:spAutoFit/>
          </a:bodyPr>
          <a:lstStyle/>
          <a:p>
            <a:pPr algn="ctr">
              <a:lnSpc>
                <a:spcPct val="100000"/>
              </a:lnSpc>
              <a:spcBef>
                <a:spcPts val="0"/>
              </a:spcBef>
              <a:defRPr sz="3200" b="0">
                <a:solidFill>
                  <a:srgbClr val="44546A"/>
                </a:solidFill>
                <a:latin typeface="Verdana"/>
                <a:ea typeface="Verdana"/>
                <a:cs typeface="Verdana"/>
                <a:sym typeface="Verdana"/>
              </a:defRPr>
            </a:pPr>
            <a:r>
              <a:t>TRADITIONAL</a:t>
            </a:r>
            <a:br/>
            <a:r>
              <a:t>DATACENTER</a:t>
            </a:r>
          </a:p>
        </p:txBody>
      </p:sp>
    </p:spTree>
    <p:extLst>
      <p:ext uri="{BB962C8B-B14F-4D97-AF65-F5344CB8AC3E}">
        <p14:creationId xmlns:p14="http://schemas.microsoft.com/office/powerpoint/2010/main" val="3262111269"/>
      </p:ext>
    </p:extLst>
  </p:cSld>
  <p:clrMapOvr>
    <a:masterClrMapping/>
  </p:clrMapOvr>
  <p:transition spd="med"/>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772A192-5CDC-B947-91FC-C291EDEF5D8B}"/>
              </a:ext>
            </a:extLst>
          </p:cNvPr>
          <p:cNvSpPr>
            <a:spLocks noGrp="1"/>
          </p:cNvSpPr>
          <p:nvPr>
            <p:ph type="body" idx="1"/>
          </p:nvPr>
        </p:nvSpPr>
        <p:spPr/>
        <p:txBody>
          <a:bodyPr>
            <a:normAutofit/>
          </a:bodyPr>
          <a:lstStyle/>
          <a:p>
            <a:pPr marL="0" indent="0">
              <a:buNone/>
            </a:pPr>
            <a:r>
              <a:rPr lang="en-US" dirty="0"/>
              <a:t>Variable Files</a:t>
            </a:r>
          </a:p>
          <a:p>
            <a:r>
              <a:rPr lang="en-US" dirty="0" err="1"/>
              <a:t>terraform.tfvars</a:t>
            </a:r>
            <a:endParaRPr lang="en-US" dirty="0"/>
          </a:p>
          <a:p>
            <a:r>
              <a:rPr lang="en-US" dirty="0"/>
              <a:t>*.</a:t>
            </a:r>
            <a:r>
              <a:rPr lang="en-US" dirty="0" err="1"/>
              <a:t>auto.tfvars</a:t>
            </a:r>
            <a:endParaRPr lang="en-US" dirty="0"/>
          </a:p>
          <a:p>
            <a:pPr marL="0" indent="0">
              <a:buNone/>
            </a:pPr>
            <a:endParaRPr lang="en-US" dirty="0"/>
          </a:p>
          <a:p>
            <a:pPr marL="0" indent="0">
              <a:buNone/>
            </a:pPr>
            <a:endParaRPr lang="en-US" dirty="0"/>
          </a:p>
        </p:txBody>
      </p:sp>
      <p:sp>
        <p:nvSpPr>
          <p:cNvPr id="3" name="Title 2">
            <a:extLst>
              <a:ext uri="{FF2B5EF4-FFF2-40B4-BE49-F238E27FC236}">
                <a16:creationId xmlns:a16="http://schemas.microsoft.com/office/drawing/2014/main" id="{B9D0A74F-00C7-3448-9250-04F744D155C6}"/>
              </a:ext>
            </a:extLst>
          </p:cNvPr>
          <p:cNvSpPr>
            <a:spLocks noGrp="1"/>
          </p:cNvSpPr>
          <p:nvPr>
            <p:ph type="title"/>
          </p:nvPr>
        </p:nvSpPr>
        <p:spPr/>
        <p:txBody>
          <a:bodyPr/>
          <a:lstStyle/>
          <a:p>
            <a:r>
              <a:rPr lang="en-US" dirty="0"/>
              <a:t>Variables – How to Use</a:t>
            </a:r>
          </a:p>
        </p:txBody>
      </p:sp>
      <p:sp>
        <p:nvSpPr>
          <p:cNvPr id="4" name="Text Placeholder 3">
            <a:extLst>
              <a:ext uri="{FF2B5EF4-FFF2-40B4-BE49-F238E27FC236}">
                <a16:creationId xmlns:a16="http://schemas.microsoft.com/office/drawing/2014/main" id="{B6863DA1-5293-6C4A-979D-5AC90851193A}"/>
              </a:ext>
            </a:extLst>
          </p:cNvPr>
          <p:cNvSpPr>
            <a:spLocks noGrp="1"/>
          </p:cNvSpPr>
          <p:nvPr>
            <p:ph type="body" sz="quarter" idx="10"/>
          </p:nvPr>
        </p:nvSpPr>
        <p:spPr/>
        <p:txBody>
          <a:bodyPr/>
          <a:lstStyle/>
          <a:p>
            <a:r>
              <a:rPr lang="en-US" dirty="0"/>
              <a:t>https://</a:t>
            </a:r>
            <a:r>
              <a:rPr lang="en-US" dirty="0" err="1"/>
              <a:t>www.terraform.io</a:t>
            </a:r>
            <a:r>
              <a:rPr lang="en-US" dirty="0"/>
              <a:t>/docs/configuration/</a:t>
            </a:r>
            <a:r>
              <a:rPr lang="en-US" dirty="0" err="1"/>
              <a:t>variables.html</a:t>
            </a:r>
            <a:endParaRPr lang="en-US" dirty="0"/>
          </a:p>
        </p:txBody>
      </p:sp>
      <p:sp>
        <p:nvSpPr>
          <p:cNvPr id="5" name="TextBox 4">
            <a:extLst>
              <a:ext uri="{FF2B5EF4-FFF2-40B4-BE49-F238E27FC236}">
                <a16:creationId xmlns:a16="http://schemas.microsoft.com/office/drawing/2014/main" id="{2D9A0FE5-2C76-A844-B70A-5ED5E5AFD53C}"/>
              </a:ext>
            </a:extLst>
          </p:cNvPr>
          <p:cNvSpPr txBox="1"/>
          <p:nvPr/>
        </p:nvSpPr>
        <p:spPr>
          <a:xfrm>
            <a:off x="8714884" y="6838268"/>
            <a:ext cx="13576792" cy="837150"/>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121919" tIns="121919" rIns="121919" bIns="121919" numCol="1" spcCol="38100" rtlCol="0" anchor="b">
            <a:spAutoFit/>
          </a:bodyPr>
          <a:lstStyle/>
          <a:p>
            <a:pPr>
              <a:spcBef>
                <a:spcPts val="0"/>
              </a:spcBef>
            </a:pPr>
            <a:r>
              <a:rPr lang="en-US" dirty="0">
                <a:solidFill>
                  <a:srgbClr val="A31515"/>
                </a:solidFill>
                <a:latin typeface="Menlo" panose="020B0609030804020204" pitchFamily="49" charset="0"/>
                <a:ea typeface="Times New Roman" panose="02020603050405020304" pitchFamily="18" charset="0"/>
              </a:rPr>
              <a:t>terraform plan -</a:t>
            </a:r>
            <a:r>
              <a:rPr lang="en-US" dirty="0" err="1">
                <a:solidFill>
                  <a:srgbClr val="A31515"/>
                </a:solidFill>
                <a:latin typeface="Menlo" panose="020B0609030804020204" pitchFamily="49" charset="0"/>
                <a:ea typeface="Times New Roman" panose="02020603050405020304" pitchFamily="18" charset="0"/>
              </a:rPr>
              <a:t>var</a:t>
            </a:r>
            <a:r>
              <a:rPr lang="en-US" dirty="0">
                <a:solidFill>
                  <a:srgbClr val="A31515"/>
                </a:solidFill>
                <a:latin typeface="Menlo" panose="020B0609030804020204" pitchFamily="49" charset="0"/>
                <a:ea typeface="Times New Roman" panose="02020603050405020304" pitchFamily="18" charset="0"/>
              </a:rPr>
              <a:t>-file=</a:t>
            </a:r>
            <a:r>
              <a:rPr lang="en-US" dirty="0" err="1">
                <a:solidFill>
                  <a:srgbClr val="A31515"/>
                </a:solidFill>
                <a:latin typeface="Menlo" panose="020B0609030804020204" pitchFamily="49" charset="0"/>
                <a:ea typeface="Times New Roman" panose="02020603050405020304" pitchFamily="18" charset="0"/>
              </a:rPr>
              <a:t>vars.tfvars</a:t>
            </a:r>
            <a:endParaRPr lang="en-US" sz="1800" dirty="0">
              <a:latin typeface="Times New Roman" panose="02020603050405020304" pitchFamily="18" charset="0"/>
              <a:ea typeface="Times New Roman" panose="02020603050405020304" pitchFamily="18" charset="0"/>
            </a:endParaRPr>
          </a:p>
        </p:txBody>
      </p:sp>
      <p:sp>
        <p:nvSpPr>
          <p:cNvPr id="8" name="TextBox 7">
            <a:extLst>
              <a:ext uri="{FF2B5EF4-FFF2-40B4-BE49-F238E27FC236}">
                <a16:creationId xmlns:a16="http://schemas.microsoft.com/office/drawing/2014/main" id="{71C4A1E1-BF69-C44E-88A2-2802C87954E8}"/>
              </a:ext>
            </a:extLst>
          </p:cNvPr>
          <p:cNvSpPr txBox="1"/>
          <p:nvPr/>
        </p:nvSpPr>
        <p:spPr>
          <a:xfrm flipH="1">
            <a:off x="1451869" y="7675418"/>
            <a:ext cx="5296389" cy="4512002"/>
          </a:xfrm>
          <a:prstGeom prst="rect">
            <a:avLst/>
          </a:prstGeom>
          <a:ln/>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121919" tIns="121919" rIns="121919" bIns="121919" numCol="1" spcCol="38100" rtlCol="0" anchor="b">
            <a:spAutoFit/>
          </a:bodyPr>
          <a:lstStyle/>
          <a:p>
            <a:pPr lvl="0" hangingPunct="1">
              <a:lnSpc>
                <a:spcPct val="90000"/>
              </a:lnSpc>
              <a:spcBef>
                <a:spcPts val="0"/>
              </a:spcBef>
              <a:buClr>
                <a:srgbClr val="7C8797"/>
              </a:buClr>
              <a:buSzPct val="100000"/>
            </a:pPr>
            <a:r>
              <a:rPr lang="en-US" sz="4400" b="0" dirty="0">
                <a:solidFill>
                  <a:srgbClr val="24292E"/>
                </a:solidFill>
                <a:latin typeface="Menlo" panose="020B0609030804020204" pitchFamily="49" charset="0"/>
                <a:ea typeface="Times New Roman" panose="02020603050405020304" pitchFamily="18" charset="0"/>
                <a:cs typeface="Verdana"/>
                <a:sym typeface="Verdana"/>
              </a:rPr>
              <a:t>foo   </a:t>
            </a:r>
            <a:r>
              <a:rPr lang="en-US" sz="4400" b="0" dirty="0">
                <a:solidFill>
                  <a:srgbClr val="D73A49"/>
                </a:solidFill>
                <a:latin typeface="Menlo" panose="020B0609030804020204" pitchFamily="49" charset="0"/>
                <a:ea typeface="Times New Roman" panose="02020603050405020304" pitchFamily="18" charset="0"/>
                <a:cs typeface="Verdana"/>
                <a:sym typeface="Verdana"/>
              </a:rPr>
              <a:t>=</a:t>
            </a:r>
            <a:r>
              <a:rPr lang="en-US" sz="4400" b="0" dirty="0">
                <a:solidFill>
                  <a:srgbClr val="24292E"/>
                </a:solidFill>
                <a:latin typeface="Menlo" panose="020B0609030804020204" pitchFamily="49" charset="0"/>
                <a:ea typeface="Times New Roman" panose="02020603050405020304" pitchFamily="18" charset="0"/>
                <a:cs typeface="Verdana"/>
                <a:sym typeface="Verdana"/>
              </a:rPr>
              <a:t> </a:t>
            </a:r>
            <a:r>
              <a:rPr lang="en-US" sz="4400" b="0" dirty="0">
                <a:solidFill>
                  <a:srgbClr val="22863A"/>
                </a:solidFill>
                <a:latin typeface="Menlo" panose="020B0609030804020204" pitchFamily="49" charset="0"/>
                <a:ea typeface="Times New Roman" panose="02020603050405020304" pitchFamily="18" charset="0"/>
                <a:cs typeface="Verdana"/>
                <a:sym typeface="Verdana"/>
              </a:rPr>
              <a:t>"bar"</a:t>
            </a:r>
            <a:endParaRPr lang="en-US" sz="1700" b="0" dirty="0">
              <a:solidFill>
                <a:srgbClr val="44546A"/>
              </a:solidFill>
              <a:latin typeface="Times New Roman" panose="02020603050405020304" pitchFamily="18" charset="0"/>
              <a:ea typeface="Times New Roman" panose="02020603050405020304" pitchFamily="18" charset="0"/>
              <a:cs typeface="Verdana"/>
              <a:sym typeface="Verdana"/>
            </a:endParaRPr>
          </a:p>
          <a:p>
            <a:pPr lvl="0" hangingPunct="1">
              <a:lnSpc>
                <a:spcPct val="90000"/>
              </a:lnSpc>
              <a:spcBef>
                <a:spcPts val="0"/>
              </a:spcBef>
              <a:buClr>
                <a:srgbClr val="7C8797"/>
              </a:buClr>
              <a:buSzPct val="100000"/>
            </a:pPr>
            <a:r>
              <a:rPr lang="en-US" sz="4400" b="0" dirty="0">
                <a:solidFill>
                  <a:srgbClr val="24292E"/>
                </a:solidFill>
                <a:latin typeface="Menlo" panose="020B0609030804020204" pitchFamily="49" charset="0"/>
                <a:ea typeface="Times New Roman" panose="02020603050405020304" pitchFamily="18" charset="0"/>
                <a:cs typeface="Verdana"/>
                <a:sym typeface="Verdana"/>
              </a:rPr>
              <a:t>valid </a:t>
            </a:r>
            <a:r>
              <a:rPr lang="en-US" sz="4400" b="0" dirty="0">
                <a:solidFill>
                  <a:srgbClr val="D73A49"/>
                </a:solidFill>
                <a:latin typeface="Menlo" panose="020B0609030804020204" pitchFamily="49" charset="0"/>
                <a:ea typeface="Times New Roman" panose="02020603050405020304" pitchFamily="18" charset="0"/>
                <a:cs typeface="Verdana"/>
                <a:sym typeface="Verdana"/>
              </a:rPr>
              <a:t>=</a:t>
            </a:r>
            <a:r>
              <a:rPr lang="en-US" sz="4400" b="0" dirty="0">
                <a:solidFill>
                  <a:srgbClr val="24292E"/>
                </a:solidFill>
                <a:latin typeface="Menlo" panose="020B0609030804020204" pitchFamily="49" charset="0"/>
                <a:ea typeface="Times New Roman" panose="02020603050405020304" pitchFamily="18" charset="0"/>
                <a:cs typeface="Verdana"/>
                <a:sym typeface="Verdana"/>
              </a:rPr>
              <a:t> </a:t>
            </a:r>
            <a:r>
              <a:rPr lang="en-US" sz="4400" b="0" dirty="0">
                <a:solidFill>
                  <a:srgbClr val="005CC5"/>
                </a:solidFill>
                <a:latin typeface="Menlo" panose="020B0609030804020204" pitchFamily="49" charset="0"/>
                <a:ea typeface="Times New Roman" panose="02020603050405020304" pitchFamily="18" charset="0"/>
                <a:cs typeface="Verdana"/>
                <a:sym typeface="Verdana"/>
              </a:rPr>
              <a:t>true</a:t>
            </a:r>
            <a:endParaRPr lang="en-US" sz="1700" b="0" dirty="0">
              <a:solidFill>
                <a:srgbClr val="44546A"/>
              </a:solidFill>
              <a:latin typeface="Times New Roman" panose="02020603050405020304" pitchFamily="18" charset="0"/>
              <a:ea typeface="Times New Roman" panose="02020603050405020304" pitchFamily="18" charset="0"/>
              <a:cs typeface="Verdana"/>
              <a:sym typeface="Verdana"/>
            </a:endParaRPr>
          </a:p>
          <a:p>
            <a:pPr lvl="0" hangingPunct="1">
              <a:lnSpc>
                <a:spcPct val="90000"/>
              </a:lnSpc>
              <a:spcBef>
                <a:spcPts val="0"/>
              </a:spcBef>
              <a:buClr>
                <a:srgbClr val="7C8797"/>
              </a:buClr>
              <a:buSzPct val="100000"/>
            </a:pPr>
            <a:r>
              <a:rPr lang="en-US" sz="4400" b="0" dirty="0">
                <a:solidFill>
                  <a:srgbClr val="24292E"/>
                </a:solidFill>
                <a:latin typeface="Menlo" panose="020B0609030804020204" pitchFamily="49" charset="0"/>
                <a:ea typeface="Times New Roman" panose="02020603050405020304" pitchFamily="18" charset="0"/>
                <a:cs typeface="Verdana"/>
                <a:sym typeface="Verdana"/>
              </a:rPr>
              <a:t> </a:t>
            </a:r>
            <a:endParaRPr lang="en-US" sz="1700" b="0" dirty="0">
              <a:solidFill>
                <a:srgbClr val="44546A"/>
              </a:solidFill>
              <a:latin typeface="Times New Roman" panose="02020603050405020304" pitchFamily="18" charset="0"/>
              <a:ea typeface="Times New Roman" panose="02020603050405020304" pitchFamily="18" charset="0"/>
              <a:cs typeface="Verdana"/>
              <a:sym typeface="Verdana"/>
            </a:endParaRPr>
          </a:p>
          <a:p>
            <a:pPr lvl="0" hangingPunct="1">
              <a:lnSpc>
                <a:spcPct val="90000"/>
              </a:lnSpc>
              <a:spcBef>
                <a:spcPts val="0"/>
              </a:spcBef>
              <a:buClr>
                <a:srgbClr val="7C8797"/>
              </a:buClr>
              <a:buSzPct val="100000"/>
            </a:pPr>
            <a:r>
              <a:rPr lang="en-US" sz="4400" b="0" dirty="0" err="1">
                <a:solidFill>
                  <a:srgbClr val="24292E"/>
                </a:solidFill>
                <a:latin typeface="Menlo" panose="020B0609030804020204" pitchFamily="49" charset="0"/>
                <a:ea typeface="Times New Roman" panose="02020603050405020304" pitchFamily="18" charset="0"/>
                <a:cs typeface="Verdana"/>
                <a:sym typeface="Verdana"/>
              </a:rPr>
              <a:t>somelist</a:t>
            </a:r>
            <a:r>
              <a:rPr lang="en-US" sz="4400" b="0" dirty="0">
                <a:solidFill>
                  <a:srgbClr val="24292E"/>
                </a:solidFill>
                <a:latin typeface="Menlo" panose="020B0609030804020204" pitchFamily="49" charset="0"/>
                <a:ea typeface="Times New Roman" panose="02020603050405020304" pitchFamily="18" charset="0"/>
                <a:cs typeface="Verdana"/>
                <a:sym typeface="Verdana"/>
              </a:rPr>
              <a:t> </a:t>
            </a:r>
            <a:r>
              <a:rPr lang="en-US" sz="4400" b="0" dirty="0">
                <a:solidFill>
                  <a:srgbClr val="D73A49"/>
                </a:solidFill>
                <a:latin typeface="Menlo" panose="020B0609030804020204" pitchFamily="49" charset="0"/>
                <a:ea typeface="Times New Roman" panose="02020603050405020304" pitchFamily="18" charset="0"/>
                <a:cs typeface="Verdana"/>
                <a:sym typeface="Verdana"/>
              </a:rPr>
              <a:t>=</a:t>
            </a:r>
            <a:r>
              <a:rPr lang="en-US" sz="4400" b="0" dirty="0">
                <a:solidFill>
                  <a:srgbClr val="24292E"/>
                </a:solidFill>
                <a:latin typeface="Menlo" panose="020B0609030804020204" pitchFamily="49" charset="0"/>
                <a:ea typeface="Times New Roman" panose="02020603050405020304" pitchFamily="18" charset="0"/>
                <a:cs typeface="Verdana"/>
                <a:sym typeface="Verdana"/>
              </a:rPr>
              <a:t> [</a:t>
            </a:r>
            <a:endParaRPr lang="en-US" sz="1700" b="0" dirty="0">
              <a:solidFill>
                <a:srgbClr val="44546A"/>
              </a:solidFill>
              <a:latin typeface="Times New Roman" panose="02020603050405020304" pitchFamily="18" charset="0"/>
              <a:ea typeface="Times New Roman" panose="02020603050405020304" pitchFamily="18" charset="0"/>
              <a:cs typeface="Verdana"/>
              <a:sym typeface="Verdana"/>
            </a:endParaRPr>
          </a:p>
          <a:p>
            <a:pPr lvl="0" hangingPunct="1">
              <a:lnSpc>
                <a:spcPct val="90000"/>
              </a:lnSpc>
              <a:spcBef>
                <a:spcPts val="0"/>
              </a:spcBef>
              <a:buClr>
                <a:srgbClr val="7C8797"/>
              </a:buClr>
              <a:buSzPct val="100000"/>
            </a:pPr>
            <a:r>
              <a:rPr lang="en-US" sz="4400" b="0" dirty="0">
                <a:solidFill>
                  <a:srgbClr val="24292E"/>
                </a:solidFill>
                <a:latin typeface="Menlo" panose="020B0609030804020204" pitchFamily="49" charset="0"/>
                <a:ea typeface="Times New Roman" panose="02020603050405020304" pitchFamily="18" charset="0"/>
                <a:cs typeface="Verdana"/>
                <a:sym typeface="Verdana"/>
              </a:rPr>
              <a:t>  </a:t>
            </a:r>
            <a:r>
              <a:rPr lang="en-US" sz="4400" b="0" dirty="0">
                <a:solidFill>
                  <a:srgbClr val="22863A"/>
                </a:solidFill>
                <a:latin typeface="Menlo" panose="020B0609030804020204" pitchFamily="49" charset="0"/>
                <a:ea typeface="Times New Roman" panose="02020603050405020304" pitchFamily="18" charset="0"/>
                <a:cs typeface="Verdana"/>
                <a:sym typeface="Verdana"/>
              </a:rPr>
              <a:t>"one"</a:t>
            </a:r>
            <a:r>
              <a:rPr lang="en-US" sz="4400" b="0" dirty="0">
                <a:solidFill>
                  <a:srgbClr val="24292E"/>
                </a:solidFill>
                <a:latin typeface="Menlo" panose="020B0609030804020204" pitchFamily="49" charset="0"/>
                <a:ea typeface="Times New Roman" panose="02020603050405020304" pitchFamily="18" charset="0"/>
                <a:cs typeface="Verdana"/>
                <a:sym typeface="Verdana"/>
              </a:rPr>
              <a:t>,</a:t>
            </a:r>
            <a:endParaRPr lang="en-US" sz="1700" b="0" dirty="0">
              <a:solidFill>
                <a:srgbClr val="44546A"/>
              </a:solidFill>
              <a:latin typeface="Times New Roman" panose="02020603050405020304" pitchFamily="18" charset="0"/>
              <a:ea typeface="Times New Roman" panose="02020603050405020304" pitchFamily="18" charset="0"/>
              <a:cs typeface="Verdana"/>
              <a:sym typeface="Verdana"/>
            </a:endParaRPr>
          </a:p>
          <a:p>
            <a:pPr lvl="0" hangingPunct="1">
              <a:lnSpc>
                <a:spcPct val="90000"/>
              </a:lnSpc>
              <a:spcBef>
                <a:spcPts val="0"/>
              </a:spcBef>
              <a:buClr>
                <a:srgbClr val="7C8797"/>
              </a:buClr>
              <a:buSzPct val="100000"/>
            </a:pPr>
            <a:r>
              <a:rPr lang="en-US" sz="4400" b="0" dirty="0">
                <a:solidFill>
                  <a:srgbClr val="24292E"/>
                </a:solidFill>
                <a:latin typeface="Menlo" panose="020B0609030804020204" pitchFamily="49" charset="0"/>
                <a:ea typeface="Times New Roman" panose="02020603050405020304" pitchFamily="18" charset="0"/>
                <a:cs typeface="Verdana"/>
                <a:sym typeface="Verdana"/>
              </a:rPr>
              <a:t>  </a:t>
            </a:r>
            <a:r>
              <a:rPr lang="en-US" sz="4400" b="0" dirty="0">
                <a:solidFill>
                  <a:srgbClr val="22863A"/>
                </a:solidFill>
                <a:latin typeface="Menlo" panose="020B0609030804020204" pitchFamily="49" charset="0"/>
                <a:ea typeface="Times New Roman" panose="02020603050405020304" pitchFamily="18" charset="0"/>
                <a:cs typeface="Verdana"/>
                <a:sym typeface="Verdana"/>
              </a:rPr>
              <a:t>"two"</a:t>
            </a:r>
            <a:r>
              <a:rPr lang="en-US" sz="4400" b="0" dirty="0">
                <a:solidFill>
                  <a:srgbClr val="24292E"/>
                </a:solidFill>
                <a:latin typeface="Menlo" panose="020B0609030804020204" pitchFamily="49" charset="0"/>
                <a:ea typeface="Times New Roman" panose="02020603050405020304" pitchFamily="18" charset="0"/>
                <a:cs typeface="Verdana"/>
                <a:sym typeface="Verdana"/>
              </a:rPr>
              <a:t>,</a:t>
            </a:r>
            <a:endParaRPr lang="en-US" sz="1700" b="0" dirty="0">
              <a:solidFill>
                <a:srgbClr val="44546A"/>
              </a:solidFill>
              <a:latin typeface="Times New Roman" panose="02020603050405020304" pitchFamily="18" charset="0"/>
              <a:ea typeface="Times New Roman" panose="02020603050405020304" pitchFamily="18" charset="0"/>
              <a:cs typeface="Verdana"/>
              <a:sym typeface="Verdana"/>
            </a:endParaRPr>
          </a:p>
          <a:p>
            <a:pPr lvl="0" hangingPunct="1">
              <a:lnSpc>
                <a:spcPct val="90000"/>
              </a:lnSpc>
              <a:spcBef>
                <a:spcPts val="0"/>
              </a:spcBef>
              <a:buClr>
                <a:srgbClr val="7C8797"/>
              </a:buClr>
              <a:buSzPct val="100000"/>
            </a:pPr>
            <a:r>
              <a:rPr lang="en-US" sz="4400" b="0" dirty="0">
                <a:solidFill>
                  <a:srgbClr val="24292E"/>
                </a:solidFill>
                <a:latin typeface="Menlo" panose="020B0609030804020204" pitchFamily="49" charset="0"/>
                <a:ea typeface="Times New Roman" panose="02020603050405020304" pitchFamily="18" charset="0"/>
                <a:cs typeface="Verdana"/>
                <a:sym typeface="Verdana"/>
              </a:rPr>
              <a:t>]</a:t>
            </a:r>
            <a:endParaRPr lang="en-US" sz="1700" b="0" dirty="0">
              <a:solidFill>
                <a:srgbClr val="44546A"/>
              </a:solidFill>
              <a:latin typeface="Times New Roman" panose="02020603050405020304" pitchFamily="18" charset="0"/>
              <a:ea typeface="Times New Roman" panose="02020603050405020304" pitchFamily="18" charset="0"/>
              <a:cs typeface="Verdana"/>
              <a:sym typeface="Verdana"/>
            </a:endParaRPr>
          </a:p>
        </p:txBody>
      </p:sp>
    </p:spTree>
    <p:extLst>
      <p:ext uri="{BB962C8B-B14F-4D97-AF65-F5344CB8AC3E}">
        <p14:creationId xmlns:p14="http://schemas.microsoft.com/office/powerpoint/2010/main" val="122854087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772A192-5CDC-B947-91FC-C291EDEF5D8B}"/>
              </a:ext>
            </a:extLst>
          </p:cNvPr>
          <p:cNvSpPr>
            <a:spLocks noGrp="1"/>
          </p:cNvSpPr>
          <p:nvPr>
            <p:ph type="body" idx="1"/>
          </p:nvPr>
        </p:nvSpPr>
        <p:spPr/>
        <p:txBody>
          <a:bodyPr>
            <a:normAutofit/>
          </a:bodyPr>
          <a:lstStyle/>
          <a:p>
            <a:pPr marL="0" indent="0">
              <a:buNone/>
            </a:pPr>
            <a:r>
              <a:rPr lang="en-US" dirty="0"/>
              <a:t>Command Line Parameters</a:t>
            </a:r>
          </a:p>
          <a:p>
            <a:pPr marL="0" indent="0">
              <a:buNone/>
            </a:pPr>
            <a:endParaRPr lang="en-US" dirty="0"/>
          </a:p>
          <a:p>
            <a:pPr marL="0" indent="0">
              <a:buNone/>
            </a:pPr>
            <a:r>
              <a:rPr lang="en-US" dirty="0">
                <a:solidFill>
                  <a:srgbClr val="A31515"/>
                </a:solidFill>
                <a:latin typeface="Menlo" panose="020B0609030804020204" pitchFamily="49" charset="0"/>
                <a:ea typeface="Times New Roman" panose="02020603050405020304" pitchFamily="18" charset="0"/>
              </a:rPr>
              <a:t>terraform plan –</a:t>
            </a:r>
            <a:r>
              <a:rPr lang="en-US" dirty="0" err="1">
                <a:solidFill>
                  <a:srgbClr val="A31515"/>
                </a:solidFill>
                <a:latin typeface="Menlo" panose="020B0609030804020204" pitchFamily="49" charset="0"/>
                <a:ea typeface="Times New Roman" panose="02020603050405020304" pitchFamily="18" charset="0"/>
              </a:rPr>
              <a:t>var</a:t>
            </a:r>
            <a:r>
              <a:rPr lang="en-US" dirty="0">
                <a:solidFill>
                  <a:srgbClr val="A31515"/>
                </a:solidFill>
                <a:latin typeface="Menlo" panose="020B0609030804020204" pitchFamily="49" charset="0"/>
                <a:ea typeface="Times New Roman" panose="02020603050405020304" pitchFamily="18" charset="0"/>
              </a:rPr>
              <a:t> ‘foo=bar’</a:t>
            </a:r>
            <a:endParaRPr lang="en-US" sz="1800" dirty="0">
              <a:latin typeface="Times New Roman" panose="02020603050405020304" pitchFamily="18" charset="0"/>
              <a:ea typeface="Times New Roman" panose="02020603050405020304" pitchFamily="18" charset="0"/>
            </a:endParaRPr>
          </a:p>
          <a:p>
            <a:pPr marL="0" indent="0">
              <a:buNone/>
            </a:pPr>
            <a:endParaRPr lang="en-US" dirty="0"/>
          </a:p>
          <a:p>
            <a:pPr marL="0" lvl="0" indent="0">
              <a:buClr>
                <a:srgbClr val="7C8797"/>
              </a:buClr>
              <a:buNone/>
            </a:pPr>
            <a:r>
              <a:rPr lang="en-US" dirty="0">
                <a:solidFill>
                  <a:srgbClr val="A31515"/>
                </a:solidFill>
                <a:latin typeface="Menlo" panose="020B0609030804020204" pitchFamily="49" charset="0"/>
                <a:ea typeface="Times New Roman" panose="02020603050405020304" pitchFamily="18" charset="0"/>
              </a:rPr>
              <a:t>terraform plan –</a:t>
            </a:r>
            <a:r>
              <a:rPr lang="en-US" dirty="0" err="1">
                <a:solidFill>
                  <a:srgbClr val="A31515"/>
                </a:solidFill>
                <a:latin typeface="Menlo" panose="020B0609030804020204" pitchFamily="49" charset="0"/>
                <a:ea typeface="Times New Roman" panose="02020603050405020304" pitchFamily="18" charset="0"/>
              </a:rPr>
              <a:t>var</a:t>
            </a:r>
            <a:r>
              <a:rPr lang="en-US" dirty="0">
                <a:solidFill>
                  <a:srgbClr val="A31515"/>
                </a:solidFill>
                <a:latin typeface="Menlo" panose="020B0609030804020204" pitchFamily="49" charset="0"/>
                <a:ea typeface="Times New Roman" panose="02020603050405020304" pitchFamily="18" charset="0"/>
              </a:rPr>
              <a:t> ‘foo=bar’ –</a:t>
            </a:r>
            <a:r>
              <a:rPr lang="en-US" dirty="0" err="1">
                <a:solidFill>
                  <a:srgbClr val="A31515"/>
                </a:solidFill>
                <a:latin typeface="Menlo" panose="020B0609030804020204" pitchFamily="49" charset="0"/>
                <a:ea typeface="Times New Roman" panose="02020603050405020304" pitchFamily="18" charset="0"/>
              </a:rPr>
              <a:t>var</a:t>
            </a:r>
            <a:r>
              <a:rPr lang="en-US" dirty="0">
                <a:solidFill>
                  <a:srgbClr val="A31515"/>
                </a:solidFill>
                <a:latin typeface="Menlo" panose="020B0609030804020204" pitchFamily="49" charset="0"/>
                <a:ea typeface="Times New Roman" panose="02020603050405020304" pitchFamily="18" charset="0"/>
              </a:rPr>
              <a:t> ‘bar=foo’</a:t>
            </a:r>
            <a:endParaRPr lang="en-US" sz="1800" dirty="0">
              <a:latin typeface="Times New Roman" panose="02020603050405020304" pitchFamily="18" charset="0"/>
              <a:ea typeface="Times New Roman" panose="02020603050405020304" pitchFamily="18" charset="0"/>
            </a:endParaRPr>
          </a:p>
          <a:p>
            <a:pPr marL="0" indent="0">
              <a:buNone/>
            </a:pPr>
            <a:endParaRPr lang="en-US" sz="1800" dirty="0">
              <a:latin typeface="Times New Roman" panose="02020603050405020304" pitchFamily="18" charset="0"/>
              <a:ea typeface="Times New Roman" panose="02020603050405020304" pitchFamily="18" charset="0"/>
            </a:endParaRPr>
          </a:p>
          <a:p>
            <a:pPr marL="0" indent="0">
              <a:buNone/>
            </a:pPr>
            <a:endParaRPr lang="en-US" dirty="0"/>
          </a:p>
        </p:txBody>
      </p:sp>
      <p:sp>
        <p:nvSpPr>
          <p:cNvPr id="3" name="Title 2">
            <a:extLst>
              <a:ext uri="{FF2B5EF4-FFF2-40B4-BE49-F238E27FC236}">
                <a16:creationId xmlns:a16="http://schemas.microsoft.com/office/drawing/2014/main" id="{B9D0A74F-00C7-3448-9250-04F744D155C6}"/>
              </a:ext>
            </a:extLst>
          </p:cNvPr>
          <p:cNvSpPr>
            <a:spLocks noGrp="1"/>
          </p:cNvSpPr>
          <p:nvPr>
            <p:ph type="title"/>
          </p:nvPr>
        </p:nvSpPr>
        <p:spPr/>
        <p:txBody>
          <a:bodyPr/>
          <a:lstStyle/>
          <a:p>
            <a:r>
              <a:rPr lang="en-US" dirty="0"/>
              <a:t>Variables – How to Use</a:t>
            </a:r>
          </a:p>
        </p:txBody>
      </p:sp>
      <p:sp>
        <p:nvSpPr>
          <p:cNvPr id="4" name="Text Placeholder 3">
            <a:extLst>
              <a:ext uri="{FF2B5EF4-FFF2-40B4-BE49-F238E27FC236}">
                <a16:creationId xmlns:a16="http://schemas.microsoft.com/office/drawing/2014/main" id="{B6863DA1-5293-6C4A-979D-5AC90851193A}"/>
              </a:ext>
            </a:extLst>
          </p:cNvPr>
          <p:cNvSpPr>
            <a:spLocks noGrp="1"/>
          </p:cNvSpPr>
          <p:nvPr>
            <p:ph type="body" sz="quarter" idx="10"/>
          </p:nvPr>
        </p:nvSpPr>
        <p:spPr/>
        <p:txBody>
          <a:bodyPr/>
          <a:lstStyle/>
          <a:p>
            <a:r>
              <a:rPr lang="en-US" dirty="0"/>
              <a:t>https://</a:t>
            </a:r>
            <a:r>
              <a:rPr lang="en-US" dirty="0" err="1"/>
              <a:t>www.terraform.io</a:t>
            </a:r>
            <a:r>
              <a:rPr lang="en-US" dirty="0"/>
              <a:t>/docs/configuration/</a:t>
            </a:r>
            <a:r>
              <a:rPr lang="en-US" dirty="0" err="1"/>
              <a:t>variables.html</a:t>
            </a:r>
            <a:endParaRPr lang="en-US" dirty="0"/>
          </a:p>
        </p:txBody>
      </p:sp>
    </p:spTree>
    <p:extLst>
      <p:ext uri="{BB962C8B-B14F-4D97-AF65-F5344CB8AC3E}">
        <p14:creationId xmlns:p14="http://schemas.microsoft.com/office/powerpoint/2010/main" val="208641949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772A192-5CDC-B947-91FC-C291EDEF5D8B}"/>
              </a:ext>
            </a:extLst>
          </p:cNvPr>
          <p:cNvSpPr>
            <a:spLocks noGrp="1"/>
          </p:cNvSpPr>
          <p:nvPr>
            <p:ph type="body" idx="1"/>
          </p:nvPr>
        </p:nvSpPr>
        <p:spPr/>
        <p:txBody>
          <a:bodyPr>
            <a:normAutofit/>
          </a:bodyPr>
          <a:lstStyle/>
          <a:p>
            <a:pPr marL="0" indent="0">
              <a:buNone/>
            </a:pPr>
            <a:r>
              <a:rPr lang="en-US" dirty="0"/>
              <a:t>Environment Variables (TF_VAR_*)</a:t>
            </a:r>
          </a:p>
          <a:p>
            <a:pPr marL="0" indent="0">
              <a:buNone/>
            </a:pPr>
            <a:endParaRPr lang="en-US" dirty="0"/>
          </a:p>
          <a:p>
            <a:pPr marL="0" indent="0">
              <a:spcBef>
                <a:spcPts val="0"/>
              </a:spcBef>
              <a:buNone/>
            </a:pPr>
            <a:r>
              <a:rPr lang="en-US" dirty="0">
                <a:solidFill>
                  <a:srgbClr val="F5871F"/>
                </a:solidFill>
                <a:latin typeface="Menlo" panose="020B0609030804020204" pitchFamily="49" charset="0"/>
                <a:ea typeface="Times New Roman" panose="02020603050405020304" pitchFamily="18" charset="0"/>
              </a:rPr>
              <a:t>export</a:t>
            </a:r>
            <a:r>
              <a:rPr lang="en-US" dirty="0">
                <a:solidFill>
                  <a:srgbClr val="1E1E1E"/>
                </a:solidFill>
                <a:latin typeface="Menlo" panose="020B0609030804020204" pitchFamily="49" charset="0"/>
                <a:ea typeface="Times New Roman" panose="02020603050405020304" pitchFamily="18" charset="0"/>
              </a:rPr>
              <a:t> </a:t>
            </a:r>
            <a:r>
              <a:rPr lang="en-US" dirty="0" err="1">
                <a:solidFill>
                  <a:srgbClr val="1E1E1E"/>
                </a:solidFill>
                <a:latin typeface="Menlo" panose="020B0609030804020204" pitchFamily="49" charset="0"/>
                <a:ea typeface="Times New Roman" panose="02020603050405020304" pitchFamily="18" charset="0"/>
              </a:rPr>
              <a:t>TF_VAR_foo</a:t>
            </a:r>
            <a:r>
              <a:rPr lang="en-US" dirty="0">
                <a:solidFill>
                  <a:srgbClr val="1E1E1E"/>
                </a:solidFill>
                <a:latin typeface="Menlo" panose="020B0609030804020204" pitchFamily="49" charset="0"/>
                <a:ea typeface="Times New Roman" panose="02020603050405020304" pitchFamily="18" charset="0"/>
              </a:rPr>
              <a:t>=bar</a:t>
            </a:r>
          </a:p>
          <a:p>
            <a:pPr marL="0" indent="0">
              <a:spcBef>
                <a:spcPts val="0"/>
              </a:spcBef>
              <a:buNone/>
            </a:pPr>
            <a:r>
              <a:rPr lang="en-US" dirty="0">
                <a:solidFill>
                  <a:srgbClr val="1E1E1E"/>
                </a:solidFill>
                <a:latin typeface="Menlo" panose="020B0609030804020204" pitchFamily="49" charset="0"/>
                <a:ea typeface="Times New Roman" panose="02020603050405020304" pitchFamily="18" charset="0"/>
              </a:rPr>
              <a:t> </a:t>
            </a:r>
          </a:p>
          <a:p>
            <a:pPr marL="0" indent="0">
              <a:spcBef>
                <a:spcPts val="0"/>
              </a:spcBef>
              <a:buNone/>
            </a:pPr>
            <a:r>
              <a:rPr lang="en-US" dirty="0">
                <a:solidFill>
                  <a:srgbClr val="F5871F"/>
                </a:solidFill>
                <a:latin typeface="Menlo" panose="020B0609030804020204" pitchFamily="49" charset="0"/>
                <a:ea typeface="Times New Roman" panose="02020603050405020304" pitchFamily="18" charset="0"/>
              </a:rPr>
              <a:t>export</a:t>
            </a:r>
            <a:r>
              <a:rPr lang="en-US" dirty="0">
                <a:solidFill>
                  <a:srgbClr val="1E1E1E"/>
                </a:solidFill>
                <a:latin typeface="Menlo" panose="020B0609030804020204" pitchFamily="49" charset="0"/>
                <a:ea typeface="Times New Roman" panose="02020603050405020304" pitchFamily="18" charset="0"/>
              </a:rPr>
              <a:t> </a:t>
            </a:r>
            <a:r>
              <a:rPr lang="en-US" dirty="0" err="1">
                <a:solidFill>
                  <a:srgbClr val="1E1E1E"/>
                </a:solidFill>
                <a:latin typeface="Menlo" panose="020B0609030804020204" pitchFamily="49" charset="0"/>
                <a:ea typeface="Times New Roman" panose="02020603050405020304" pitchFamily="18" charset="0"/>
              </a:rPr>
              <a:t>TF_VAR_bar</a:t>
            </a:r>
            <a:r>
              <a:rPr lang="en-US" dirty="0">
                <a:solidFill>
                  <a:srgbClr val="1E1E1E"/>
                </a:solidFill>
                <a:latin typeface="Menlo" panose="020B0609030804020204" pitchFamily="49" charset="0"/>
                <a:ea typeface="Times New Roman" panose="02020603050405020304" pitchFamily="18" charset="0"/>
              </a:rPr>
              <a:t>=foo</a:t>
            </a:r>
            <a:endParaRPr lang="en-US" sz="1800" dirty="0">
              <a:solidFill>
                <a:srgbClr val="1E1E1E"/>
              </a:solidFill>
              <a:latin typeface="Times New Roman" panose="02020603050405020304" pitchFamily="18" charset="0"/>
              <a:ea typeface="Times New Roman" panose="02020603050405020304" pitchFamily="18" charset="0"/>
            </a:endParaRPr>
          </a:p>
          <a:p>
            <a:pPr marL="0" indent="0">
              <a:buNone/>
            </a:pPr>
            <a:endParaRPr lang="en-US" dirty="0"/>
          </a:p>
        </p:txBody>
      </p:sp>
      <p:sp>
        <p:nvSpPr>
          <p:cNvPr id="3" name="Title 2">
            <a:extLst>
              <a:ext uri="{FF2B5EF4-FFF2-40B4-BE49-F238E27FC236}">
                <a16:creationId xmlns:a16="http://schemas.microsoft.com/office/drawing/2014/main" id="{B9D0A74F-00C7-3448-9250-04F744D155C6}"/>
              </a:ext>
            </a:extLst>
          </p:cNvPr>
          <p:cNvSpPr>
            <a:spLocks noGrp="1"/>
          </p:cNvSpPr>
          <p:nvPr>
            <p:ph type="title"/>
          </p:nvPr>
        </p:nvSpPr>
        <p:spPr/>
        <p:txBody>
          <a:bodyPr/>
          <a:lstStyle/>
          <a:p>
            <a:r>
              <a:rPr lang="en-US" dirty="0"/>
              <a:t>Variables – How to Use</a:t>
            </a:r>
          </a:p>
        </p:txBody>
      </p:sp>
      <p:sp>
        <p:nvSpPr>
          <p:cNvPr id="4" name="Text Placeholder 3">
            <a:extLst>
              <a:ext uri="{FF2B5EF4-FFF2-40B4-BE49-F238E27FC236}">
                <a16:creationId xmlns:a16="http://schemas.microsoft.com/office/drawing/2014/main" id="{B6863DA1-5293-6C4A-979D-5AC90851193A}"/>
              </a:ext>
            </a:extLst>
          </p:cNvPr>
          <p:cNvSpPr>
            <a:spLocks noGrp="1"/>
          </p:cNvSpPr>
          <p:nvPr>
            <p:ph type="body" sz="quarter" idx="10"/>
          </p:nvPr>
        </p:nvSpPr>
        <p:spPr/>
        <p:txBody>
          <a:bodyPr/>
          <a:lstStyle/>
          <a:p>
            <a:r>
              <a:rPr lang="en-US" dirty="0"/>
              <a:t>https://</a:t>
            </a:r>
            <a:r>
              <a:rPr lang="en-US" dirty="0" err="1"/>
              <a:t>www.terraform.io</a:t>
            </a:r>
            <a:r>
              <a:rPr lang="en-US" dirty="0"/>
              <a:t>/docs/configuration/</a:t>
            </a:r>
            <a:r>
              <a:rPr lang="en-US" dirty="0" err="1"/>
              <a:t>variables.html</a:t>
            </a:r>
            <a:endParaRPr lang="en-US" dirty="0"/>
          </a:p>
        </p:txBody>
      </p:sp>
    </p:spTree>
    <p:extLst>
      <p:ext uri="{BB962C8B-B14F-4D97-AF65-F5344CB8AC3E}">
        <p14:creationId xmlns:p14="http://schemas.microsoft.com/office/powerpoint/2010/main" val="3511964853"/>
      </p:ext>
    </p:extLst>
  </p:cSld>
  <p:clrMapOvr>
    <a:masterClrMapping/>
  </p:clrMapOvr>
  <p:transition spd="med"/>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8722F44-0D4A-C944-AE28-4CE786F1BE0F}"/>
              </a:ext>
            </a:extLst>
          </p:cNvPr>
          <p:cNvSpPr>
            <a:spLocks noGrp="1"/>
          </p:cNvSpPr>
          <p:nvPr>
            <p:ph type="body" sz="quarter" idx="13"/>
          </p:nvPr>
        </p:nvSpPr>
        <p:spPr/>
        <p:txBody>
          <a:bodyPr/>
          <a:lstStyle/>
          <a:p>
            <a:endParaRPr lang="en-US"/>
          </a:p>
        </p:txBody>
      </p:sp>
      <p:sp>
        <p:nvSpPr>
          <p:cNvPr id="3" name="Title 2">
            <a:extLst>
              <a:ext uri="{FF2B5EF4-FFF2-40B4-BE49-F238E27FC236}">
                <a16:creationId xmlns:a16="http://schemas.microsoft.com/office/drawing/2014/main" id="{20491F4C-319A-9744-AAB3-D4305B20AC91}"/>
              </a:ext>
            </a:extLst>
          </p:cNvPr>
          <p:cNvSpPr>
            <a:spLocks noGrp="1"/>
          </p:cNvSpPr>
          <p:nvPr>
            <p:ph type="title"/>
          </p:nvPr>
        </p:nvSpPr>
        <p:spPr/>
        <p:txBody>
          <a:bodyPr/>
          <a:lstStyle/>
          <a:p>
            <a:r>
              <a:rPr lang="en-US" dirty="0"/>
              <a:t>Outputs</a:t>
            </a:r>
          </a:p>
        </p:txBody>
      </p:sp>
    </p:spTree>
    <p:extLst>
      <p:ext uri="{BB962C8B-B14F-4D97-AF65-F5344CB8AC3E}">
        <p14:creationId xmlns:p14="http://schemas.microsoft.com/office/powerpoint/2010/main" val="3987346311"/>
      </p:ext>
    </p:extLst>
  </p:cSld>
  <p:clrMapOvr>
    <a:masterClrMapping/>
  </p:clrMapOvr>
  <p:transition spd="med"/>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3E84ECDA-9A55-FA4A-8D2E-70EA3BD43FCA}"/>
              </a:ext>
            </a:extLst>
          </p:cNvPr>
          <p:cNvSpPr>
            <a:spLocks noGrp="1"/>
          </p:cNvSpPr>
          <p:nvPr>
            <p:ph type="body" idx="1"/>
          </p:nvPr>
        </p:nvSpPr>
        <p:spPr/>
        <p:txBody>
          <a:bodyPr/>
          <a:lstStyle/>
          <a:p>
            <a:pPr marL="0" indent="0">
              <a:buNone/>
            </a:pPr>
            <a:r>
              <a:rPr lang="en-US" dirty="0"/>
              <a:t>Outputs define useful values that will be highlighted to the user when Terraform applies: </a:t>
            </a:r>
          </a:p>
          <a:p>
            <a:pPr>
              <a:buFont typeface="Arial" panose="020B0604020202020204" pitchFamily="34" charset="0"/>
              <a:buChar char="•"/>
            </a:pPr>
            <a:r>
              <a:rPr lang="en-US" dirty="0"/>
              <a:t>IP addresses</a:t>
            </a:r>
          </a:p>
          <a:p>
            <a:pPr>
              <a:buFont typeface="Arial" panose="020B0604020202020204" pitchFamily="34" charset="0"/>
              <a:buChar char="•"/>
            </a:pPr>
            <a:r>
              <a:rPr lang="en-US" dirty="0"/>
              <a:t>Usernames</a:t>
            </a:r>
          </a:p>
          <a:p>
            <a:pPr>
              <a:buFont typeface="Arial" panose="020B0604020202020204" pitchFamily="34" charset="0"/>
              <a:buChar char="•"/>
            </a:pPr>
            <a:r>
              <a:rPr lang="en-US" dirty="0"/>
              <a:t>Computed Values</a:t>
            </a:r>
          </a:p>
          <a:p>
            <a:pPr marL="0" indent="0">
              <a:buNone/>
            </a:pPr>
            <a:endParaRPr lang="en-US" dirty="0"/>
          </a:p>
          <a:p>
            <a:pPr marL="0" indent="0">
              <a:buNone/>
            </a:pPr>
            <a:r>
              <a:rPr lang="en-US" dirty="0"/>
              <a:t>Easily extract and query information from all resources</a:t>
            </a:r>
          </a:p>
          <a:p>
            <a:pPr marL="0" indent="0">
              <a:buNone/>
            </a:pPr>
            <a:endParaRPr lang="en-US" dirty="0"/>
          </a:p>
        </p:txBody>
      </p:sp>
      <p:sp>
        <p:nvSpPr>
          <p:cNvPr id="4" name="Title 3">
            <a:extLst>
              <a:ext uri="{FF2B5EF4-FFF2-40B4-BE49-F238E27FC236}">
                <a16:creationId xmlns:a16="http://schemas.microsoft.com/office/drawing/2014/main" id="{60C6FE8D-6C1D-B143-812D-0DC70267128E}"/>
              </a:ext>
            </a:extLst>
          </p:cNvPr>
          <p:cNvSpPr>
            <a:spLocks noGrp="1"/>
          </p:cNvSpPr>
          <p:nvPr>
            <p:ph type="title"/>
          </p:nvPr>
        </p:nvSpPr>
        <p:spPr/>
        <p:txBody>
          <a:bodyPr>
            <a:normAutofit/>
          </a:bodyPr>
          <a:lstStyle/>
          <a:p>
            <a:r>
              <a:rPr lang="en-US" dirty="0"/>
              <a:t>Outputs</a:t>
            </a:r>
          </a:p>
        </p:txBody>
      </p:sp>
      <p:sp>
        <p:nvSpPr>
          <p:cNvPr id="6" name="Text Placeholder 5">
            <a:extLst>
              <a:ext uri="{FF2B5EF4-FFF2-40B4-BE49-F238E27FC236}">
                <a16:creationId xmlns:a16="http://schemas.microsoft.com/office/drawing/2014/main" id="{FF946D56-556E-C948-AF4B-BB5434C76A1A}"/>
              </a:ext>
            </a:extLst>
          </p:cNvPr>
          <p:cNvSpPr>
            <a:spLocks noGrp="1"/>
          </p:cNvSpPr>
          <p:nvPr>
            <p:ph type="body" sz="quarter" idx="10"/>
          </p:nvPr>
        </p:nvSpPr>
        <p:spPr/>
        <p:txBody>
          <a:bodyPr/>
          <a:lstStyle/>
          <a:p>
            <a:r>
              <a:rPr lang="en-US" dirty="0"/>
              <a:t>https://</a:t>
            </a:r>
            <a:r>
              <a:rPr lang="en-US" dirty="0" err="1"/>
              <a:t>www.terraform.io</a:t>
            </a:r>
            <a:r>
              <a:rPr lang="en-US" dirty="0"/>
              <a:t>/docs/configuration/</a:t>
            </a:r>
            <a:r>
              <a:rPr lang="en-US" dirty="0" err="1"/>
              <a:t>outputs.html</a:t>
            </a:r>
            <a:endParaRPr lang="en-US" dirty="0"/>
          </a:p>
          <a:p>
            <a:endParaRPr lang="en-US" dirty="0"/>
          </a:p>
        </p:txBody>
      </p:sp>
    </p:spTree>
    <p:extLst>
      <p:ext uri="{BB962C8B-B14F-4D97-AF65-F5344CB8AC3E}">
        <p14:creationId xmlns:p14="http://schemas.microsoft.com/office/powerpoint/2010/main" val="1105780570"/>
      </p:ext>
    </p:extLst>
  </p:cSld>
  <p:clrMapOvr>
    <a:masterClrMapping/>
  </p:clrMapOvr>
  <p:transition spd="med"/>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3E84ECDA-9A55-FA4A-8D2E-70EA3BD43FCA}"/>
              </a:ext>
            </a:extLst>
          </p:cNvPr>
          <p:cNvSpPr>
            <a:spLocks noGrp="1"/>
          </p:cNvSpPr>
          <p:nvPr>
            <p:ph type="body" idx="1"/>
          </p:nvPr>
        </p:nvSpPr>
        <p:spPr>
          <a:xfrm>
            <a:off x="1453187" y="3349719"/>
            <a:ext cx="22473614" cy="9241292"/>
          </a:xfrm>
        </p:spPr>
        <p:txBody>
          <a:bodyPr>
            <a:normAutofit fontScale="92500" lnSpcReduction="20000"/>
          </a:bodyPr>
          <a:lstStyle/>
          <a:p>
            <a:pPr marL="0" indent="0">
              <a:buNone/>
            </a:pPr>
            <a:endParaRPr lang="en-US" dirty="0"/>
          </a:p>
          <a:p>
            <a:pPr marL="0" indent="0">
              <a:buNone/>
            </a:pPr>
            <a:endParaRPr lang="en-US" dirty="0"/>
          </a:p>
          <a:p>
            <a:pPr marL="0" indent="0">
              <a:spcBef>
                <a:spcPts val="0"/>
              </a:spcBef>
              <a:buNone/>
            </a:pPr>
            <a:r>
              <a:rPr lang="en-US" dirty="0">
                <a:solidFill>
                  <a:srgbClr val="D73A49"/>
                </a:solidFill>
                <a:latin typeface="Menlo" panose="020B0609030804020204" pitchFamily="49" charset="0"/>
                <a:ea typeface="Times New Roman" panose="02020603050405020304" pitchFamily="18" charset="0"/>
              </a:rPr>
              <a:t>output</a:t>
            </a:r>
            <a:r>
              <a:rPr lang="en-US" dirty="0">
                <a:solidFill>
                  <a:srgbClr val="22863A"/>
                </a:solidFill>
                <a:latin typeface="Menlo" panose="020B0609030804020204" pitchFamily="49" charset="0"/>
                <a:ea typeface="Times New Roman" panose="02020603050405020304" pitchFamily="18" charset="0"/>
              </a:rPr>
              <a:t> "</a:t>
            </a:r>
            <a:r>
              <a:rPr lang="en-US" dirty="0" err="1">
                <a:solidFill>
                  <a:srgbClr val="22863A"/>
                </a:solidFill>
                <a:latin typeface="Menlo" panose="020B0609030804020204" pitchFamily="49" charset="0"/>
                <a:ea typeface="Times New Roman" panose="02020603050405020304" pitchFamily="18" charset="0"/>
              </a:rPr>
              <a:t>vm_private_ips</a:t>
            </a:r>
            <a:r>
              <a:rPr lang="en-US" dirty="0">
                <a:solidFill>
                  <a:srgbClr val="22863A"/>
                </a:solidFill>
                <a:latin typeface="Menlo" panose="020B0609030804020204" pitchFamily="49" charset="0"/>
                <a:ea typeface="Times New Roman" panose="02020603050405020304" pitchFamily="18" charset="0"/>
              </a:rPr>
              <a:t>"</a:t>
            </a:r>
            <a:r>
              <a:rPr lang="en-US" dirty="0">
                <a:solidFill>
                  <a:srgbClr val="24292E"/>
                </a:solidFill>
                <a:latin typeface="Menlo" panose="020B0609030804020204" pitchFamily="49" charset="0"/>
                <a:ea typeface="Times New Roman" panose="02020603050405020304" pitchFamily="18" charset="0"/>
              </a:rPr>
              <a:t> {</a:t>
            </a:r>
          </a:p>
          <a:p>
            <a:pPr marL="0" indent="0">
              <a:spcBef>
                <a:spcPts val="0"/>
              </a:spcBef>
              <a:buNone/>
            </a:pPr>
            <a:endParaRPr lang="en-US" sz="1800" dirty="0">
              <a:solidFill>
                <a:srgbClr val="24292E"/>
              </a:solidFill>
              <a:latin typeface="Menlo" panose="020B0609030804020204" pitchFamily="49" charset="0"/>
              <a:ea typeface="Times New Roman" panose="02020603050405020304" pitchFamily="18" charset="0"/>
            </a:endParaRPr>
          </a:p>
          <a:p>
            <a:pPr marL="0" indent="0">
              <a:spcBef>
                <a:spcPts val="0"/>
              </a:spcBef>
              <a:buNone/>
            </a:pP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  value </a:t>
            </a:r>
            <a:r>
              <a:rPr lang="en-US" dirty="0">
                <a:solidFill>
                  <a:srgbClr val="D73A49"/>
                </a:solidFill>
                <a:latin typeface="Menlo" panose="020B0609030804020204" pitchFamily="49" charset="0"/>
                <a:ea typeface="Times New Roman" panose="02020603050405020304" pitchFamily="18" charset="0"/>
              </a:rPr>
              <a:t>=</a:t>
            </a:r>
            <a:r>
              <a:rPr lang="en-US" dirty="0">
                <a:solidFill>
                  <a:srgbClr val="24292E"/>
                </a:solidFill>
                <a:latin typeface="Menlo" panose="020B0609030804020204" pitchFamily="49" charset="0"/>
                <a:ea typeface="Times New Roman" panose="02020603050405020304" pitchFamily="18" charset="0"/>
              </a:rPr>
              <a:t> </a:t>
            </a:r>
            <a:r>
              <a:rPr lang="en-US" dirty="0">
                <a:solidFill>
                  <a:srgbClr val="22863A"/>
                </a:solidFill>
                <a:latin typeface="Menlo" panose="020B0609030804020204" pitchFamily="49" charset="0"/>
                <a:ea typeface="Times New Roman" panose="02020603050405020304" pitchFamily="18" charset="0"/>
              </a:rPr>
              <a:t>"</a:t>
            </a:r>
            <a:r>
              <a:rPr lang="en-US" dirty="0">
                <a:solidFill>
                  <a:srgbClr val="D73A49"/>
                </a:solidFill>
                <a:latin typeface="Menlo" panose="020B0609030804020204" pitchFamily="49" charset="0"/>
                <a:ea typeface="Times New Roman" panose="02020603050405020304" pitchFamily="18" charset="0"/>
              </a:rPr>
              <a:t>${</a:t>
            </a:r>
            <a:r>
              <a:rPr lang="en-US" dirty="0" err="1">
                <a:solidFill>
                  <a:srgbClr val="D73A49"/>
                </a:solidFill>
                <a:latin typeface="Menlo" panose="020B0609030804020204" pitchFamily="49" charset="0"/>
                <a:ea typeface="Times New Roman" panose="02020603050405020304" pitchFamily="18" charset="0"/>
              </a:rPr>
              <a:t>azurerm_network_interface</a:t>
            </a:r>
            <a:r>
              <a:rPr lang="en-US" dirty="0" err="1">
                <a:solidFill>
                  <a:srgbClr val="6F42C1"/>
                </a:solidFill>
                <a:latin typeface="Menlo" panose="020B0609030804020204" pitchFamily="49" charset="0"/>
                <a:ea typeface="Times New Roman" panose="02020603050405020304" pitchFamily="18" charset="0"/>
              </a:rPr>
              <a:t>.app</a:t>
            </a:r>
            <a:r>
              <a:rPr lang="en-US" dirty="0" err="1">
                <a:solidFill>
                  <a:srgbClr val="24292E"/>
                </a:solidFill>
                <a:latin typeface="Menlo" panose="020B0609030804020204" pitchFamily="49" charset="0"/>
                <a:ea typeface="Times New Roman" panose="02020603050405020304" pitchFamily="18" charset="0"/>
              </a:rPr>
              <a:t>.</a:t>
            </a:r>
            <a:r>
              <a:rPr lang="en-US" dirty="0" err="1">
                <a:solidFill>
                  <a:srgbClr val="D73A49"/>
                </a:solidFill>
                <a:latin typeface="Menlo" panose="020B0609030804020204" pitchFamily="49" charset="0"/>
                <a:ea typeface="Times New Roman" panose="02020603050405020304" pitchFamily="18" charset="0"/>
              </a:rPr>
              <a:t>private_ip_address</a:t>
            </a:r>
            <a:r>
              <a:rPr lang="en-US" dirty="0">
                <a:solidFill>
                  <a:srgbClr val="D73A49"/>
                </a:solidFill>
                <a:latin typeface="Menlo" panose="020B0609030804020204" pitchFamily="49" charset="0"/>
                <a:ea typeface="Times New Roman" panose="02020603050405020304" pitchFamily="18" charset="0"/>
              </a:rPr>
              <a:t>}</a:t>
            </a:r>
            <a:r>
              <a:rPr lang="en-US" dirty="0">
                <a:solidFill>
                  <a:srgbClr val="22863A"/>
                </a:solidFill>
                <a:latin typeface="Menlo" panose="020B0609030804020204" pitchFamily="49" charset="0"/>
                <a:ea typeface="Times New Roman" panose="02020603050405020304" pitchFamily="18" charset="0"/>
              </a:rPr>
              <a:t>”</a:t>
            </a:r>
          </a:p>
          <a:p>
            <a:pPr marL="0" indent="0">
              <a:spcBef>
                <a:spcPts val="0"/>
              </a:spcBef>
              <a:buNone/>
            </a:pPr>
            <a:endParaRPr lang="en-US" sz="1800" dirty="0">
              <a:solidFill>
                <a:srgbClr val="22863A"/>
              </a:solidFill>
              <a:latin typeface="Menlo" panose="020B0609030804020204" pitchFamily="49" charset="0"/>
              <a:ea typeface="Times New Roman" panose="02020603050405020304" pitchFamily="18" charset="0"/>
            </a:endParaRPr>
          </a:p>
          <a:p>
            <a:pPr marL="0" indent="0">
              <a:spcBef>
                <a:spcPts val="0"/>
              </a:spcBef>
              <a:buNone/>
            </a:pP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  description </a:t>
            </a:r>
            <a:r>
              <a:rPr lang="en-US" dirty="0">
                <a:solidFill>
                  <a:srgbClr val="D73A49"/>
                </a:solidFill>
                <a:latin typeface="Menlo" panose="020B0609030804020204" pitchFamily="49" charset="0"/>
                <a:ea typeface="Times New Roman" panose="02020603050405020304" pitchFamily="18" charset="0"/>
              </a:rPr>
              <a:t>=</a:t>
            </a:r>
            <a:r>
              <a:rPr lang="en-US" dirty="0">
                <a:solidFill>
                  <a:srgbClr val="24292E"/>
                </a:solidFill>
                <a:latin typeface="Menlo" panose="020B0609030804020204" pitchFamily="49" charset="0"/>
                <a:ea typeface="Times New Roman" panose="02020603050405020304" pitchFamily="18" charset="0"/>
              </a:rPr>
              <a:t> </a:t>
            </a:r>
            <a:r>
              <a:rPr lang="en-US" dirty="0">
                <a:solidFill>
                  <a:srgbClr val="22863A"/>
                </a:solidFill>
                <a:latin typeface="Menlo" panose="020B0609030804020204" pitchFamily="49" charset="0"/>
                <a:ea typeface="Times New Roman" panose="02020603050405020304" pitchFamily="18" charset="0"/>
              </a:rPr>
              <a:t>"Dynamic Private IP Addresses”</a:t>
            </a:r>
          </a:p>
          <a:p>
            <a:pPr marL="0" indent="0">
              <a:spcBef>
                <a:spcPts val="0"/>
              </a:spcBef>
              <a:buNone/>
            </a:pPr>
            <a:endParaRPr lang="en-US" sz="1800" dirty="0">
              <a:solidFill>
                <a:srgbClr val="22863A"/>
              </a:solidFill>
              <a:latin typeface="Menlo" panose="020B0609030804020204" pitchFamily="49" charset="0"/>
              <a:ea typeface="Times New Roman" panose="02020603050405020304" pitchFamily="18" charset="0"/>
            </a:endParaRPr>
          </a:p>
          <a:p>
            <a:pPr marL="0" indent="0">
              <a:spcBef>
                <a:spcPts val="0"/>
              </a:spcBef>
              <a:buNone/>
            </a:pP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a:t>
            </a:r>
            <a:endParaRPr lang="en-US" sz="1800" dirty="0">
              <a:latin typeface="Times New Roman" panose="02020603050405020304" pitchFamily="18" charset="0"/>
              <a:ea typeface="Times New Roman" panose="02020603050405020304" pitchFamily="18" charset="0"/>
            </a:endParaRP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solidFill>
                  <a:schemeClr val="tx1"/>
                </a:solidFill>
              </a:rPr>
              <a:t>.</a:t>
            </a:r>
          </a:p>
        </p:txBody>
      </p:sp>
      <p:sp>
        <p:nvSpPr>
          <p:cNvPr id="4" name="Title 3">
            <a:extLst>
              <a:ext uri="{FF2B5EF4-FFF2-40B4-BE49-F238E27FC236}">
                <a16:creationId xmlns:a16="http://schemas.microsoft.com/office/drawing/2014/main" id="{60C6FE8D-6C1D-B143-812D-0DC70267128E}"/>
              </a:ext>
            </a:extLst>
          </p:cNvPr>
          <p:cNvSpPr>
            <a:spLocks noGrp="1"/>
          </p:cNvSpPr>
          <p:nvPr>
            <p:ph type="title"/>
          </p:nvPr>
        </p:nvSpPr>
        <p:spPr/>
        <p:txBody>
          <a:bodyPr>
            <a:normAutofit/>
          </a:bodyPr>
          <a:lstStyle/>
          <a:p>
            <a:r>
              <a:rPr lang="en-US" dirty="0"/>
              <a:t>Outputs</a:t>
            </a:r>
          </a:p>
        </p:txBody>
      </p:sp>
      <p:sp>
        <p:nvSpPr>
          <p:cNvPr id="6" name="Text Placeholder 5">
            <a:extLst>
              <a:ext uri="{FF2B5EF4-FFF2-40B4-BE49-F238E27FC236}">
                <a16:creationId xmlns:a16="http://schemas.microsoft.com/office/drawing/2014/main" id="{FF946D56-556E-C948-AF4B-BB5434C76A1A}"/>
              </a:ext>
            </a:extLst>
          </p:cNvPr>
          <p:cNvSpPr>
            <a:spLocks noGrp="1"/>
          </p:cNvSpPr>
          <p:nvPr>
            <p:ph type="body" sz="quarter" idx="10"/>
          </p:nvPr>
        </p:nvSpPr>
        <p:spPr/>
        <p:txBody>
          <a:bodyPr/>
          <a:lstStyle/>
          <a:p>
            <a:r>
              <a:rPr lang="en-US" dirty="0"/>
              <a:t>https://</a:t>
            </a:r>
            <a:r>
              <a:rPr lang="en-US" dirty="0" err="1"/>
              <a:t>www.terraform.io</a:t>
            </a:r>
            <a:r>
              <a:rPr lang="en-US" dirty="0"/>
              <a:t>/docs/configuration/</a:t>
            </a:r>
            <a:r>
              <a:rPr lang="en-US" dirty="0" err="1"/>
              <a:t>outputs.html</a:t>
            </a:r>
            <a:endParaRPr lang="en-US" dirty="0"/>
          </a:p>
          <a:p>
            <a:endParaRPr lang="en-US" dirty="0"/>
          </a:p>
        </p:txBody>
      </p:sp>
    </p:spTree>
    <p:extLst>
      <p:ext uri="{BB962C8B-B14F-4D97-AF65-F5344CB8AC3E}">
        <p14:creationId xmlns:p14="http://schemas.microsoft.com/office/powerpoint/2010/main" val="2782515021"/>
      </p:ext>
    </p:extLst>
  </p:cSld>
  <p:clrMapOvr>
    <a:masterClrMapping/>
  </p:clrMapOvr>
  <p:transition spd="med"/>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3DD553C-18A1-2A46-93CA-B1596DFA0BED}"/>
              </a:ext>
            </a:extLst>
          </p:cNvPr>
          <p:cNvSpPr>
            <a:spLocks noGrp="1"/>
          </p:cNvSpPr>
          <p:nvPr>
            <p:ph type="body" sz="half" idx="13"/>
          </p:nvPr>
        </p:nvSpPr>
        <p:spPr/>
        <p:txBody>
          <a:bodyPr>
            <a:normAutofit lnSpcReduction="10000"/>
          </a:bodyPr>
          <a:lstStyle/>
          <a:p>
            <a:pPr marL="0" indent="0">
              <a:buNone/>
            </a:pPr>
            <a:r>
              <a:rPr lang="en-US" dirty="0">
                <a:solidFill>
                  <a:srgbClr val="1E1E1E"/>
                </a:solidFill>
                <a:latin typeface="Menlo" panose="020B0609030804020204" pitchFamily="49" charset="0"/>
              </a:rPr>
              <a:t>Outputs: </a:t>
            </a:r>
          </a:p>
          <a:p>
            <a:pPr marL="0" indent="0">
              <a:buNone/>
            </a:pPr>
            <a:r>
              <a:rPr lang="en-US" dirty="0" err="1">
                <a:solidFill>
                  <a:srgbClr val="1E1E1E"/>
                </a:solidFill>
                <a:latin typeface="Menlo" panose="020B0609030804020204" pitchFamily="49" charset="0"/>
              </a:rPr>
              <a:t>vm_private_ips</a:t>
            </a:r>
            <a:r>
              <a:rPr lang="en-US" dirty="0">
                <a:solidFill>
                  <a:srgbClr val="1E1E1E"/>
                </a:solidFill>
                <a:latin typeface="Menlo" panose="020B0609030804020204" pitchFamily="49" charset="0"/>
              </a:rPr>
              <a:t> = [</a:t>
            </a:r>
          </a:p>
          <a:p>
            <a:pPr marL="0" indent="0">
              <a:buNone/>
            </a:pPr>
            <a:r>
              <a:rPr lang="en-US" dirty="0">
                <a:solidFill>
                  <a:srgbClr val="1E1E1E"/>
                </a:solidFill>
                <a:latin typeface="Menlo" panose="020B0609030804020204" pitchFamily="49" charset="0"/>
              </a:rPr>
              <a:t> 10.0.0.1, </a:t>
            </a:r>
          </a:p>
          <a:p>
            <a:pPr marL="557893" lvl="1" indent="0">
              <a:buNone/>
            </a:pPr>
            <a:r>
              <a:rPr lang="en-US" dirty="0">
                <a:solidFill>
                  <a:srgbClr val="1E1E1E"/>
                </a:solidFill>
                <a:latin typeface="Menlo" panose="020B0609030804020204" pitchFamily="49" charset="0"/>
              </a:rPr>
              <a:t>10.0.0.2, </a:t>
            </a:r>
          </a:p>
          <a:p>
            <a:pPr marL="557893" lvl="1" indent="0">
              <a:buNone/>
            </a:pPr>
            <a:r>
              <a:rPr lang="en-US" dirty="0">
                <a:solidFill>
                  <a:srgbClr val="1E1E1E"/>
                </a:solidFill>
                <a:latin typeface="Menlo" panose="020B0609030804020204" pitchFamily="49" charset="0"/>
              </a:rPr>
              <a:t>10.0.0.3 </a:t>
            </a:r>
          </a:p>
          <a:p>
            <a:pPr marL="0" indent="0">
              <a:buNone/>
            </a:pPr>
            <a:r>
              <a:rPr lang="en-US" dirty="0">
                <a:solidFill>
                  <a:srgbClr val="1E1E1E"/>
                </a:solidFill>
                <a:latin typeface="Menlo" panose="020B0609030804020204" pitchFamily="49" charset="0"/>
              </a:rPr>
              <a:t>]</a:t>
            </a:r>
            <a:endParaRPr lang="en-US" dirty="0"/>
          </a:p>
        </p:txBody>
      </p:sp>
      <p:sp>
        <p:nvSpPr>
          <p:cNvPr id="5" name="Text Placeholder 4">
            <a:extLst>
              <a:ext uri="{FF2B5EF4-FFF2-40B4-BE49-F238E27FC236}">
                <a16:creationId xmlns:a16="http://schemas.microsoft.com/office/drawing/2014/main" id="{2FC3830D-8806-B84F-A389-63B00191333A}"/>
              </a:ext>
            </a:extLst>
          </p:cNvPr>
          <p:cNvSpPr>
            <a:spLocks noGrp="1"/>
          </p:cNvSpPr>
          <p:nvPr>
            <p:ph type="body" sz="quarter" idx="14"/>
          </p:nvPr>
        </p:nvSpPr>
        <p:spPr/>
        <p:txBody>
          <a:bodyPr>
            <a:normAutofit fontScale="55000" lnSpcReduction="20000"/>
          </a:bodyPr>
          <a:lstStyle/>
          <a:p>
            <a:endParaRPr lang="en-US"/>
          </a:p>
        </p:txBody>
      </p:sp>
      <p:sp>
        <p:nvSpPr>
          <p:cNvPr id="6" name="Text Placeholder 5">
            <a:extLst>
              <a:ext uri="{FF2B5EF4-FFF2-40B4-BE49-F238E27FC236}">
                <a16:creationId xmlns:a16="http://schemas.microsoft.com/office/drawing/2014/main" id="{DA86234E-4368-BB47-9FE9-E3A2A051B1A9}"/>
              </a:ext>
            </a:extLst>
          </p:cNvPr>
          <p:cNvSpPr>
            <a:spLocks noGrp="1"/>
          </p:cNvSpPr>
          <p:nvPr>
            <p:ph type="body" sz="quarter" idx="15"/>
          </p:nvPr>
        </p:nvSpPr>
        <p:spPr/>
        <p:txBody>
          <a:bodyPr/>
          <a:lstStyle/>
          <a:p>
            <a:endParaRPr lang="en-US"/>
          </a:p>
        </p:txBody>
      </p:sp>
      <p:sp>
        <p:nvSpPr>
          <p:cNvPr id="3" name="Title 2">
            <a:extLst>
              <a:ext uri="{FF2B5EF4-FFF2-40B4-BE49-F238E27FC236}">
                <a16:creationId xmlns:a16="http://schemas.microsoft.com/office/drawing/2014/main" id="{ED015C82-01C3-F240-B358-182B41E0805D}"/>
              </a:ext>
            </a:extLst>
          </p:cNvPr>
          <p:cNvSpPr>
            <a:spLocks noGrp="1"/>
          </p:cNvSpPr>
          <p:nvPr>
            <p:ph type="title"/>
          </p:nvPr>
        </p:nvSpPr>
        <p:spPr/>
        <p:txBody>
          <a:bodyPr/>
          <a:lstStyle/>
          <a:p>
            <a:r>
              <a:rPr lang="en-US" dirty="0"/>
              <a:t>Outputs</a:t>
            </a:r>
          </a:p>
        </p:txBody>
      </p:sp>
    </p:spTree>
    <p:extLst>
      <p:ext uri="{BB962C8B-B14F-4D97-AF65-F5344CB8AC3E}">
        <p14:creationId xmlns:p14="http://schemas.microsoft.com/office/powerpoint/2010/main" val="1967339265"/>
      </p:ext>
    </p:extLst>
  </p:cSld>
  <p:clrMapOvr>
    <a:masterClrMapping/>
  </p:clrMapOvr>
  <p:transition spd="med"/>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4D401513-8CB8-A443-A4CD-10FA81300B01}"/>
              </a:ext>
            </a:extLst>
          </p:cNvPr>
          <p:cNvSpPr>
            <a:spLocks noGrp="1"/>
          </p:cNvSpPr>
          <p:nvPr>
            <p:ph type="body" sz="quarter" idx="13"/>
          </p:nvPr>
        </p:nvSpPr>
        <p:spPr/>
        <p:txBody>
          <a:bodyPr/>
          <a:lstStyle/>
          <a:p>
            <a:r>
              <a:rPr lang="en-US" dirty="0">
                <a:solidFill>
                  <a:schemeClr val="tx1"/>
                </a:solidFill>
              </a:rPr>
              <a:t>02 - Provision Azure Container Instance</a:t>
            </a:r>
          </a:p>
        </p:txBody>
      </p:sp>
      <p:sp>
        <p:nvSpPr>
          <p:cNvPr id="8" name="Title 7">
            <a:extLst>
              <a:ext uri="{FF2B5EF4-FFF2-40B4-BE49-F238E27FC236}">
                <a16:creationId xmlns:a16="http://schemas.microsoft.com/office/drawing/2014/main" id="{3A73D313-726B-854A-9F48-D31243F35185}"/>
              </a:ext>
            </a:extLst>
          </p:cNvPr>
          <p:cNvSpPr>
            <a:spLocks noGrp="1"/>
          </p:cNvSpPr>
          <p:nvPr>
            <p:ph type="title"/>
          </p:nvPr>
        </p:nvSpPr>
        <p:spPr/>
        <p:txBody>
          <a:bodyPr/>
          <a:lstStyle/>
          <a:p>
            <a:r>
              <a:rPr lang="en-US" dirty="0"/>
              <a:t>Challenge</a:t>
            </a:r>
          </a:p>
        </p:txBody>
      </p:sp>
    </p:spTree>
    <p:extLst>
      <p:ext uri="{BB962C8B-B14F-4D97-AF65-F5344CB8AC3E}">
        <p14:creationId xmlns:p14="http://schemas.microsoft.com/office/powerpoint/2010/main" val="3064341614"/>
      </p:ext>
    </p:extLst>
  </p:cSld>
  <p:clrMapOvr>
    <a:masterClrMapping/>
  </p:clrMapOvr>
  <p:transition spd="med"/>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3530E6E-7635-F940-974F-EF02EE36B4DF}"/>
              </a:ext>
            </a:extLst>
          </p:cNvPr>
          <p:cNvSpPr>
            <a:spLocks noGrp="1"/>
          </p:cNvSpPr>
          <p:nvPr>
            <p:ph type="body" sz="quarter" idx="13"/>
          </p:nvPr>
        </p:nvSpPr>
        <p:spPr/>
        <p:txBody>
          <a:bodyPr/>
          <a:lstStyle/>
          <a:p>
            <a:endParaRPr lang="en-US"/>
          </a:p>
        </p:txBody>
      </p:sp>
      <p:sp>
        <p:nvSpPr>
          <p:cNvPr id="3" name="Title 2">
            <a:extLst>
              <a:ext uri="{FF2B5EF4-FFF2-40B4-BE49-F238E27FC236}">
                <a16:creationId xmlns:a16="http://schemas.microsoft.com/office/drawing/2014/main" id="{516D5B84-414C-2742-8FB5-0B8AD4CD8C9B}"/>
              </a:ext>
            </a:extLst>
          </p:cNvPr>
          <p:cNvSpPr>
            <a:spLocks noGrp="1"/>
          </p:cNvSpPr>
          <p:nvPr>
            <p:ph type="title"/>
          </p:nvPr>
        </p:nvSpPr>
        <p:spPr/>
        <p:txBody>
          <a:bodyPr/>
          <a:lstStyle/>
          <a:p>
            <a:r>
              <a:rPr lang="en-US" dirty="0"/>
              <a:t>Interpolations</a:t>
            </a:r>
          </a:p>
        </p:txBody>
      </p:sp>
    </p:spTree>
    <p:extLst>
      <p:ext uri="{BB962C8B-B14F-4D97-AF65-F5344CB8AC3E}">
        <p14:creationId xmlns:p14="http://schemas.microsoft.com/office/powerpoint/2010/main" val="2285626303"/>
      </p:ext>
    </p:extLst>
  </p:cSld>
  <p:clrMapOvr>
    <a:masterClrMapping/>
  </p:clrMapOvr>
  <p:transition spd="med"/>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772A192-5CDC-B947-91FC-C291EDEF5D8B}"/>
              </a:ext>
            </a:extLst>
          </p:cNvPr>
          <p:cNvSpPr>
            <a:spLocks noGrp="1"/>
          </p:cNvSpPr>
          <p:nvPr>
            <p:ph type="body" idx="1"/>
          </p:nvPr>
        </p:nvSpPr>
        <p:spPr/>
        <p:txBody>
          <a:bodyPr>
            <a:normAutofit/>
          </a:bodyPr>
          <a:lstStyle/>
          <a:p>
            <a:pPr marL="0" indent="0">
              <a:buNone/>
            </a:pPr>
            <a:endParaRPr lang="en-US" dirty="0"/>
          </a:p>
          <a:p>
            <a:pPr marL="0" indent="0">
              <a:buNone/>
            </a:pPr>
            <a:r>
              <a:rPr lang="en-US" dirty="0"/>
              <a:t>Embedded within strings in Terraform you can interpolate other values. </a:t>
            </a:r>
          </a:p>
          <a:p>
            <a:pPr marL="0" indent="0">
              <a:buNone/>
            </a:pPr>
            <a:endParaRPr lang="en-US" dirty="0"/>
          </a:p>
          <a:p>
            <a:pPr marL="0" indent="0">
              <a:buNone/>
            </a:pPr>
            <a:r>
              <a:rPr lang="en-US" dirty="0">
                <a:solidFill>
                  <a:srgbClr val="22863A"/>
                </a:solidFill>
                <a:latin typeface="Menlo" panose="020B0609030804020204" pitchFamily="49" charset="0"/>
              </a:rPr>
              <a:t>"</a:t>
            </a:r>
            <a:r>
              <a:rPr lang="en-US" dirty="0">
                <a:solidFill>
                  <a:srgbClr val="D73A49"/>
                </a:solidFill>
                <a:latin typeface="Menlo" panose="020B0609030804020204" pitchFamily="49" charset="0"/>
              </a:rPr>
              <a:t>${</a:t>
            </a:r>
            <a:r>
              <a:rPr lang="en-US" dirty="0" err="1">
                <a:solidFill>
                  <a:srgbClr val="D73A49"/>
                </a:solidFill>
                <a:latin typeface="Menlo" panose="020B0609030804020204" pitchFamily="49" charset="0"/>
              </a:rPr>
              <a:t>var</a:t>
            </a:r>
            <a:r>
              <a:rPr lang="en-US" dirty="0" err="1">
                <a:solidFill>
                  <a:srgbClr val="6F42C1"/>
                </a:solidFill>
                <a:latin typeface="Menlo" panose="020B0609030804020204" pitchFamily="49" charset="0"/>
              </a:rPr>
              <a:t>.name</a:t>
            </a:r>
            <a:r>
              <a:rPr lang="en-US" dirty="0">
                <a:solidFill>
                  <a:srgbClr val="D73A49"/>
                </a:solidFill>
                <a:latin typeface="Menlo" panose="020B0609030804020204" pitchFamily="49" charset="0"/>
              </a:rPr>
              <a:t>}</a:t>
            </a:r>
            <a:r>
              <a:rPr lang="en-US" dirty="0">
                <a:solidFill>
                  <a:srgbClr val="22863A"/>
                </a:solidFill>
                <a:latin typeface="Menlo" panose="020B0609030804020204" pitchFamily="49" charset="0"/>
              </a:rPr>
              <a:t>-</a:t>
            </a:r>
            <a:r>
              <a:rPr lang="en-US" dirty="0" err="1">
                <a:solidFill>
                  <a:srgbClr val="22863A"/>
                </a:solidFill>
                <a:latin typeface="Menlo" panose="020B0609030804020204" pitchFamily="49" charset="0"/>
              </a:rPr>
              <a:t>rg</a:t>
            </a:r>
            <a:r>
              <a:rPr lang="en-US" dirty="0">
                <a:solidFill>
                  <a:srgbClr val="22863A"/>
                </a:solidFill>
                <a:latin typeface="Menlo" panose="020B0609030804020204" pitchFamily="49" charset="0"/>
              </a:rPr>
              <a:t>"</a:t>
            </a:r>
            <a:endParaRPr lang="en-US" dirty="0">
              <a:solidFill>
                <a:srgbClr val="D73A49"/>
              </a:solidFill>
              <a:latin typeface="Menlo" panose="020B0609030804020204" pitchFamily="49" charset="0"/>
            </a:endParaRPr>
          </a:p>
          <a:p>
            <a:pPr marL="0" indent="0">
              <a:buNone/>
            </a:pPr>
            <a:endParaRPr lang="en-US" dirty="0"/>
          </a:p>
          <a:p>
            <a:pPr marL="0" indent="0">
              <a:buNone/>
            </a:pPr>
            <a:r>
              <a:rPr lang="en-US" dirty="0"/>
              <a:t>The interpolation syntax is powerful and allows you to reference variables, attributes of resources, call functions, etc.</a:t>
            </a:r>
          </a:p>
        </p:txBody>
      </p:sp>
      <p:sp>
        <p:nvSpPr>
          <p:cNvPr id="3" name="Title 2">
            <a:extLst>
              <a:ext uri="{FF2B5EF4-FFF2-40B4-BE49-F238E27FC236}">
                <a16:creationId xmlns:a16="http://schemas.microsoft.com/office/drawing/2014/main" id="{B9D0A74F-00C7-3448-9250-04F744D155C6}"/>
              </a:ext>
            </a:extLst>
          </p:cNvPr>
          <p:cNvSpPr>
            <a:spLocks noGrp="1"/>
          </p:cNvSpPr>
          <p:nvPr>
            <p:ph type="title"/>
          </p:nvPr>
        </p:nvSpPr>
        <p:spPr/>
        <p:txBody>
          <a:bodyPr/>
          <a:lstStyle/>
          <a:p>
            <a:r>
              <a:rPr lang="en-US" dirty="0"/>
              <a:t>Interpolations</a:t>
            </a:r>
          </a:p>
        </p:txBody>
      </p:sp>
      <p:sp>
        <p:nvSpPr>
          <p:cNvPr id="4" name="Text Placeholder 3">
            <a:extLst>
              <a:ext uri="{FF2B5EF4-FFF2-40B4-BE49-F238E27FC236}">
                <a16:creationId xmlns:a16="http://schemas.microsoft.com/office/drawing/2014/main" id="{B6863DA1-5293-6C4A-979D-5AC90851193A}"/>
              </a:ext>
            </a:extLst>
          </p:cNvPr>
          <p:cNvSpPr>
            <a:spLocks noGrp="1"/>
          </p:cNvSpPr>
          <p:nvPr>
            <p:ph type="body" sz="quarter" idx="10"/>
          </p:nvPr>
        </p:nvSpPr>
        <p:spPr/>
        <p:txBody>
          <a:bodyPr/>
          <a:lstStyle/>
          <a:p>
            <a:r>
              <a:rPr lang="en-US" dirty="0"/>
              <a:t>https://</a:t>
            </a:r>
            <a:r>
              <a:rPr lang="en-US" dirty="0" err="1"/>
              <a:t>www.terraform.io</a:t>
            </a:r>
            <a:r>
              <a:rPr lang="en-US" dirty="0"/>
              <a:t>/docs/configuration/</a:t>
            </a:r>
            <a:r>
              <a:rPr lang="en-US" dirty="0" err="1"/>
              <a:t>interpolation.html</a:t>
            </a:r>
            <a:endParaRPr lang="en-US" dirty="0"/>
          </a:p>
        </p:txBody>
      </p:sp>
    </p:spTree>
    <p:extLst>
      <p:ext uri="{BB962C8B-B14F-4D97-AF65-F5344CB8AC3E}">
        <p14:creationId xmlns:p14="http://schemas.microsoft.com/office/powerpoint/2010/main" val="3596962780"/>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5" name="Rectangle"/>
          <p:cNvSpPr/>
          <p:nvPr/>
        </p:nvSpPr>
        <p:spPr>
          <a:xfrm>
            <a:off x="7048358" y="6074425"/>
            <a:ext cx="7779578" cy="4370693"/>
          </a:xfrm>
          <a:prstGeom prst="rect">
            <a:avLst/>
          </a:prstGeom>
          <a:gradFill>
            <a:gsLst>
              <a:gs pos="0">
                <a:srgbClr val="EBEBEB"/>
              </a:gs>
              <a:gs pos="100000">
                <a:srgbClr val="FFFFFF"/>
              </a:gs>
            </a:gsLst>
            <a:path path="circle">
              <a:fillToRect l="37721" t="-19636" r="62278" b="119636"/>
            </a:path>
          </a:gra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806" name="Rectangle"/>
          <p:cNvSpPr/>
          <p:nvPr/>
        </p:nvSpPr>
        <p:spPr>
          <a:xfrm>
            <a:off x="7048357" y="6074425"/>
            <a:ext cx="17047682" cy="4370693"/>
          </a:xfrm>
          <a:prstGeom prst="rect">
            <a:avLst/>
          </a:prstGeom>
          <a:gradFill>
            <a:gsLst>
              <a:gs pos="0">
                <a:srgbClr val="EBEBEB"/>
              </a:gs>
              <a:gs pos="100000">
                <a:srgbClr val="FFFFFF"/>
              </a:gs>
            </a:gsLst>
            <a:path path="circle">
              <a:fillToRect l="37721" t="-19636" r="62278" b="119636"/>
            </a:path>
          </a:gra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807" name="The shift to hybrid infrastructure"/>
          <p:cNvSpPr txBox="1">
            <a:spLocks noGrp="1"/>
          </p:cNvSpPr>
          <p:nvPr>
            <p:ph type="title"/>
          </p:nvPr>
        </p:nvSpPr>
        <p:spPr>
          <a:xfrm>
            <a:off x="1451868" y="783573"/>
            <a:ext cx="21746798" cy="2207524"/>
          </a:xfrm>
          <a:prstGeom prst="rect">
            <a:avLst/>
          </a:prstGeom>
        </p:spPr>
        <p:txBody>
          <a:bodyPr/>
          <a:lstStyle>
            <a:lvl1pPr>
              <a:defRPr spc="-299"/>
            </a:lvl1pPr>
          </a:lstStyle>
          <a:p>
            <a:r>
              <a:t>The shift to hybrid infrastructure</a:t>
            </a:r>
          </a:p>
        </p:txBody>
      </p:sp>
      <p:sp>
        <p:nvSpPr>
          <p:cNvPr id="808" name="Slide Number"/>
          <p:cNvSpPr txBox="1">
            <a:spLocks noGrp="1"/>
          </p:cNvSpPr>
          <p:nvPr>
            <p:ph type="sldNum" sz="quarter" idx="4294967295"/>
          </p:nvPr>
        </p:nvSpPr>
        <p:spPr>
          <a:xfrm>
            <a:off x="23586081" y="12945581"/>
            <a:ext cx="385722" cy="485139"/>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12</a:t>
            </a:fld>
            <a:endParaRPr/>
          </a:p>
        </p:txBody>
      </p:sp>
      <p:sp>
        <p:nvSpPr>
          <p:cNvPr id="809" name="Private cloud"/>
          <p:cNvSpPr txBox="1"/>
          <p:nvPr/>
        </p:nvSpPr>
        <p:spPr>
          <a:xfrm>
            <a:off x="8295775" y="9015920"/>
            <a:ext cx="2428968" cy="1048173"/>
          </a:xfrm>
          <a:prstGeom prst="rect">
            <a:avLst/>
          </a:prstGeom>
          <a:ln w="127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lgn="ctr">
              <a:spcBef>
                <a:spcPts val="0"/>
              </a:spcBef>
              <a:defRPr sz="2800" b="0">
                <a:solidFill>
                  <a:srgbClr val="44546A"/>
                </a:solidFill>
                <a:latin typeface="Verdana"/>
                <a:ea typeface="Verdana"/>
                <a:cs typeface="Verdana"/>
                <a:sym typeface="Verdana"/>
              </a:defRPr>
            </a:lvl1pPr>
          </a:lstStyle>
          <a:p>
            <a:r>
              <a:t>Private cloud</a:t>
            </a:r>
          </a:p>
        </p:txBody>
      </p:sp>
      <p:sp>
        <p:nvSpPr>
          <p:cNvPr id="810" name="EARLY CLOUD"/>
          <p:cNvSpPr txBox="1"/>
          <p:nvPr/>
        </p:nvSpPr>
        <p:spPr>
          <a:xfrm>
            <a:off x="9471728" y="4022633"/>
            <a:ext cx="3124861" cy="766233"/>
          </a:xfrm>
          <a:prstGeom prst="rect">
            <a:avLst/>
          </a:prstGeom>
          <a:ln w="12700">
            <a:miter lim="400000"/>
          </a:ln>
          <a:extLst>
            <a:ext uri="{C572A759-6A51-4108-AA02-DFA0A04FC94B}">
              <ma14:wrappingTextBoxFlag xmlns="" xmlns:ma14="http://schemas.microsoft.com/office/mac/drawingml/2011/main" val="1"/>
            </a:ext>
          </a:extLst>
        </p:spPr>
        <p:txBody>
          <a:bodyPr wrap="none" lIns="135466" tIns="135466" rIns="135466" bIns="135466" anchor="ctr">
            <a:spAutoFit/>
          </a:bodyPr>
          <a:lstStyle>
            <a:lvl1pPr algn="ctr">
              <a:lnSpc>
                <a:spcPct val="100000"/>
              </a:lnSpc>
              <a:spcBef>
                <a:spcPts val="0"/>
              </a:spcBef>
              <a:defRPr sz="3200" b="0">
                <a:solidFill>
                  <a:srgbClr val="44546A"/>
                </a:solidFill>
                <a:latin typeface="Verdana"/>
                <a:ea typeface="Verdana"/>
                <a:cs typeface="Verdana"/>
                <a:sym typeface="Verdana"/>
              </a:defRPr>
            </a:lvl1pPr>
          </a:lstStyle>
          <a:p>
            <a:r>
              <a:t>EARLY CLOUD</a:t>
            </a:r>
          </a:p>
        </p:txBody>
      </p:sp>
      <p:pic>
        <p:nvPicPr>
          <p:cNvPr id="811" name="image47.png" descr="image47.png"/>
          <p:cNvPicPr>
            <a:picLocks noChangeAspect="1"/>
          </p:cNvPicPr>
          <p:nvPr/>
        </p:nvPicPr>
        <p:blipFill>
          <a:blip r:embed="rId3" cstate="hqprint">
            <a:alphaModFix amt="34000"/>
            <a:extLst>
              <a:ext uri="{28A0092B-C50C-407E-A947-70E740481C1C}">
                <a14:useLocalDpi xmlns:a14="http://schemas.microsoft.com/office/drawing/2010/main"/>
              </a:ext>
            </a:extLst>
          </a:blip>
          <a:stretch>
            <a:fillRect/>
          </a:stretch>
        </p:blipFill>
        <p:spPr>
          <a:xfrm>
            <a:off x="8681584" y="6389535"/>
            <a:ext cx="1657158" cy="1261513"/>
          </a:xfrm>
          <a:prstGeom prst="rect">
            <a:avLst/>
          </a:prstGeom>
          <a:ln w="12700">
            <a:miter lim="400000"/>
          </a:ln>
        </p:spPr>
      </p:pic>
      <p:pic>
        <p:nvPicPr>
          <p:cNvPr id="812" name="image48.png" descr="image48.png"/>
          <p:cNvPicPr>
            <a:picLocks noChangeAspect="1"/>
          </p:cNvPicPr>
          <p:nvPr/>
        </p:nvPicPr>
        <p:blipFill>
          <a:blip r:embed="rId4" cstate="hqprint">
            <a:alphaModFix amt="34000"/>
            <a:extLst>
              <a:ext uri="{28A0092B-C50C-407E-A947-70E740481C1C}">
                <a14:useLocalDpi xmlns:a14="http://schemas.microsoft.com/office/drawing/2010/main"/>
              </a:ext>
            </a:extLst>
          </a:blip>
          <a:stretch>
            <a:fillRect/>
          </a:stretch>
        </p:blipFill>
        <p:spPr>
          <a:xfrm>
            <a:off x="21453611" y="6573208"/>
            <a:ext cx="2000263" cy="945124"/>
          </a:xfrm>
          <a:prstGeom prst="rect">
            <a:avLst/>
          </a:prstGeom>
          <a:ln w="12700">
            <a:miter lim="400000"/>
          </a:ln>
        </p:spPr>
      </p:pic>
      <p:sp>
        <p:nvSpPr>
          <p:cNvPr id="813" name="MULTI-CLOUD"/>
          <p:cNvSpPr txBox="1"/>
          <p:nvPr/>
        </p:nvSpPr>
        <p:spPr>
          <a:xfrm>
            <a:off x="17001636" y="4022633"/>
            <a:ext cx="3152643" cy="766233"/>
          </a:xfrm>
          <a:prstGeom prst="rect">
            <a:avLst/>
          </a:prstGeom>
          <a:ln w="12700">
            <a:miter lim="400000"/>
          </a:ln>
          <a:extLst>
            <a:ext uri="{C572A759-6A51-4108-AA02-DFA0A04FC94B}">
              <ma14:wrappingTextBoxFlag xmlns="" xmlns:ma14="http://schemas.microsoft.com/office/mac/drawingml/2011/main" val="1"/>
            </a:ext>
          </a:extLst>
        </p:spPr>
        <p:txBody>
          <a:bodyPr wrap="none" lIns="135466" tIns="135466" rIns="135466" bIns="135466" anchor="ctr">
            <a:spAutoFit/>
          </a:bodyPr>
          <a:lstStyle>
            <a:lvl1pPr algn="ctr">
              <a:lnSpc>
                <a:spcPct val="100000"/>
              </a:lnSpc>
              <a:spcBef>
                <a:spcPts val="0"/>
              </a:spcBef>
              <a:defRPr sz="3200" b="0">
                <a:solidFill>
                  <a:srgbClr val="44546A"/>
                </a:solidFill>
                <a:latin typeface="Verdana"/>
                <a:ea typeface="Verdana"/>
                <a:cs typeface="Verdana"/>
                <a:sym typeface="Verdana"/>
              </a:defRPr>
            </a:lvl1pPr>
          </a:lstStyle>
          <a:p>
            <a:r>
              <a:t>MULTI-CLOUD</a:t>
            </a:r>
          </a:p>
        </p:txBody>
      </p:sp>
      <p:sp>
        <p:nvSpPr>
          <p:cNvPr id="814" name="Arrow"/>
          <p:cNvSpPr/>
          <p:nvPr/>
        </p:nvSpPr>
        <p:spPr>
          <a:xfrm>
            <a:off x="7048358" y="7735796"/>
            <a:ext cx="1146370" cy="1191250"/>
          </a:xfrm>
          <a:prstGeom prst="rightArrow">
            <a:avLst>
              <a:gd name="adj1" fmla="val 68929"/>
              <a:gd name="adj2" fmla="val 50000"/>
            </a:avLst>
          </a:prstGeom>
          <a:gradFill>
            <a:gsLst>
              <a:gs pos="0">
                <a:srgbClr val="FFFFFF"/>
              </a:gs>
              <a:gs pos="22000">
                <a:srgbClr val="E7E6E6"/>
              </a:gs>
              <a:gs pos="78000">
                <a:srgbClr val="AFABAB"/>
              </a:gs>
              <a:gs pos="100000">
                <a:srgbClr val="AFABAB"/>
              </a:gs>
            </a:gsLst>
          </a:gra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815" name="Azure"/>
          <p:cNvSpPr txBox="1"/>
          <p:nvPr/>
        </p:nvSpPr>
        <p:spPr>
          <a:xfrm>
            <a:off x="16042015" y="9173839"/>
            <a:ext cx="1118361" cy="704465"/>
          </a:xfrm>
          <a:prstGeom prst="rect">
            <a:avLst/>
          </a:prstGeom>
          <a:ln w="12700">
            <a:miter lim="400000"/>
          </a:ln>
          <a:extLst>
            <a:ext uri="{C572A759-6A51-4108-AA02-DFA0A04FC94B}">
              <ma14:wrappingTextBoxFlag xmlns="" xmlns:ma14="http://schemas.microsoft.com/office/mac/drawingml/2011/main" val="1"/>
            </a:ext>
          </a:extLst>
        </p:spPr>
        <p:txBody>
          <a:bodyPr wrap="none" lIns="135466" tIns="135466" rIns="135466" bIns="135466" anchor="ctr">
            <a:spAutoFit/>
          </a:bodyPr>
          <a:lstStyle>
            <a:lvl1pPr algn="ctr">
              <a:lnSpc>
                <a:spcPct val="100000"/>
              </a:lnSpc>
              <a:spcBef>
                <a:spcPts val="0"/>
              </a:spcBef>
              <a:defRPr sz="2800" b="0">
                <a:solidFill>
                  <a:srgbClr val="44546A"/>
                </a:solidFill>
                <a:latin typeface="Verdana"/>
                <a:ea typeface="Verdana"/>
                <a:cs typeface="Verdana"/>
                <a:sym typeface="Verdana"/>
              </a:defRPr>
            </a:lvl1pPr>
          </a:lstStyle>
          <a:p>
            <a:r>
              <a:rPr lang="en-US" dirty="0"/>
              <a:t>AWS</a:t>
            </a:r>
            <a:endParaRPr dirty="0"/>
          </a:p>
        </p:txBody>
      </p:sp>
      <p:pic>
        <p:nvPicPr>
          <p:cNvPr id="816" name="image48.png" descr="image48.png"/>
          <p:cNvPicPr>
            <a:picLocks noChangeAspect="1"/>
          </p:cNvPicPr>
          <p:nvPr/>
        </p:nvPicPr>
        <p:blipFill>
          <a:blip r:embed="rId4" cstate="hqprint">
            <a:alphaModFix amt="34000"/>
            <a:extLst>
              <a:ext uri="{28A0092B-C50C-407E-A947-70E740481C1C}">
                <a14:useLocalDpi xmlns:a14="http://schemas.microsoft.com/office/drawing/2010/main"/>
              </a:ext>
            </a:extLst>
          </a:blip>
          <a:stretch>
            <a:fillRect/>
          </a:stretch>
        </p:blipFill>
        <p:spPr>
          <a:xfrm>
            <a:off x="15601066" y="6573208"/>
            <a:ext cx="2000263" cy="945124"/>
          </a:xfrm>
          <a:prstGeom prst="rect">
            <a:avLst/>
          </a:prstGeom>
          <a:ln w="12700">
            <a:miter lim="400000"/>
          </a:ln>
        </p:spPr>
      </p:pic>
      <p:sp>
        <p:nvSpPr>
          <p:cNvPr id="817" name="GCP"/>
          <p:cNvSpPr txBox="1"/>
          <p:nvPr/>
        </p:nvSpPr>
        <p:spPr>
          <a:xfrm>
            <a:off x="19016423" y="9174705"/>
            <a:ext cx="1022094" cy="702733"/>
          </a:xfrm>
          <a:prstGeom prst="rect">
            <a:avLst/>
          </a:prstGeom>
          <a:ln w="12700">
            <a:miter lim="400000"/>
          </a:ln>
          <a:extLst>
            <a:ext uri="{C572A759-6A51-4108-AA02-DFA0A04FC94B}">
              <ma14:wrappingTextBoxFlag xmlns="" xmlns:ma14="http://schemas.microsoft.com/office/mac/drawingml/2011/main" val="1"/>
            </a:ext>
          </a:extLst>
        </p:spPr>
        <p:txBody>
          <a:bodyPr wrap="none" lIns="135466" tIns="135466" rIns="135466" bIns="135466" anchor="ctr">
            <a:spAutoFit/>
          </a:bodyPr>
          <a:lstStyle>
            <a:lvl1pPr algn="ctr">
              <a:lnSpc>
                <a:spcPct val="100000"/>
              </a:lnSpc>
              <a:spcBef>
                <a:spcPts val="0"/>
              </a:spcBef>
              <a:defRPr sz="2800" b="0">
                <a:solidFill>
                  <a:srgbClr val="44546A"/>
                </a:solidFill>
                <a:latin typeface="Verdana"/>
                <a:ea typeface="Verdana"/>
                <a:cs typeface="Verdana"/>
                <a:sym typeface="Verdana"/>
              </a:defRPr>
            </a:lvl1pPr>
          </a:lstStyle>
          <a:p>
            <a:r>
              <a:t>GCP</a:t>
            </a:r>
          </a:p>
        </p:txBody>
      </p:sp>
      <p:pic>
        <p:nvPicPr>
          <p:cNvPr id="818" name="image48.png" descr="image48.png"/>
          <p:cNvPicPr>
            <a:picLocks noChangeAspect="1"/>
          </p:cNvPicPr>
          <p:nvPr/>
        </p:nvPicPr>
        <p:blipFill>
          <a:blip r:embed="rId4" cstate="hqprint">
            <a:alphaModFix amt="34000"/>
            <a:extLst>
              <a:ext uri="{28A0092B-C50C-407E-A947-70E740481C1C}">
                <a14:useLocalDpi xmlns:a14="http://schemas.microsoft.com/office/drawing/2010/main"/>
              </a:ext>
            </a:extLst>
          </a:blip>
          <a:stretch>
            <a:fillRect/>
          </a:stretch>
        </p:blipFill>
        <p:spPr>
          <a:xfrm>
            <a:off x="18527337" y="6573208"/>
            <a:ext cx="2000264" cy="945124"/>
          </a:xfrm>
          <a:prstGeom prst="rect">
            <a:avLst/>
          </a:prstGeom>
          <a:ln w="12700">
            <a:miter lim="400000"/>
          </a:ln>
        </p:spPr>
      </p:pic>
      <p:sp>
        <p:nvSpPr>
          <p:cNvPr id="819" name="…"/>
          <p:cNvSpPr txBox="1"/>
          <p:nvPr/>
        </p:nvSpPr>
        <p:spPr>
          <a:xfrm>
            <a:off x="22166420" y="9174705"/>
            <a:ext cx="574642" cy="702733"/>
          </a:xfrm>
          <a:prstGeom prst="rect">
            <a:avLst/>
          </a:prstGeom>
          <a:ln w="12700">
            <a:miter lim="400000"/>
          </a:ln>
          <a:extLst>
            <a:ext uri="{C572A759-6A51-4108-AA02-DFA0A04FC94B}">
              <ma14:wrappingTextBoxFlag xmlns="" xmlns:ma14="http://schemas.microsoft.com/office/mac/drawingml/2011/main" val="1"/>
            </a:ext>
          </a:extLst>
        </p:spPr>
        <p:txBody>
          <a:bodyPr wrap="none" lIns="135466" tIns="135466" rIns="135466" bIns="135466" anchor="ctr">
            <a:spAutoFit/>
          </a:bodyPr>
          <a:lstStyle>
            <a:lvl1pPr algn="ctr">
              <a:lnSpc>
                <a:spcPct val="100000"/>
              </a:lnSpc>
              <a:spcBef>
                <a:spcPts val="0"/>
              </a:spcBef>
              <a:defRPr sz="2800" b="0">
                <a:solidFill>
                  <a:srgbClr val="44546A"/>
                </a:solidFill>
                <a:latin typeface="Verdana"/>
                <a:ea typeface="Verdana"/>
                <a:cs typeface="Verdana"/>
                <a:sym typeface="Verdana"/>
              </a:defRPr>
            </a:lvl1pPr>
          </a:lstStyle>
          <a:p>
            <a:r>
              <a:t>…</a:t>
            </a:r>
          </a:p>
        </p:txBody>
      </p:sp>
      <p:sp>
        <p:nvSpPr>
          <p:cNvPr id="820" name="+"/>
          <p:cNvSpPr txBox="1"/>
          <p:nvPr/>
        </p:nvSpPr>
        <p:spPr>
          <a:xfrm>
            <a:off x="14067918" y="7390349"/>
            <a:ext cx="1337428" cy="1831339"/>
          </a:xfrm>
          <a:prstGeom prst="rect">
            <a:avLst/>
          </a:prstGeom>
          <a:ln w="12700">
            <a:miter lim="400000"/>
          </a:ln>
          <a:extLst>
            <a:ext uri="{C572A759-6A51-4108-AA02-DFA0A04FC94B}">
              <ma14:wrappingTextBoxFlag xmlns="" xmlns:ma14="http://schemas.microsoft.com/office/mac/drawingml/2011/main" val="1"/>
            </a:ext>
          </a:extLst>
        </p:spPr>
        <p:txBody>
          <a:bodyPr wrap="none" lIns="121918" tIns="121918" rIns="121918" bIns="121918" anchor="b">
            <a:spAutoFit/>
          </a:bodyPr>
          <a:lstStyle>
            <a:lvl1pPr>
              <a:defRPr sz="10400">
                <a:solidFill>
                  <a:srgbClr val="535353"/>
                </a:solidFill>
                <a:latin typeface="Tahoma"/>
                <a:ea typeface="Tahoma"/>
                <a:cs typeface="Tahoma"/>
                <a:sym typeface="Tahoma"/>
              </a:defRPr>
            </a:lvl1pPr>
          </a:lstStyle>
          <a:p>
            <a:r>
              <a:t>+</a:t>
            </a:r>
          </a:p>
        </p:txBody>
      </p:sp>
      <p:sp>
        <p:nvSpPr>
          <p:cNvPr id="821" name="AWS"/>
          <p:cNvSpPr txBox="1"/>
          <p:nvPr/>
        </p:nvSpPr>
        <p:spPr>
          <a:xfrm>
            <a:off x="12031632" y="9188639"/>
            <a:ext cx="1112729" cy="702733"/>
          </a:xfrm>
          <a:prstGeom prst="rect">
            <a:avLst/>
          </a:prstGeom>
          <a:ln w="12700">
            <a:miter lim="400000"/>
          </a:ln>
          <a:extLst>
            <a:ext uri="{C572A759-6A51-4108-AA02-DFA0A04FC94B}">
              <ma14:wrappingTextBoxFlag xmlns="" xmlns:ma14="http://schemas.microsoft.com/office/mac/drawingml/2011/main" val="1"/>
            </a:ext>
          </a:extLst>
        </p:spPr>
        <p:txBody>
          <a:bodyPr wrap="none" lIns="135466" tIns="135466" rIns="135466" bIns="135466" anchor="ctr">
            <a:spAutoFit/>
          </a:bodyPr>
          <a:lstStyle>
            <a:lvl1pPr algn="ctr">
              <a:lnSpc>
                <a:spcPct val="100000"/>
              </a:lnSpc>
              <a:spcBef>
                <a:spcPts val="0"/>
              </a:spcBef>
              <a:defRPr sz="2800" b="0">
                <a:solidFill>
                  <a:srgbClr val="44546A"/>
                </a:solidFill>
                <a:latin typeface="Verdana"/>
                <a:ea typeface="Verdana"/>
                <a:cs typeface="Verdana"/>
                <a:sym typeface="Verdana"/>
              </a:defRPr>
            </a:lvl1pPr>
          </a:lstStyle>
          <a:p>
            <a:r>
              <a:t>AWS</a:t>
            </a:r>
          </a:p>
        </p:txBody>
      </p:sp>
      <p:pic>
        <p:nvPicPr>
          <p:cNvPr id="822" name="image48.png" descr="image48.png"/>
          <p:cNvPicPr>
            <a:picLocks noChangeAspect="1"/>
          </p:cNvPicPr>
          <p:nvPr/>
        </p:nvPicPr>
        <p:blipFill>
          <a:blip r:embed="rId4" cstate="hqprint">
            <a:alphaModFix amt="34000"/>
            <a:extLst>
              <a:ext uri="{28A0092B-C50C-407E-A947-70E740481C1C}">
                <a14:useLocalDpi xmlns:a14="http://schemas.microsoft.com/office/drawing/2010/main"/>
              </a:ext>
            </a:extLst>
          </a:blip>
          <a:stretch>
            <a:fillRect/>
          </a:stretch>
        </p:blipFill>
        <p:spPr>
          <a:xfrm>
            <a:off x="11562467" y="6611308"/>
            <a:ext cx="2000263" cy="945124"/>
          </a:xfrm>
          <a:prstGeom prst="rect">
            <a:avLst/>
          </a:prstGeom>
          <a:ln w="12700">
            <a:miter lim="400000"/>
          </a:ln>
        </p:spPr>
      </p:pic>
      <p:sp>
        <p:nvSpPr>
          <p:cNvPr id="823" name="Rectangle"/>
          <p:cNvSpPr/>
          <p:nvPr/>
        </p:nvSpPr>
        <p:spPr>
          <a:xfrm>
            <a:off x="2466427" y="6563045"/>
            <a:ext cx="3470726" cy="3557466"/>
          </a:xfrm>
          <a:prstGeom prst="rect">
            <a:avLst/>
          </a:prstGeom>
          <a:ln w="63500">
            <a:solidFill>
              <a:srgbClr val="E7E6E6"/>
            </a:solidFill>
            <a:miter/>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pic>
        <p:nvPicPr>
          <p:cNvPr id="824" name="image46.png" descr="image46.png"/>
          <p:cNvPicPr>
            <a:picLocks noChangeAspect="1"/>
          </p:cNvPicPr>
          <p:nvPr/>
        </p:nvPicPr>
        <p:blipFill>
          <a:blip r:embed="rId5" cstate="hqprint">
            <a:extLst>
              <a:ext uri="{28A0092B-C50C-407E-A947-70E740481C1C}">
                <a14:useLocalDpi xmlns:a14="http://schemas.microsoft.com/office/drawing/2010/main"/>
              </a:ext>
            </a:extLst>
          </a:blip>
          <a:srcRect/>
          <a:stretch>
            <a:fillRect/>
          </a:stretch>
        </p:blipFill>
        <p:spPr>
          <a:xfrm>
            <a:off x="2287691" y="6186906"/>
            <a:ext cx="3737765" cy="4238236"/>
          </a:xfrm>
          <a:prstGeom prst="rect">
            <a:avLst/>
          </a:prstGeom>
          <a:ln w="12700">
            <a:miter lim="400000"/>
          </a:ln>
        </p:spPr>
      </p:pic>
      <p:sp>
        <p:nvSpPr>
          <p:cNvPr id="825" name="Rectangle"/>
          <p:cNvSpPr/>
          <p:nvPr/>
        </p:nvSpPr>
        <p:spPr>
          <a:xfrm>
            <a:off x="2258689" y="6464520"/>
            <a:ext cx="3886203" cy="3683002"/>
          </a:xfrm>
          <a:prstGeom prst="rect">
            <a:avLst/>
          </a:prstGeom>
          <a:solidFill>
            <a:srgbClr val="FFFFFF"/>
          </a:solidFill>
          <a:ln w="12700">
            <a:miter lim="400000"/>
          </a:ln>
        </p:spPr>
        <p:txBody>
          <a:bodyPr lIns="121918" tIns="121918" rIns="121918" bIns="121918" anchor="ctr"/>
          <a:lstStyle/>
          <a:p>
            <a:pPr>
              <a:lnSpc>
                <a:spcPct val="100000"/>
              </a:lnSpc>
              <a:spcBef>
                <a:spcPts val="0"/>
              </a:spcBef>
              <a:defRPr sz="3400" b="0">
                <a:latin typeface="Verdana"/>
                <a:ea typeface="Verdana"/>
                <a:cs typeface="Verdana"/>
                <a:sym typeface="Verdana"/>
              </a:defRPr>
            </a:pPr>
            <a:endParaRPr/>
          </a:p>
        </p:txBody>
      </p:sp>
      <p:pic>
        <p:nvPicPr>
          <p:cNvPr id="826" name="image47.png" descr="image47.png"/>
          <p:cNvPicPr>
            <a:picLocks noChangeAspect="1"/>
          </p:cNvPicPr>
          <p:nvPr/>
        </p:nvPicPr>
        <p:blipFill>
          <a:blip r:embed="rId6">
            <a:alphaModFix amt="34000"/>
            <a:extLst/>
          </a:blip>
          <a:stretch>
            <a:fillRect/>
          </a:stretch>
        </p:blipFill>
        <p:spPr>
          <a:xfrm>
            <a:off x="1812820" y="6531916"/>
            <a:ext cx="5091770" cy="3876110"/>
          </a:xfrm>
          <a:prstGeom prst="rect">
            <a:avLst/>
          </a:prstGeom>
          <a:ln w="12700">
            <a:miter lim="400000"/>
          </a:ln>
        </p:spPr>
      </p:pic>
      <p:sp>
        <p:nvSpPr>
          <p:cNvPr id="827" name="Rectangle"/>
          <p:cNvSpPr/>
          <p:nvPr/>
        </p:nvSpPr>
        <p:spPr>
          <a:xfrm>
            <a:off x="2421117" y="6400800"/>
            <a:ext cx="3886202" cy="4064000"/>
          </a:xfrm>
          <a:prstGeom prst="rect">
            <a:avLst/>
          </a:prstGeom>
          <a:solidFill>
            <a:srgbClr val="FFFFFF"/>
          </a:solidFill>
          <a:ln w="12700">
            <a:miter lim="400000"/>
          </a:ln>
        </p:spPr>
        <p:txBody>
          <a:bodyPr lIns="121918" tIns="121918" rIns="121918" bIns="121918" anchor="ctr"/>
          <a:lstStyle/>
          <a:p>
            <a:pPr>
              <a:lnSpc>
                <a:spcPct val="100000"/>
              </a:lnSpc>
              <a:spcBef>
                <a:spcPts val="0"/>
              </a:spcBef>
              <a:defRPr sz="3400" b="0">
                <a:latin typeface="+mj-lt"/>
                <a:ea typeface="+mj-ea"/>
                <a:cs typeface="+mj-cs"/>
                <a:sym typeface="Helvetica"/>
              </a:defRPr>
            </a:pPr>
            <a:endParaRPr/>
          </a:p>
        </p:txBody>
      </p:sp>
      <p:sp>
        <p:nvSpPr>
          <p:cNvPr id="828" name="Square"/>
          <p:cNvSpPr/>
          <p:nvPr/>
        </p:nvSpPr>
        <p:spPr>
          <a:xfrm>
            <a:off x="3007269" y="6974364"/>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829" name="Square"/>
          <p:cNvSpPr/>
          <p:nvPr/>
        </p:nvSpPr>
        <p:spPr>
          <a:xfrm>
            <a:off x="3356821" y="6974364"/>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830" name="Square"/>
          <p:cNvSpPr/>
          <p:nvPr/>
        </p:nvSpPr>
        <p:spPr>
          <a:xfrm>
            <a:off x="3706374" y="6974364"/>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831" name="Square"/>
          <p:cNvSpPr/>
          <p:nvPr/>
        </p:nvSpPr>
        <p:spPr>
          <a:xfrm>
            <a:off x="4055926" y="6974364"/>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832" name="Square"/>
          <p:cNvSpPr/>
          <p:nvPr/>
        </p:nvSpPr>
        <p:spPr>
          <a:xfrm>
            <a:off x="4405479" y="6974364"/>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833" name="Square"/>
          <p:cNvSpPr/>
          <p:nvPr/>
        </p:nvSpPr>
        <p:spPr>
          <a:xfrm>
            <a:off x="4755031" y="6974364"/>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834" name="Square"/>
          <p:cNvSpPr/>
          <p:nvPr/>
        </p:nvSpPr>
        <p:spPr>
          <a:xfrm>
            <a:off x="5104584" y="6974364"/>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835" name="Square"/>
          <p:cNvSpPr/>
          <p:nvPr/>
        </p:nvSpPr>
        <p:spPr>
          <a:xfrm>
            <a:off x="5454136" y="6974364"/>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836" name="Square"/>
          <p:cNvSpPr/>
          <p:nvPr/>
        </p:nvSpPr>
        <p:spPr>
          <a:xfrm>
            <a:off x="3007269" y="7332264"/>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837" name="Square"/>
          <p:cNvSpPr/>
          <p:nvPr/>
        </p:nvSpPr>
        <p:spPr>
          <a:xfrm>
            <a:off x="3356821" y="7332264"/>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838" name="Square"/>
          <p:cNvSpPr/>
          <p:nvPr/>
        </p:nvSpPr>
        <p:spPr>
          <a:xfrm>
            <a:off x="3706374" y="7332264"/>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839" name="Square"/>
          <p:cNvSpPr/>
          <p:nvPr/>
        </p:nvSpPr>
        <p:spPr>
          <a:xfrm>
            <a:off x="4055926" y="7332264"/>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840" name="Square"/>
          <p:cNvSpPr/>
          <p:nvPr/>
        </p:nvSpPr>
        <p:spPr>
          <a:xfrm>
            <a:off x="4405479" y="7332264"/>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841" name="Square"/>
          <p:cNvSpPr/>
          <p:nvPr/>
        </p:nvSpPr>
        <p:spPr>
          <a:xfrm>
            <a:off x="4755031" y="7332264"/>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842" name="Square"/>
          <p:cNvSpPr/>
          <p:nvPr/>
        </p:nvSpPr>
        <p:spPr>
          <a:xfrm>
            <a:off x="5104584" y="7332264"/>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843" name="Square"/>
          <p:cNvSpPr/>
          <p:nvPr/>
        </p:nvSpPr>
        <p:spPr>
          <a:xfrm>
            <a:off x="5454136" y="7332264"/>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844" name="Square"/>
          <p:cNvSpPr/>
          <p:nvPr/>
        </p:nvSpPr>
        <p:spPr>
          <a:xfrm>
            <a:off x="3007269" y="7690163"/>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845" name="Square"/>
          <p:cNvSpPr/>
          <p:nvPr/>
        </p:nvSpPr>
        <p:spPr>
          <a:xfrm>
            <a:off x="3356821" y="7690163"/>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846" name="Square"/>
          <p:cNvSpPr/>
          <p:nvPr/>
        </p:nvSpPr>
        <p:spPr>
          <a:xfrm>
            <a:off x="3706374" y="7690163"/>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847" name="Square"/>
          <p:cNvSpPr/>
          <p:nvPr/>
        </p:nvSpPr>
        <p:spPr>
          <a:xfrm>
            <a:off x="4055926" y="7690163"/>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848" name="Square"/>
          <p:cNvSpPr/>
          <p:nvPr/>
        </p:nvSpPr>
        <p:spPr>
          <a:xfrm>
            <a:off x="4405479" y="7690163"/>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849" name="Square"/>
          <p:cNvSpPr/>
          <p:nvPr/>
        </p:nvSpPr>
        <p:spPr>
          <a:xfrm>
            <a:off x="4755031" y="7690163"/>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850" name="Square"/>
          <p:cNvSpPr/>
          <p:nvPr/>
        </p:nvSpPr>
        <p:spPr>
          <a:xfrm>
            <a:off x="5104584" y="7690163"/>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851" name="Square"/>
          <p:cNvSpPr/>
          <p:nvPr/>
        </p:nvSpPr>
        <p:spPr>
          <a:xfrm>
            <a:off x="5454136" y="7690163"/>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852" name="Square"/>
          <p:cNvSpPr/>
          <p:nvPr/>
        </p:nvSpPr>
        <p:spPr>
          <a:xfrm>
            <a:off x="3007269" y="8048063"/>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853" name="Square"/>
          <p:cNvSpPr/>
          <p:nvPr/>
        </p:nvSpPr>
        <p:spPr>
          <a:xfrm>
            <a:off x="3356821" y="8048063"/>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854" name="Square"/>
          <p:cNvSpPr/>
          <p:nvPr/>
        </p:nvSpPr>
        <p:spPr>
          <a:xfrm>
            <a:off x="3706374" y="8048063"/>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855" name="Square"/>
          <p:cNvSpPr/>
          <p:nvPr/>
        </p:nvSpPr>
        <p:spPr>
          <a:xfrm>
            <a:off x="4055926" y="8048063"/>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856" name="Square"/>
          <p:cNvSpPr/>
          <p:nvPr/>
        </p:nvSpPr>
        <p:spPr>
          <a:xfrm>
            <a:off x="4405479" y="8048063"/>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857" name="Square"/>
          <p:cNvSpPr/>
          <p:nvPr/>
        </p:nvSpPr>
        <p:spPr>
          <a:xfrm>
            <a:off x="4755031" y="8048063"/>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858" name="Square"/>
          <p:cNvSpPr/>
          <p:nvPr/>
        </p:nvSpPr>
        <p:spPr>
          <a:xfrm>
            <a:off x="5104584" y="8048063"/>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859" name="Square"/>
          <p:cNvSpPr/>
          <p:nvPr/>
        </p:nvSpPr>
        <p:spPr>
          <a:xfrm>
            <a:off x="5454136" y="8048063"/>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860" name="Rectangle"/>
          <p:cNvSpPr/>
          <p:nvPr/>
        </p:nvSpPr>
        <p:spPr>
          <a:xfrm>
            <a:off x="2608988" y="6617219"/>
            <a:ext cx="3434262" cy="3631163"/>
          </a:xfrm>
          <a:prstGeom prst="rect">
            <a:avLst/>
          </a:prstGeom>
          <a:ln w="88900">
            <a:solidFill>
              <a:schemeClr val="accent1"/>
            </a:solidFill>
            <a:miter lim="400000"/>
          </a:ln>
        </p:spPr>
        <p:txBody>
          <a:bodyPr lIns="121918" tIns="121918" rIns="121918" bIns="121918" anchor="ctr"/>
          <a:lstStyle/>
          <a:p>
            <a:pPr>
              <a:lnSpc>
                <a:spcPct val="100000"/>
              </a:lnSpc>
              <a:spcBef>
                <a:spcPts val="0"/>
              </a:spcBef>
              <a:defRPr sz="3400" b="0">
                <a:latin typeface="+mj-lt"/>
                <a:ea typeface="+mj-ea"/>
                <a:cs typeface="+mj-cs"/>
                <a:sym typeface="Helvetica"/>
              </a:defRPr>
            </a:pPr>
            <a:endParaRPr/>
          </a:p>
        </p:txBody>
      </p:sp>
      <p:grpSp>
        <p:nvGrpSpPr>
          <p:cNvPr id="868" name="Group"/>
          <p:cNvGrpSpPr/>
          <p:nvPr/>
        </p:nvGrpSpPr>
        <p:grpSpPr>
          <a:xfrm>
            <a:off x="3007270" y="8610379"/>
            <a:ext cx="2611030" cy="1214970"/>
            <a:chOff x="0" y="0"/>
            <a:chExt cx="2611029" cy="1214969"/>
          </a:xfrm>
        </p:grpSpPr>
        <p:sp>
          <p:nvSpPr>
            <p:cNvPr id="861" name="Rectangle"/>
            <p:cNvSpPr/>
            <p:nvPr/>
          </p:nvSpPr>
          <p:spPr>
            <a:xfrm>
              <a:off x="8895" y="-1"/>
              <a:ext cx="2600353" cy="1210823"/>
            </a:xfrm>
            <a:prstGeom prst="rect">
              <a:avLst/>
            </a:prstGeom>
            <a:noFill/>
            <a:ln w="88900" cap="flat">
              <a:solidFill>
                <a:schemeClr val="accent4"/>
              </a:solidFill>
              <a:prstDash val="solid"/>
              <a:miter lim="800000"/>
            </a:ln>
            <a:effectLst/>
          </p:spPr>
          <p:txBody>
            <a:bodyPr wrap="square" lIns="121918" tIns="121918" rIns="121918" bIns="121918" numCol="1" anchor="ctr">
              <a:noAutofit/>
            </a:bodyPr>
            <a:lstStyle/>
            <a:p>
              <a:pPr>
                <a:lnSpc>
                  <a:spcPct val="100000"/>
                </a:lnSpc>
                <a:spcBef>
                  <a:spcPts val="0"/>
                </a:spcBef>
                <a:defRPr sz="3400" b="0">
                  <a:latin typeface="+mj-lt"/>
                  <a:ea typeface="+mj-ea"/>
                  <a:cs typeface="+mj-cs"/>
                  <a:sym typeface="Helvetica"/>
                </a:defRPr>
              </a:pPr>
              <a:endParaRPr/>
            </a:p>
          </p:txBody>
        </p:sp>
        <p:sp>
          <p:nvSpPr>
            <p:cNvPr id="862" name="Line"/>
            <p:cNvSpPr/>
            <p:nvPr/>
          </p:nvSpPr>
          <p:spPr>
            <a:xfrm flipV="1">
              <a:off x="1943507" y="20733"/>
              <a:ext cx="2" cy="1194237"/>
            </a:xfrm>
            <a:prstGeom prst="line">
              <a:avLst/>
            </a:prstGeom>
            <a:noFill/>
            <a:ln w="88900" cap="flat">
              <a:solidFill>
                <a:schemeClr val="accent4"/>
              </a:solidFill>
              <a:prstDash val="solid"/>
              <a:miter lim="800000"/>
            </a:ln>
            <a:effectLst/>
          </p:spPr>
          <p:txBody>
            <a:bodyPr wrap="square" lIns="45718" tIns="45718" rIns="45718" bIns="45718" numCol="1" anchor="t">
              <a:noAutofit/>
            </a:bodyPr>
            <a:lstStyle/>
            <a:p>
              <a:pPr>
                <a:defRPr>
                  <a:solidFill>
                    <a:srgbClr val="FFFFFF"/>
                  </a:solidFill>
                </a:defRPr>
              </a:pPr>
              <a:endParaRPr/>
            </a:p>
          </p:txBody>
        </p:sp>
        <p:sp>
          <p:nvSpPr>
            <p:cNvPr id="863" name="Line"/>
            <p:cNvSpPr/>
            <p:nvPr/>
          </p:nvSpPr>
          <p:spPr>
            <a:xfrm flipV="1">
              <a:off x="1309071" y="20733"/>
              <a:ext cx="2" cy="1194237"/>
            </a:xfrm>
            <a:prstGeom prst="line">
              <a:avLst/>
            </a:prstGeom>
            <a:noFill/>
            <a:ln w="88900" cap="flat">
              <a:solidFill>
                <a:schemeClr val="accent4"/>
              </a:solidFill>
              <a:prstDash val="solid"/>
              <a:miter lim="800000"/>
            </a:ln>
            <a:effectLst/>
          </p:spPr>
          <p:txBody>
            <a:bodyPr wrap="square" lIns="45718" tIns="45718" rIns="45718" bIns="45718" numCol="1" anchor="t">
              <a:noAutofit/>
            </a:bodyPr>
            <a:lstStyle/>
            <a:p>
              <a:pPr>
                <a:defRPr>
                  <a:solidFill>
                    <a:srgbClr val="FFFFFF"/>
                  </a:solidFill>
                </a:defRPr>
              </a:pPr>
              <a:endParaRPr/>
            </a:p>
          </p:txBody>
        </p:sp>
        <p:sp>
          <p:nvSpPr>
            <p:cNvPr id="864" name="Line"/>
            <p:cNvSpPr/>
            <p:nvPr/>
          </p:nvSpPr>
          <p:spPr>
            <a:xfrm flipV="1">
              <a:off x="674634" y="20733"/>
              <a:ext cx="2" cy="1194237"/>
            </a:xfrm>
            <a:prstGeom prst="line">
              <a:avLst/>
            </a:prstGeom>
            <a:noFill/>
            <a:ln w="88900" cap="flat">
              <a:solidFill>
                <a:schemeClr val="accent4"/>
              </a:solidFill>
              <a:prstDash val="solid"/>
              <a:miter lim="800000"/>
            </a:ln>
            <a:effectLst/>
          </p:spPr>
          <p:txBody>
            <a:bodyPr wrap="square" lIns="45718" tIns="45718" rIns="45718" bIns="45718" numCol="1" anchor="t">
              <a:noAutofit/>
            </a:bodyPr>
            <a:lstStyle/>
            <a:p>
              <a:pPr>
                <a:defRPr>
                  <a:solidFill>
                    <a:srgbClr val="FFFFFF"/>
                  </a:solidFill>
                </a:defRPr>
              </a:pPr>
              <a:endParaRPr/>
            </a:p>
          </p:txBody>
        </p:sp>
        <p:sp>
          <p:nvSpPr>
            <p:cNvPr id="865" name="Line"/>
            <p:cNvSpPr/>
            <p:nvPr/>
          </p:nvSpPr>
          <p:spPr>
            <a:xfrm>
              <a:off x="7113" y="927100"/>
              <a:ext cx="2603917" cy="2"/>
            </a:xfrm>
            <a:prstGeom prst="line">
              <a:avLst/>
            </a:prstGeom>
            <a:noFill/>
            <a:ln w="88900" cap="flat">
              <a:solidFill>
                <a:schemeClr val="accent4"/>
              </a:solidFill>
              <a:prstDash val="solid"/>
              <a:miter lim="800000"/>
            </a:ln>
            <a:effectLst/>
          </p:spPr>
          <p:txBody>
            <a:bodyPr wrap="square" lIns="45718" tIns="45718" rIns="45718" bIns="45718" numCol="1" anchor="t">
              <a:noAutofit/>
            </a:bodyPr>
            <a:lstStyle/>
            <a:p>
              <a:pPr>
                <a:defRPr>
                  <a:solidFill>
                    <a:srgbClr val="FFFFFF"/>
                  </a:solidFill>
                </a:defRPr>
              </a:pPr>
              <a:endParaRPr/>
            </a:p>
          </p:txBody>
        </p:sp>
        <p:sp>
          <p:nvSpPr>
            <p:cNvPr id="866" name="Line"/>
            <p:cNvSpPr/>
            <p:nvPr/>
          </p:nvSpPr>
          <p:spPr>
            <a:xfrm>
              <a:off x="0" y="620184"/>
              <a:ext cx="2600353" cy="2"/>
            </a:xfrm>
            <a:prstGeom prst="line">
              <a:avLst/>
            </a:prstGeom>
            <a:noFill/>
            <a:ln w="88900" cap="flat">
              <a:solidFill>
                <a:schemeClr val="accent4"/>
              </a:solidFill>
              <a:prstDash val="solid"/>
              <a:miter lim="800000"/>
            </a:ln>
            <a:effectLst/>
          </p:spPr>
          <p:txBody>
            <a:bodyPr wrap="square" lIns="45718" tIns="45718" rIns="45718" bIns="45718" numCol="1" anchor="t">
              <a:noAutofit/>
            </a:bodyPr>
            <a:lstStyle/>
            <a:p>
              <a:pPr>
                <a:defRPr>
                  <a:solidFill>
                    <a:srgbClr val="FFFFFF"/>
                  </a:solidFill>
                </a:defRPr>
              </a:pPr>
              <a:endParaRPr/>
            </a:p>
          </p:txBody>
        </p:sp>
        <p:sp>
          <p:nvSpPr>
            <p:cNvPr id="867" name="Line"/>
            <p:cNvSpPr/>
            <p:nvPr/>
          </p:nvSpPr>
          <p:spPr>
            <a:xfrm>
              <a:off x="25399" y="313266"/>
              <a:ext cx="2567345" cy="2"/>
            </a:xfrm>
            <a:prstGeom prst="line">
              <a:avLst/>
            </a:prstGeom>
            <a:noFill/>
            <a:ln w="88900" cap="flat">
              <a:solidFill>
                <a:schemeClr val="accent4"/>
              </a:solidFill>
              <a:prstDash val="solid"/>
              <a:miter lim="800000"/>
            </a:ln>
            <a:effectLst/>
          </p:spPr>
          <p:txBody>
            <a:bodyPr wrap="square" lIns="45718" tIns="45718" rIns="45718" bIns="45718" numCol="1" anchor="t">
              <a:noAutofit/>
            </a:bodyPr>
            <a:lstStyle/>
            <a:p>
              <a:pPr>
                <a:defRPr>
                  <a:solidFill>
                    <a:srgbClr val="FFFFFF"/>
                  </a:solidFill>
                </a:defRPr>
              </a:pPr>
              <a:endParaRPr/>
            </a:p>
          </p:txBody>
        </p:sp>
      </p:grpSp>
      <p:sp>
        <p:nvSpPr>
          <p:cNvPr id="869" name="TRADITIONAL DATACENTER"/>
          <p:cNvSpPr txBox="1"/>
          <p:nvPr/>
        </p:nvSpPr>
        <p:spPr>
          <a:xfrm>
            <a:off x="2760538" y="3774983"/>
            <a:ext cx="3128036" cy="1261533"/>
          </a:xfrm>
          <a:prstGeom prst="rect">
            <a:avLst/>
          </a:prstGeom>
          <a:ln w="12700">
            <a:miter lim="400000"/>
          </a:ln>
          <a:extLst>
            <a:ext uri="{C572A759-6A51-4108-AA02-DFA0A04FC94B}">
              <ma14:wrappingTextBoxFlag xmlns="" xmlns:ma14="http://schemas.microsoft.com/office/mac/drawingml/2011/main" val="1"/>
            </a:ext>
          </a:extLst>
        </p:spPr>
        <p:txBody>
          <a:bodyPr wrap="none" lIns="135466" tIns="135466" rIns="135466" bIns="135466" anchor="ctr">
            <a:spAutoFit/>
          </a:bodyPr>
          <a:lstStyle/>
          <a:p>
            <a:pPr algn="ctr">
              <a:lnSpc>
                <a:spcPct val="100000"/>
              </a:lnSpc>
              <a:spcBef>
                <a:spcPts val="0"/>
              </a:spcBef>
              <a:defRPr sz="3200" b="0">
                <a:solidFill>
                  <a:srgbClr val="44546A"/>
                </a:solidFill>
                <a:latin typeface="Verdana"/>
                <a:ea typeface="Verdana"/>
                <a:cs typeface="Verdana"/>
                <a:sym typeface="Verdana"/>
              </a:defRPr>
            </a:pPr>
            <a:r>
              <a:t>TRADITIONAL</a:t>
            </a:r>
            <a:br/>
            <a:r>
              <a:t>DATACENTER</a:t>
            </a:r>
          </a:p>
        </p:txBody>
      </p:sp>
    </p:spTree>
    <p:extLst>
      <p:ext uri="{BB962C8B-B14F-4D97-AF65-F5344CB8AC3E}">
        <p14:creationId xmlns:p14="http://schemas.microsoft.com/office/powerpoint/2010/main" val="2646599900"/>
      </p:ext>
    </p:extLst>
  </p:cSld>
  <p:clrMapOvr>
    <a:masterClrMapping/>
  </p:clrMapOvr>
  <p:transition spd="med"/>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772A192-5CDC-B947-91FC-C291EDEF5D8B}"/>
              </a:ext>
            </a:extLst>
          </p:cNvPr>
          <p:cNvSpPr>
            <a:spLocks noGrp="1"/>
          </p:cNvSpPr>
          <p:nvPr>
            <p:ph type="body" idx="1"/>
          </p:nvPr>
        </p:nvSpPr>
        <p:spPr>
          <a:xfrm>
            <a:off x="1453186" y="3349719"/>
            <a:ext cx="20838490" cy="9241292"/>
          </a:xfrm>
        </p:spPr>
        <p:txBody>
          <a:bodyPr>
            <a:normAutofit lnSpcReduction="10000"/>
          </a:bodyPr>
          <a:lstStyle/>
          <a:p>
            <a:pPr marL="0" indent="0">
              <a:spcBef>
                <a:spcPts val="0"/>
              </a:spcBef>
              <a:buNone/>
            </a:pPr>
            <a:r>
              <a:rPr lang="en-US" dirty="0">
                <a:solidFill>
                  <a:srgbClr val="D73A49"/>
                </a:solidFill>
                <a:latin typeface="Menlo" panose="020B0609030804020204" pitchFamily="49" charset="0"/>
                <a:ea typeface="Times New Roman" panose="02020603050405020304" pitchFamily="18" charset="0"/>
              </a:rPr>
              <a:t>variable</a:t>
            </a:r>
            <a:r>
              <a:rPr lang="en-US" dirty="0">
                <a:solidFill>
                  <a:srgbClr val="22863A"/>
                </a:solidFill>
                <a:latin typeface="Menlo" panose="020B0609030804020204" pitchFamily="49" charset="0"/>
                <a:ea typeface="Times New Roman" panose="02020603050405020304" pitchFamily="18" charset="0"/>
              </a:rPr>
              <a:t> "count"</a:t>
            </a:r>
            <a:r>
              <a:rPr lang="en-US" dirty="0">
                <a:solidFill>
                  <a:srgbClr val="24292E"/>
                </a:solidFill>
                <a:latin typeface="Menlo" panose="020B0609030804020204" pitchFamily="49" charset="0"/>
                <a:ea typeface="Times New Roman" panose="02020603050405020304" pitchFamily="18" charset="0"/>
              </a:rPr>
              <a:t> {</a:t>
            </a:r>
            <a:endParaRPr lang="en-US" sz="24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  default </a:t>
            </a:r>
            <a:r>
              <a:rPr lang="en-US" dirty="0">
                <a:solidFill>
                  <a:srgbClr val="D73A49"/>
                </a:solidFill>
                <a:latin typeface="Menlo" panose="020B0609030804020204" pitchFamily="49" charset="0"/>
                <a:ea typeface="Times New Roman" panose="02020603050405020304" pitchFamily="18" charset="0"/>
              </a:rPr>
              <a:t>=</a:t>
            </a:r>
            <a:r>
              <a:rPr lang="en-US" dirty="0">
                <a:solidFill>
                  <a:srgbClr val="24292E"/>
                </a:solidFill>
                <a:latin typeface="Menlo" panose="020B0609030804020204" pitchFamily="49" charset="0"/>
                <a:ea typeface="Times New Roman" panose="02020603050405020304" pitchFamily="18" charset="0"/>
              </a:rPr>
              <a:t> </a:t>
            </a:r>
            <a:r>
              <a:rPr lang="en-US" dirty="0">
                <a:solidFill>
                  <a:srgbClr val="005CC5"/>
                </a:solidFill>
                <a:latin typeface="Menlo" panose="020B0609030804020204" pitchFamily="49" charset="0"/>
                <a:ea typeface="Times New Roman" panose="02020603050405020304" pitchFamily="18" charset="0"/>
              </a:rPr>
              <a:t>2</a:t>
            </a:r>
            <a:endParaRPr lang="en-US" sz="24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a:t>
            </a:r>
            <a:endParaRPr lang="en-US" sz="24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 </a:t>
            </a:r>
            <a:endParaRPr lang="en-US" sz="24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D73A49"/>
                </a:solidFill>
                <a:latin typeface="Menlo" panose="020B0609030804020204" pitchFamily="49" charset="0"/>
                <a:ea typeface="Times New Roman" panose="02020603050405020304" pitchFamily="18" charset="0"/>
              </a:rPr>
              <a:t>resource</a:t>
            </a:r>
            <a:r>
              <a:rPr lang="en-US" dirty="0">
                <a:solidFill>
                  <a:srgbClr val="22863A"/>
                </a:solidFill>
                <a:latin typeface="Menlo" panose="020B0609030804020204" pitchFamily="49" charset="0"/>
                <a:ea typeface="Times New Roman" panose="02020603050405020304" pitchFamily="18" charset="0"/>
              </a:rPr>
              <a:t> "</a:t>
            </a:r>
            <a:r>
              <a:rPr lang="en-US" dirty="0" err="1">
                <a:solidFill>
                  <a:srgbClr val="22863A"/>
                </a:solidFill>
                <a:latin typeface="Menlo" panose="020B0609030804020204" pitchFamily="49" charset="0"/>
                <a:ea typeface="Times New Roman" panose="02020603050405020304" pitchFamily="18" charset="0"/>
              </a:rPr>
              <a:t>azurerm_network_interface</a:t>
            </a:r>
            <a:r>
              <a:rPr lang="en-US" dirty="0">
                <a:solidFill>
                  <a:srgbClr val="22863A"/>
                </a:solidFill>
                <a:latin typeface="Menlo" panose="020B0609030804020204" pitchFamily="49" charset="0"/>
                <a:ea typeface="Times New Roman" panose="02020603050405020304" pitchFamily="18" charset="0"/>
              </a:rPr>
              <a:t>" "web"</a:t>
            </a:r>
            <a:r>
              <a:rPr lang="en-US" dirty="0">
                <a:solidFill>
                  <a:srgbClr val="24292E"/>
                </a:solidFill>
                <a:latin typeface="Menlo" panose="020B0609030804020204" pitchFamily="49" charset="0"/>
                <a:ea typeface="Times New Roman" panose="02020603050405020304" pitchFamily="18" charset="0"/>
              </a:rPr>
              <a:t> {</a:t>
            </a:r>
            <a:endParaRPr lang="en-US" sz="24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  name  </a:t>
            </a:r>
            <a:r>
              <a:rPr lang="en-US" dirty="0">
                <a:solidFill>
                  <a:srgbClr val="D73A49"/>
                </a:solidFill>
                <a:latin typeface="Menlo" panose="020B0609030804020204" pitchFamily="49" charset="0"/>
                <a:ea typeface="Times New Roman" panose="02020603050405020304" pitchFamily="18" charset="0"/>
              </a:rPr>
              <a:t>=</a:t>
            </a:r>
            <a:r>
              <a:rPr lang="en-US" dirty="0">
                <a:solidFill>
                  <a:srgbClr val="24292E"/>
                </a:solidFill>
                <a:latin typeface="Menlo" panose="020B0609030804020204" pitchFamily="49" charset="0"/>
                <a:ea typeface="Times New Roman" panose="02020603050405020304" pitchFamily="18" charset="0"/>
              </a:rPr>
              <a:t> </a:t>
            </a:r>
            <a:r>
              <a:rPr lang="en-US" dirty="0">
                <a:solidFill>
                  <a:srgbClr val="22863A"/>
                </a:solidFill>
                <a:latin typeface="Menlo" panose="020B0609030804020204" pitchFamily="49" charset="0"/>
                <a:ea typeface="Times New Roman" panose="02020603050405020304" pitchFamily="18" charset="0"/>
              </a:rPr>
              <a:t>"</a:t>
            </a:r>
            <a:r>
              <a:rPr lang="en-US" dirty="0" err="1">
                <a:solidFill>
                  <a:srgbClr val="22863A"/>
                </a:solidFill>
                <a:latin typeface="Menlo" panose="020B0609030804020204" pitchFamily="49" charset="0"/>
                <a:ea typeface="Times New Roman" panose="02020603050405020304" pitchFamily="18" charset="0"/>
              </a:rPr>
              <a:t>nic</a:t>
            </a:r>
            <a:r>
              <a:rPr lang="en-US" dirty="0">
                <a:solidFill>
                  <a:srgbClr val="22863A"/>
                </a:solidFill>
                <a:latin typeface="Menlo" panose="020B0609030804020204" pitchFamily="49" charset="0"/>
                <a:ea typeface="Times New Roman" panose="02020603050405020304" pitchFamily="18" charset="0"/>
              </a:rPr>
              <a:t>-</a:t>
            </a:r>
            <a:r>
              <a:rPr lang="en-US" dirty="0">
                <a:solidFill>
                  <a:srgbClr val="D73A49"/>
                </a:solidFill>
                <a:latin typeface="Menlo" panose="020B0609030804020204" pitchFamily="49" charset="0"/>
                <a:ea typeface="Times New Roman" panose="02020603050405020304" pitchFamily="18" charset="0"/>
              </a:rPr>
              <a:t>${</a:t>
            </a:r>
            <a:r>
              <a:rPr lang="en-US" dirty="0" err="1">
                <a:solidFill>
                  <a:srgbClr val="D73A49"/>
                </a:solidFill>
                <a:latin typeface="Menlo" panose="020B0609030804020204" pitchFamily="49" charset="0"/>
                <a:ea typeface="Times New Roman" panose="02020603050405020304" pitchFamily="18" charset="0"/>
              </a:rPr>
              <a:t>count</a:t>
            </a:r>
            <a:r>
              <a:rPr lang="en-US" dirty="0" err="1">
                <a:solidFill>
                  <a:srgbClr val="6F42C1"/>
                </a:solidFill>
                <a:latin typeface="Menlo" panose="020B0609030804020204" pitchFamily="49" charset="0"/>
                <a:ea typeface="Times New Roman" panose="02020603050405020304" pitchFamily="18" charset="0"/>
              </a:rPr>
              <a:t>.index</a:t>
            </a:r>
            <a:r>
              <a:rPr lang="en-US" dirty="0">
                <a:solidFill>
                  <a:srgbClr val="D73A49"/>
                </a:solidFill>
                <a:latin typeface="Menlo" panose="020B0609030804020204" pitchFamily="49" charset="0"/>
                <a:ea typeface="Times New Roman" panose="02020603050405020304" pitchFamily="18" charset="0"/>
              </a:rPr>
              <a:t>}</a:t>
            </a:r>
            <a:r>
              <a:rPr lang="en-US" dirty="0">
                <a:solidFill>
                  <a:srgbClr val="22863A"/>
                </a:solidFill>
                <a:latin typeface="Menlo" panose="020B0609030804020204" pitchFamily="49" charset="0"/>
                <a:ea typeface="Times New Roman" panose="02020603050405020304" pitchFamily="18" charset="0"/>
              </a:rPr>
              <a:t>"</a:t>
            </a:r>
            <a:endParaRPr lang="en-US" sz="24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  count </a:t>
            </a:r>
            <a:r>
              <a:rPr lang="en-US" dirty="0">
                <a:solidFill>
                  <a:srgbClr val="D73A49"/>
                </a:solidFill>
                <a:latin typeface="Menlo" panose="020B0609030804020204" pitchFamily="49" charset="0"/>
                <a:ea typeface="Times New Roman" panose="02020603050405020304" pitchFamily="18" charset="0"/>
              </a:rPr>
              <a:t>=</a:t>
            </a:r>
            <a:r>
              <a:rPr lang="en-US" dirty="0">
                <a:solidFill>
                  <a:srgbClr val="24292E"/>
                </a:solidFill>
                <a:latin typeface="Menlo" panose="020B0609030804020204" pitchFamily="49" charset="0"/>
                <a:ea typeface="Times New Roman" panose="02020603050405020304" pitchFamily="18" charset="0"/>
              </a:rPr>
              <a:t> </a:t>
            </a:r>
            <a:r>
              <a:rPr lang="en-US" dirty="0">
                <a:solidFill>
                  <a:srgbClr val="22863A"/>
                </a:solidFill>
                <a:latin typeface="Menlo" panose="020B0609030804020204" pitchFamily="49" charset="0"/>
                <a:ea typeface="Times New Roman" panose="02020603050405020304" pitchFamily="18" charset="0"/>
              </a:rPr>
              <a:t>"</a:t>
            </a:r>
            <a:r>
              <a:rPr lang="en-US" dirty="0">
                <a:solidFill>
                  <a:srgbClr val="D73A49"/>
                </a:solidFill>
                <a:latin typeface="Menlo" panose="020B0609030804020204" pitchFamily="49" charset="0"/>
                <a:ea typeface="Times New Roman" panose="02020603050405020304" pitchFamily="18" charset="0"/>
              </a:rPr>
              <a:t>${</a:t>
            </a:r>
            <a:r>
              <a:rPr lang="en-US" dirty="0" err="1">
                <a:solidFill>
                  <a:srgbClr val="D73A49"/>
                </a:solidFill>
                <a:latin typeface="Menlo" panose="020B0609030804020204" pitchFamily="49" charset="0"/>
                <a:ea typeface="Times New Roman" panose="02020603050405020304" pitchFamily="18" charset="0"/>
              </a:rPr>
              <a:t>var</a:t>
            </a:r>
            <a:r>
              <a:rPr lang="en-US" dirty="0" err="1">
                <a:solidFill>
                  <a:srgbClr val="6F42C1"/>
                </a:solidFill>
                <a:latin typeface="Menlo" panose="020B0609030804020204" pitchFamily="49" charset="0"/>
                <a:ea typeface="Times New Roman" panose="02020603050405020304" pitchFamily="18" charset="0"/>
              </a:rPr>
              <a:t>.count</a:t>
            </a:r>
            <a:r>
              <a:rPr lang="en-US" dirty="0">
                <a:solidFill>
                  <a:srgbClr val="D73A49"/>
                </a:solidFill>
                <a:latin typeface="Menlo" panose="020B0609030804020204" pitchFamily="49" charset="0"/>
                <a:ea typeface="Times New Roman" panose="02020603050405020304" pitchFamily="18" charset="0"/>
              </a:rPr>
              <a:t>}</a:t>
            </a:r>
            <a:r>
              <a:rPr lang="en-US" dirty="0">
                <a:solidFill>
                  <a:srgbClr val="22863A"/>
                </a:solidFill>
                <a:latin typeface="Menlo" panose="020B0609030804020204" pitchFamily="49" charset="0"/>
                <a:ea typeface="Times New Roman" panose="02020603050405020304" pitchFamily="18" charset="0"/>
              </a:rPr>
              <a:t>"</a:t>
            </a:r>
            <a:endParaRPr lang="en-US" sz="24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a:t>
            </a:r>
            <a:endParaRPr lang="en-US" sz="24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 </a:t>
            </a:r>
            <a:endParaRPr lang="en-US" sz="24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D73A49"/>
                </a:solidFill>
                <a:latin typeface="Menlo" panose="020B0609030804020204" pitchFamily="49" charset="0"/>
                <a:ea typeface="Times New Roman" panose="02020603050405020304" pitchFamily="18" charset="0"/>
              </a:rPr>
              <a:t>resource</a:t>
            </a:r>
            <a:r>
              <a:rPr lang="en-US" dirty="0">
                <a:solidFill>
                  <a:srgbClr val="22863A"/>
                </a:solidFill>
                <a:latin typeface="Menlo" panose="020B0609030804020204" pitchFamily="49" charset="0"/>
                <a:ea typeface="Times New Roman" panose="02020603050405020304" pitchFamily="18" charset="0"/>
              </a:rPr>
              <a:t> "</a:t>
            </a:r>
            <a:r>
              <a:rPr lang="en-US" dirty="0" err="1">
                <a:solidFill>
                  <a:srgbClr val="22863A"/>
                </a:solidFill>
                <a:latin typeface="Menlo" panose="020B0609030804020204" pitchFamily="49" charset="0"/>
                <a:ea typeface="Times New Roman" panose="02020603050405020304" pitchFamily="18" charset="0"/>
              </a:rPr>
              <a:t>azurerm_virtual_machine</a:t>
            </a:r>
            <a:r>
              <a:rPr lang="en-US" dirty="0">
                <a:solidFill>
                  <a:srgbClr val="22863A"/>
                </a:solidFill>
                <a:latin typeface="Menlo" panose="020B0609030804020204" pitchFamily="49" charset="0"/>
                <a:ea typeface="Times New Roman" panose="02020603050405020304" pitchFamily="18" charset="0"/>
              </a:rPr>
              <a:t>" "web"</a:t>
            </a:r>
            <a:r>
              <a:rPr lang="en-US" dirty="0">
                <a:solidFill>
                  <a:srgbClr val="24292E"/>
                </a:solidFill>
                <a:latin typeface="Menlo" panose="020B0609030804020204" pitchFamily="49" charset="0"/>
                <a:ea typeface="Times New Roman" panose="02020603050405020304" pitchFamily="18" charset="0"/>
              </a:rPr>
              <a:t> {</a:t>
            </a:r>
            <a:endParaRPr lang="en-US" sz="24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  count                 </a:t>
            </a:r>
            <a:r>
              <a:rPr lang="en-US" dirty="0">
                <a:solidFill>
                  <a:srgbClr val="D73A49"/>
                </a:solidFill>
                <a:latin typeface="Menlo" panose="020B0609030804020204" pitchFamily="49" charset="0"/>
                <a:ea typeface="Times New Roman" panose="02020603050405020304" pitchFamily="18" charset="0"/>
              </a:rPr>
              <a:t>=</a:t>
            </a:r>
            <a:r>
              <a:rPr lang="en-US" dirty="0">
                <a:solidFill>
                  <a:srgbClr val="24292E"/>
                </a:solidFill>
                <a:latin typeface="Menlo" panose="020B0609030804020204" pitchFamily="49" charset="0"/>
                <a:ea typeface="Times New Roman" panose="02020603050405020304" pitchFamily="18" charset="0"/>
              </a:rPr>
              <a:t> </a:t>
            </a:r>
            <a:r>
              <a:rPr lang="en-US" dirty="0">
                <a:solidFill>
                  <a:srgbClr val="22863A"/>
                </a:solidFill>
                <a:latin typeface="Menlo" panose="020B0609030804020204" pitchFamily="49" charset="0"/>
                <a:ea typeface="Times New Roman" panose="02020603050405020304" pitchFamily="18" charset="0"/>
              </a:rPr>
              <a:t>"</a:t>
            </a:r>
            <a:r>
              <a:rPr lang="en-US" dirty="0">
                <a:solidFill>
                  <a:srgbClr val="D73A49"/>
                </a:solidFill>
                <a:latin typeface="Menlo" panose="020B0609030804020204" pitchFamily="49" charset="0"/>
                <a:ea typeface="Times New Roman" panose="02020603050405020304" pitchFamily="18" charset="0"/>
              </a:rPr>
              <a:t>${</a:t>
            </a:r>
            <a:r>
              <a:rPr lang="en-US" dirty="0" err="1">
                <a:solidFill>
                  <a:srgbClr val="D73A49"/>
                </a:solidFill>
                <a:latin typeface="Menlo" panose="020B0609030804020204" pitchFamily="49" charset="0"/>
                <a:ea typeface="Times New Roman" panose="02020603050405020304" pitchFamily="18" charset="0"/>
              </a:rPr>
              <a:t>var</a:t>
            </a:r>
            <a:r>
              <a:rPr lang="en-US" dirty="0" err="1">
                <a:solidFill>
                  <a:srgbClr val="6F42C1"/>
                </a:solidFill>
                <a:latin typeface="Menlo" panose="020B0609030804020204" pitchFamily="49" charset="0"/>
                <a:ea typeface="Times New Roman" panose="02020603050405020304" pitchFamily="18" charset="0"/>
              </a:rPr>
              <a:t>.count</a:t>
            </a:r>
            <a:r>
              <a:rPr lang="en-US" dirty="0">
                <a:solidFill>
                  <a:srgbClr val="D73A49"/>
                </a:solidFill>
                <a:latin typeface="Menlo" panose="020B0609030804020204" pitchFamily="49" charset="0"/>
                <a:ea typeface="Times New Roman" panose="02020603050405020304" pitchFamily="18" charset="0"/>
              </a:rPr>
              <a:t>}</a:t>
            </a:r>
            <a:r>
              <a:rPr lang="en-US" dirty="0">
                <a:solidFill>
                  <a:srgbClr val="22863A"/>
                </a:solidFill>
                <a:latin typeface="Menlo" panose="020B0609030804020204" pitchFamily="49" charset="0"/>
                <a:ea typeface="Times New Roman" panose="02020603050405020304" pitchFamily="18" charset="0"/>
              </a:rPr>
              <a:t>"</a:t>
            </a:r>
            <a:endParaRPr lang="en-US" sz="24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  </a:t>
            </a:r>
            <a:r>
              <a:rPr lang="en-US" dirty="0" err="1">
                <a:solidFill>
                  <a:srgbClr val="24292E"/>
                </a:solidFill>
                <a:latin typeface="Menlo" panose="020B0609030804020204" pitchFamily="49" charset="0"/>
                <a:ea typeface="Times New Roman" panose="02020603050405020304" pitchFamily="18" charset="0"/>
              </a:rPr>
              <a:t>network_interface_ids</a:t>
            </a:r>
            <a:r>
              <a:rPr lang="en-US" dirty="0">
                <a:solidFill>
                  <a:srgbClr val="24292E"/>
                </a:solidFill>
                <a:latin typeface="Menlo" panose="020B0609030804020204" pitchFamily="49" charset="0"/>
                <a:ea typeface="Times New Roman" panose="02020603050405020304" pitchFamily="18" charset="0"/>
              </a:rPr>
              <a:t> </a:t>
            </a:r>
            <a:r>
              <a:rPr lang="en-US" dirty="0">
                <a:solidFill>
                  <a:srgbClr val="D73A49"/>
                </a:solidFill>
                <a:latin typeface="Menlo" panose="020B0609030804020204" pitchFamily="49" charset="0"/>
                <a:ea typeface="Times New Roman" panose="02020603050405020304" pitchFamily="18" charset="0"/>
              </a:rPr>
              <a:t>=</a:t>
            </a:r>
            <a:r>
              <a:rPr lang="en-US" dirty="0">
                <a:solidFill>
                  <a:srgbClr val="24292E"/>
                </a:solidFill>
                <a:latin typeface="Menlo" panose="020B0609030804020204" pitchFamily="49" charset="0"/>
                <a:ea typeface="Times New Roman" panose="02020603050405020304" pitchFamily="18" charset="0"/>
              </a:rPr>
              <a:t> 	[</a:t>
            </a:r>
            <a:r>
              <a:rPr lang="en-US" dirty="0">
                <a:solidFill>
                  <a:srgbClr val="22863A"/>
                </a:solidFill>
                <a:latin typeface="Menlo" panose="020B0609030804020204" pitchFamily="49" charset="0"/>
                <a:ea typeface="Times New Roman" panose="02020603050405020304" pitchFamily="18" charset="0"/>
              </a:rPr>
              <a:t>"</a:t>
            </a:r>
            <a:r>
              <a:rPr lang="en-US" dirty="0">
                <a:solidFill>
                  <a:srgbClr val="D73A49"/>
                </a:solidFill>
                <a:latin typeface="Menlo" panose="020B0609030804020204" pitchFamily="49" charset="0"/>
                <a:ea typeface="Times New Roman" panose="02020603050405020304" pitchFamily="18" charset="0"/>
              </a:rPr>
              <a:t>${</a:t>
            </a:r>
            <a:r>
              <a:rPr lang="en-US" dirty="0">
                <a:solidFill>
                  <a:srgbClr val="6F42C1"/>
                </a:solidFill>
                <a:latin typeface="Menlo" panose="020B0609030804020204" pitchFamily="49" charset="0"/>
                <a:ea typeface="Times New Roman" panose="02020603050405020304" pitchFamily="18" charset="0"/>
              </a:rPr>
              <a:t>element</a:t>
            </a:r>
            <a:r>
              <a:rPr lang="en-US" dirty="0">
                <a:solidFill>
                  <a:srgbClr val="24292E"/>
                </a:solidFill>
                <a:latin typeface="Menlo" panose="020B0609030804020204" pitchFamily="49" charset="0"/>
                <a:ea typeface="Times New Roman" panose="02020603050405020304" pitchFamily="18" charset="0"/>
              </a:rPr>
              <a:t>(</a:t>
            </a:r>
            <a:r>
              <a:rPr lang="en-US" dirty="0" err="1">
                <a:solidFill>
                  <a:srgbClr val="D73A49"/>
                </a:solidFill>
                <a:latin typeface="Menlo" panose="020B0609030804020204" pitchFamily="49" charset="0"/>
                <a:ea typeface="Times New Roman" panose="02020603050405020304" pitchFamily="18" charset="0"/>
              </a:rPr>
              <a:t>azurerm_network_interface</a:t>
            </a:r>
            <a:r>
              <a:rPr lang="en-US" dirty="0" err="1">
                <a:solidFill>
                  <a:srgbClr val="6F42C1"/>
                </a:solidFill>
                <a:latin typeface="Menlo" panose="020B0609030804020204" pitchFamily="49" charset="0"/>
                <a:ea typeface="Times New Roman" panose="02020603050405020304" pitchFamily="18" charset="0"/>
              </a:rPr>
              <a:t>.web</a:t>
            </a:r>
            <a:r>
              <a:rPr lang="en-US" dirty="0">
                <a:solidFill>
                  <a:srgbClr val="24292E"/>
                </a:solidFill>
                <a:latin typeface="Menlo" panose="020B0609030804020204" pitchFamily="49" charset="0"/>
                <a:ea typeface="Times New Roman" panose="02020603050405020304" pitchFamily="18" charset="0"/>
              </a:rPr>
              <a:t>.*.</a:t>
            </a:r>
            <a:r>
              <a:rPr lang="en-US" dirty="0">
                <a:solidFill>
                  <a:srgbClr val="D73A49"/>
                </a:solidFill>
                <a:latin typeface="Menlo" panose="020B0609030804020204" pitchFamily="49" charset="0"/>
                <a:ea typeface="Times New Roman" panose="02020603050405020304" pitchFamily="18" charset="0"/>
              </a:rPr>
              <a:t>id</a:t>
            </a:r>
            <a:r>
              <a:rPr lang="en-US" dirty="0">
                <a:solidFill>
                  <a:srgbClr val="24292E"/>
                </a:solidFill>
                <a:latin typeface="Menlo" panose="020B0609030804020204" pitchFamily="49" charset="0"/>
                <a:ea typeface="Times New Roman" panose="02020603050405020304" pitchFamily="18" charset="0"/>
              </a:rPr>
              <a:t>, 	</a:t>
            </a:r>
            <a:r>
              <a:rPr lang="en-US" dirty="0" err="1">
                <a:solidFill>
                  <a:srgbClr val="D73A49"/>
                </a:solidFill>
                <a:latin typeface="Menlo" panose="020B0609030804020204" pitchFamily="49" charset="0"/>
                <a:ea typeface="Times New Roman" panose="02020603050405020304" pitchFamily="18" charset="0"/>
              </a:rPr>
              <a:t>count</a:t>
            </a:r>
            <a:r>
              <a:rPr lang="en-US" dirty="0" err="1">
                <a:solidFill>
                  <a:srgbClr val="6F42C1"/>
                </a:solidFill>
                <a:latin typeface="Menlo" panose="020B0609030804020204" pitchFamily="49" charset="0"/>
                <a:ea typeface="Times New Roman" panose="02020603050405020304" pitchFamily="18" charset="0"/>
              </a:rPr>
              <a:t>.index</a:t>
            </a:r>
            <a:r>
              <a:rPr lang="en-US" dirty="0">
                <a:solidFill>
                  <a:srgbClr val="24292E"/>
                </a:solidFill>
                <a:latin typeface="Menlo" panose="020B0609030804020204" pitchFamily="49" charset="0"/>
                <a:ea typeface="Times New Roman" panose="02020603050405020304" pitchFamily="18" charset="0"/>
              </a:rPr>
              <a:t>)</a:t>
            </a:r>
            <a:r>
              <a:rPr lang="en-US" dirty="0">
                <a:solidFill>
                  <a:srgbClr val="D73A49"/>
                </a:solidFill>
                <a:latin typeface="Menlo" panose="020B0609030804020204" pitchFamily="49" charset="0"/>
                <a:ea typeface="Times New Roman" panose="02020603050405020304" pitchFamily="18" charset="0"/>
              </a:rPr>
              <a:t>}</a:t>
            </a:r>
            <a:r>
              <a:rPr lang="en-US" dirty="0">
                <a:solidFill>
                  <a:srgbClr val="22863A"/>
                </a:solidFill>
                <a:latin typeface="Menlo" panose="020B0609030804020204" pitchFamily="49" charset="0"/>
                <a:ea typeface="Times New Roman" panose="02020603050405020304" pitchFamily="18" charset="0"/>
              </a:rPr>
              <a:t>"</a:t>
            </a:r>
            <a:r>
              <a:rPr lang="en-US" dirty="0">
                <a:solidFill>
                  <a:srgbClr val="24292E"/>
                </a:solidFill>
                <a:latin typeface="Menlo" panose="020B0609030804020204" pitchFamily="49" charset="0"/>
                <a:ea typeface="Times New Roman" panose="02020603050405020304" pitchFamily="18" charset="0"/>
              </a:rPr>
              <a:t>]</a:t>
            </a:r>
            <a:endParaRPr lang="en-US" sz="24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a:t>
            </a:r>
            <a:endParaRPr lang="en-US" sz="2400" dirty="0">
              <a:effectLst/>
              <a:latin typeface="Times New Roman" panose="02020603050405020304" pitchFamily="18" charset="0"/>
              <a:ea typeface="Times New Roman" panose="02020603050405020304" pitchFamily="18" charset="0"/>
            </a:endParaRPr>
          </a:p>
        </p:txBody>
      </p:sp>
      <p:sp>
        <p:nvSpPr>
          <p:cNvPr id="3" name="Title 2">
            <a:extLst>
              <a:ext uri="{FF2B5EF4-FFF2-40B4-BE49-F238E27FC236}">
                <a16:creationId xmlns:a16="http://schemas.microsoft.com/office/drawing/2014/main" id="{B9D0A74F-00C7-3448-9250-04F744D155C6}"/>
              </a:ext>
            </a:extLst>
          </p:cNvPr>
          <p:cNvSpPr>
            <a:spLocks noGrp="1"/>
          </p:cNvSpPr>
          <p:nvPr>
            <p:ph type="title"/>
          </p:nvPr>
        </p:nvSpPr>
        <p:spPr/>
        <p:txBody>
          <a:bodyPr/>
          <a:lstStyle/>
          <a:p>
            <a:r>
              <a:rPr lang="en-US" dirty="0"/>
              <a:t>Interpolations – Count</a:t>
            </a:r>
          </a:p>
        </p:txBody>
      </p:sp>
      <p:sp>
        <p:nvSpPr>
          <p:cNvPr id="4" name="Text Placeholder 3">
            <a:extLst>
              <a:ext uri="{FF2B5EF4-FFF2-40B4-BE49-F238E27FC236}">
                <a16:creationId xmlns:a16="http://schemas.microsoft.com/office/drawing/2014/main" id="{B6863DA1-5293-6C4A-979D-5AC90851193A}"/>
              </a:ext>
            </a:extLst>
          </p:cNvPr>
          <p:cNvSpPr>
            <a:spLocks noGrp="1"/>
          </p:cNvSpPr>
          <p:nvPr>
            <p:ph type="body" sz="quarter" idx="10"/>
          </p:nvPr>
        </p:nvSpPr>
        <p:spPr/>
        <p:txBody>
          <a:bodyPr/>
          <a:lstStyle/>
          <a:p>
            <a:endParaRPr lang="en-US" dirty="0"/>
          </a:p>
        </p:txBody>
      </p:sp>
    </p:spTree>
    <p:extLst>
      <p:ext uri="{BB962C8B-B14F-4D97-AF65-F5344CB8AC3E}">
        <p14:creationId xmlns:p14="http://schemas.microsoft.com/office/powerpoint/2010/main" val="3848424952"/>
      </p:ext>
    </p:extLst>
  </p:cSld>
  <p:clrMapOvr>
    <a:masterClrMapping/>
  </p:clrMapOvr>
  <p:transition spd="med"/>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772A192-5CDC-B947-91FC-C291EDEF5D8B}"/>
              </a:ext>
            </a:extLst>
          </p:cNvPr>
          <p:cNvSpPr>
            <a:spLocks noGrp="1"/>
          </p:cNvSpPr>
          <p:nvPr>
            <p:ph type="body" idx="1"/>
          </p:nvPr>
        </p:nvSpPr>
        <p:spPr/>
        <p:txBody>
          <a:bodyPr>
            <a:normAutofit fontScale="85000" lnSpcReduction="20000"/>
          </a:bodyPr>
          <a:lstStyle/>
          <a:p>
            <a:pPr marL="0" indent="0">
              <a:buNone/>
            </a:pPr>
            <a:endParaRPr lang="en-US" dirty="0"/>
          </a:p>
          <a:p>
            <a:pPr marL="0" indent="0">
              <a:buNone/>
            </a:pPr>
            <a:endParaRPr lang="en-US" dirty="0"/>
          </a:p>
          <a:p>
            <a:pPr marL="0" indent="0">
              <a:spcBef>
                <a:spcPts val="0"/>
              </a:spcBef>
              <a:buNone/>
            </a:pPr>
            <a:r>
              <a:rPr lang="en-US" dirty="0">
                <a:solidFill>
                  <a:srgbClr val="D73A49"/>
                </a:solidFill>
                <a:latin typeface="Menlo" panose="020B0609030804020204" pitchFamily="49" charset="0"/>
                <a:ea typeface="Times New Roman" panose="02020603050405020304" pitchFamily="18" charset="0"/>
              </a:rPr>
              <a:t>resource</a:t>
            </a:r>
            <a:r>
              <a:rPr lang="en-US" dirty="0">
                <a:solidFill>
                  <a:srgbClr val="22863A"/>
                </a:solidFill>
                <a:latin typeface="Menlo" panose="020B0609030804020204" pitchFamily="49" charset="0"/>
                <a:ea typeface="Times New Roman" panose="02020603050405020304" pitchFamily="18" charset="0"/>
              </a:rPr>
              <a:t> "</a:t>
            </a:r>
            <a:r>
              <a:rPr lang="en-US" dirty="0" err="1">
                <a:solidFill>
                  <a:srgbClr val="22863A"/>
                </a:solidFill>
                <a:latin typeface="Menlo" panose="020B0609030804020204" pitchFamily="49" charset="0"/>
                <a:ea typeface="Times New Roman" panose="02020603050405020304" pitchFamily="18" charset="0"/>
              </a:rPr>
              <a:t>azurerm_virtual_machine</a:t>
            </a:r>
            <a:r>
              <a:rPr lang="en-US" dirty="0">
                <a:solidFill>
                  <a:srgbClr val="22863A"/>
                </a:solidFill>
                <a:latin typeface="Menlo" panose="020B0609030804020204" pitchFamily="49" charset="0"/>
                <a:ea typeface="Times New Roman" panose="02020603050405020304" pitchFamily="18" charset="0"/>
              </a:rPr>
              <a:t>" "web"</a:t>
            </a:r>
            <a:r>
              <a:rPr lang="en-US" dirty="0">
                <a:solidFill>
                  <a:srgbClr val="24292E"/>
                </a:solidFill>
                <a:latin typeface="Menlo" panose="020B0609030804020204" pitchFamily="49" charset="0"/>
                <a:ea typeface="Times New Roman" panose="02020603050405020304" pitchFamily="18" charset="0"/>
              </a:rPr>
              <a:t> {</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 </a:t>
            </a:r>
          </a:p>
          <a:p>
            <a:pPr marL="0" indent="0">
              <a:spcBef>
                <a:spcPts val="0"/>
              </a:spcBef>
              <a:buNone/>
            </a:pP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  subnet </a:t>
            </a:r>
            <a:r>
              <a:rPr lang="en-US" dirty="0">
                <a:solidFill>
                  <a:srgbClr val="D73A49"/>
                </a:solidFill>
                <a:latin typeface="Menlo" panose="020B0609030804020204" pitchFamily="49" charset="0"/>
                <a:ea typeface="Times New Roman" panose="02020603050405020304" pitchFamily="18" charset="0"/>
              </a:rPr>
              <a:t>=</a:t>
            </a:r>
            <a:r>
              <a:rPr lang="en-US" dirty="0">
                <a:solidFill>
                  <a:srgbClr val="24292E"/>
                </a:solidFill>
                <a:latin typeface="Menlo" panose="020B0609030804020204" pitchFamily="49" charset="0"/>
                <a:ea typeface="Times New Roman" panose="02020603050405020304" pitchFamily="18" charset="0"/>
              </a:rPr>
              <a:t> </a:t>
            </a:r>
            <a:r>
              <a:rPr lang="en-US" dirty="0">
                <a:solidFill>
                  <a:srgbClr val="22863A"/>
                </a:solidFill>
                <a:latin typeface="Menlo" panose="020B0609030804020204" pitchFamily="49" charset="0"/>
                <a:ea typeface="Times New Roman" panose="02020603050405020304" pitchFamily="18" charset="0"/>
              </a:rPr>
              <a:t>"</a:t>
            </a:r>
            <a:r>
              <a:rPr lang="en-US" dirty="0">
                <a:solidFill>
                  <a:srgbClr val="D73A49"/>
                </a:solidFill>
                <a:latin typeface="Menlo" panose="020B0609030804020204" pitchFamily="49" charset="0"/>
                <a:ea typeface="Times New Roman" panose="02020603050405020304" pitchFamily="18" charset="0"/>
              </a:rPr>
              <a:t>${</a:t>
            </a:r>
            <a:r>
              <a:rPr lang="en-US" dirty="0" err="1">
                <a:solidFill>
                  <a:srgbClr val="D73A49"/>
                </a:solidFill>
                <a:latin typeface="Menlo" panose="020B0609030804020204" pitchFamily="49" charset="0"/>
                <a:ea typeface="Times New Roman" panose="02020603050405020304" pitchFamily="18" charset="0"/>
              </a:rPr>
              <a:t>var</a:t>
            </a:r>
            <a:r>
              <a:rPr lang="en-US" dirty="0" err="1">
                <a:solidFill>
                  <a:srgbClr val="6F42C1"/>
                </a:solidFill>
                <a:latin typeface="Menlo" panose="020B0609030804020204" pitchFamily="49" charset="0"/>
                <a:ea typeface="Times New Roman" panose="02020603050405020304" pitchFamily="18" charset="0"/>
              </a:rPr>
              <a:t>.size</a:t>
            </a:r>
            <a:r>
              <a:rPr lang="en-US" dirty="0">
                <a:solidFill>
                  <a:srgbClr val="24292E"/>
                </a:solidFill>
                <a:latin typeface="Menlo" panose="020B0609030804020204" pitchFamily="49" charset="0"/>
                <a:ea typeface="Times New Roman" panose="02020603050405020304" pitchFamily="18" charset="0"/>
              </a:rPr>
              <a:t> == "</a:t>
            </a:r>
            <a:r>
              <a:rPr lang="en-US" dirty="0">
                <a:solidFill>
                  <a:srgbClr val="D73A49"/>
                </a:solidFill>
                <a:latin typeface="Menlo" panose="020B0609030804020204" pitchFamily="49" charset="0"/>
                <a:ea typeface="Times New Roman" panose="02020603050405020304" pitchFamily="18" charset="0"/>
              </a:rPr>
              <a:t>small</a:t>
            </a:r>
            <a:r>
              <a:rPr lang="en-US" dirty="0">
                <a:solidFill>
                  <a:srgbClr val="24292E"/>
                </a:solidFill>
                <a:latin typeface="Menlo" panose="020B0609030804020204" pitchFamily="49" charset="0"/>
                <a:ea typeface="Times New Roman" panose="02020603050405020304" pitchFamily="18" charset="0"/>
              </a:rPr>
              <a:t>" ? </a:t>
            </a:r>
            <a:r>
              <a:rPr lang="en-US" dirty="0" err="1">
                <a:solidFill>
                  <a:srgbClr val="D73A49"/>
                </a:solidFill>
                <a:latin typeface="Menlo" panose="020B0609030804020204" pitchFamily="49" charset="0"/>
                <a:ea typeface="Times New Roman" panose="02020603050405020304" pitchFamily="18" charset="0"/>
              </a:rPr>
              <a:t>var</a:t>
            </a:r>
            <a:r>
              <a:rPr lang="en-US" dirty="0" err="1">
                <a:solidFill>
                  <a:srgbClr val="6F42C1"/>
                </a:solidFill>
                <a:latin typeface="Menlo" panose="020B0609030804020204" pitchFamily="49" charset="0"/>
                <a:ea typeface="Times New Roman" panose="02020603050405020304" pitchFamily="18" charset="0"/>
              </a:rPr>
              <a:t>.small_vm</a:t>
            </a:r>
            <a:r>
              <a:rPr lang="en-US" dirty="0">
                <a:solidFill>
                  <a:srgbClr val="24292E"/>
                </a:solidFill>
                <a:latin typeface="Menlo" panose="020B0609030804020204" pitchFamily="49" charset="0"/>
                <a:ea typeface="Times New Roman" panose="02020603050405020304" pitchFamily="18" charset="0"/>
              </a:rPr>
              <a:t> : </a:t>
            </a:r>
            <a:r>
              <a:rPr lang="en-US" dirty="0" err="1">
                <a:solidFill>
                  <a:srgbClr val="D73A49"/>
                </a:solidFill>
                <a:latin typeface="Menlo" panose="020B0609030804020204" pitchFamily="49" charset="0"/>
                <a:ea typeface="Times New Roman" panose="02020603050405020304" pitchFamily="18" charset="0"/>
              </a:rPr>
              <a:t>var</a:t>
            </a:r>
            <a:r>
              <a:rPr lang="en-US" dirty="0" err="1">
                <a:solidFill>
                  <a:srgbClr val="6F42C1"/>
                </a:solidFill>
                <a:latin typeface="Menlo" panose="020B0609030804020204" pitchFamily="49" charset="0"/>
                <a:ea typeface="Times New Roman" panose="02020603050405020304" pitchFamily="18" charset="0"/>
              </a:rPr>
              <a:t>.large_vm</a:t>
            </a:r>
            <a:r>
              <a:rPr lang="en-US" dirty="0">
                <a:solidFill>
                  <a:srgbClr val="D73A49"/>
                </a:solidFill>
                <a:latin typeface="Menlo" panose="020B0609030804020204" pitchFamily="49" charset="0"/>
                <a:ea typeface="Times New Roman" panose="02020603050405020304" pitchFamily="18" charset="0"/>
              </a:rPr>
              <a:t>}</a:t>
            </a:r>
            <a:r>
              <a:rPr lang="en-US" dirty="0">
                <a:solidFill>
                  <a:srgbClr val="22863A"/>
                </a:solidFill>
                <a:latin typeface="Menlo" panose="020B0609030804020204" pitchFamily="49" charset="0"/>
                <a:ea typeface="Times New Roman" panose="02020603050405020304" pitchFamily="18" charset="0"/>
              </a:rPr>
              <a:t>"</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 </a:t>
            </a:r>
          </a:p>
          <a:p>
            <a:pPr marL="0" indent="0">
              <a:spcBef>
                <a:spcPts val="0"/>
              </a:spcBef>
              <a:buNone/>
            </a:pP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a:t>
            </a:r>
            <a:endParaRPr lang="en-US" sz="1800" dirty="0">
              <a:latin typeface="Times New Roman" panose="02020603050405020304" pitchFamily="18" charset="0"/>
              <a:ea typeface="Times New Roman" panose="02020603050405020304" pitchFamily="18" charset="0"/>
            </a:endParaRP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solidFill>
                  <a:schemeClr val="tx1"/>
                </a:solidFill>
              </a:rPr>
              <a:t>.</a:t>
            </a:r>
          </a:p>
        </p:txBody>
      </p:sp>
      <p:sp>
        <p:nvSpPr>
          <p:cNvPr id="3" name="Title 2">
            <a:extLst>
              <a:ext uri="{FF2B5EF4-FFF2-40B4-BE49-F238E27FC236}">
                <a16:creationId xmlns:a16="http://schemas.microsoft.com/office/drawing/2014/main" id="{B9D0A74F-00C7-3448-9250-04F744D155C6}"/>
              </a:ext>
            </a:extLst>
          </p:cNvPr>
          <p:cNvSpPr>
            <a:spLocks noGrp="1"/>
          </p:cNvSpPr>
          <p:nvPr>
            <p:ph type="title"/>
          </p:nvPr>
        </p:nvSpPr>
        <p:spPr/>
        <p:txBody>
          <a:bodyPr/>
          <a:lstStyle/>
          <a:p>
            <a:r>
              <a:rPr lang="en-US" dirty="0"/>
              <a:t>Interpolations - Conditionals</a:t>
            </a:r>
          </a:p>
        </p:txBody>
      </p:sp>
      <p:sp>
        <p:nvSpPr>
          <p:cNvPr id="4" name="Text Placeholder 3">
            <a:extLst>
              <a:ext uri="{FF2B5EF4-FFF2-40B4-BE49-F238E27FC236}">
                <a16:creationId xmlns:a16="http://schemas.microsoft.com/office/drawing/2014/main" id="{B6863DA1-5293-6C4A-979D-5AC90851193A}"/>
              </a:ext>
            </a:extLst>
          </p:cNvPr>
          <p:cNvSpPr>
            <a:spLocks noGrp="1"/>
          </p:cNvSpPr>
          <p:nvPr>
            <p:ph type="body" sz="quarter" idx="10"/>
          </p:nvPr>
        </p:nvSpPr>
        <p:spPr/>
        <p:txBody>
          <a:bodyPr/>
          <a:lstStyle/>
          <a:p>
            <a:r>
              <a:rPr lang="en-US" dirty="0"/>
              <a:t>https://</a:t>
            </a:r>
            <a:r>
              <a:rPr lang="en-US" dirty="0" err="1"/>
              <a:t>www.terraform.io</a:t>
            </a:r>
            <a:r>
              <a:rPr lang="en-US" dirty="0"/>
              <a:t>/docs/configuration/</a:t>
            </a:r>
            <a:r>
              <a:rPr lang="en-US" dirty="0" err="1"/>
              <a:t>interpolation.html</a:t>
            </a:r>
            <a:endParaRPr lang="en-US" dirty="0"/>
          </a:p>
        </p:txBody>
      </p:sp>
    </p:spTree>
    <p:extLst>
      <p:ext uri="{BB962C8B-B14F-4D97-AF65-F5344CB8AC3E}">
        <p14:creationId xmlns:p14="http://schemas.microsoft.com/office/powerpoint/2010/main" val="205880426"/>
      </p:ext>
    </p:extLst>
  </p:cSld>
  <p:clrMapOvr>
    <a:masterClrMapping/>
  </p:clrMapOvr>
  <p:transition spd="med"/>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772A192-5CDC-B947-91FC-C291EDEF5D8B}"/>
              </a:ext>
            </a:extLst>
          </p:cNvPr>
          <p:cNvSpPr>
            <a:spLocks noGrp="1"/>
          </p:cNvSpPr>
          <p:nvPr>
            <p:ph type="body" idx="1"/>
          </p:nvPr>
        </p:nvSpPr>
        <p:spPr/>
        <p:txBody>
          <a:bodyPr>
            <a:normAutofit/>
          </a:bodyPr>
          <a:lstStyle/>
          <a:p>
            <a:pPr marL="0" indent="0">
              <a:buNone/>
            </a:pPr>
            <a:endParaRPr lang="en-US" dirty="0"/>
          </a:p>
          <a:p>
            <a:pPr marL="0" indent="0">
              <a:buNone/>
            </a:pPr>
            <a:r>
              <a:rPr lang="en-US" dirty="0">
                <a:hlinkClick r:id="rId3"/>
              </a:rPr>
              <a:t>concat(list1, list2, ...)</a:t>
            </a:r>
            <a:r>
              <a:rPr lang="en-US" dirty="0"/>
              <a:t> - Combines two or more lists into a single list. </a:t>
            </a:r>
          </a:p>
          <a:p>
            <a:pPr marL="0" indent="0">
              <a:buNone/>
            </a:pPr>
            <a:r>
              <a:rPr lang="en-US" dirty="0" err="1"/>
              <a:t>concat</a:t>
            </a:r>
            <a:r>
              <a:rPr lang="en-US" dirty="0"/>
              <a:t>(</a:t>
            </a:r>
            <a:r>
              <a:rPr lang="en-US" dirty="0" err="1"/>
              <a:t>var.base_tags</a:t>
            </a:r>
            <a:r>
              <a:rPr lang="en-US" dirty="0"/>
              <a:t>, </a:t>
            </a:r>
            <a:r>
              <a:rPr lang="en-US" dirty="0" err="1"/>
              <a:t>var.additional_tags</a:t>
            </a:r>
            <a:r>
              <a:rPr lang="en-US" dirty="0"/>
              <a:t>)</a:t>
            </a:r>
          </a:p>
          <a:p>
            <a:pPr marL="0" indent="0">
              <a:buNone/>
            </a:pPr>
            <a:endParaRPr lang="en-US" dirty="0"/>
          </a:p>
          <a:p>
            <a:pPr marL="0" indent="0">
              <a:buNone/>
            </a:pPr>
            <a:endParaRPr lang="en-US" dirty="0"/>
          </a:p>
          <a:p>
            <a:pPr marL="0" indent="0">
              <a:buNone/>
            </a:pPr>
            <a:r>
              <a:rPr lang="en-US" dirty="0">
                <a:hlinkClick r:id="rId4"/>
              </a:rPr>
              <a:t>element(list, index)</a:t>
            </a:r>
            <a:r>
              <a:rPr lang="en-US" dirty="0"/>
              <a:t> - Returns a single element from a list at the given index. </a:t>
            </a:r>
          </a:p>
          <a:p>
            <a:pPr marL="0" indent="0">
              <a:buNone/>
            </a:pPr>
            <a:endParaRPr lang="en-US" dirty="0"/>
          </a:p>
          <a:p>
            <a:pPr marL="0" indent="0">
              <a:buNone/>
            </a:pPr>
            <a:r>
              <a:rPr lang="en-US" dirty="0"/>
              <a:t>element(</a:t>
            </a:r>
            <a:r>
              <a:rPr lang="en-US" dirty="0" err="1"/>
              <a:t>azurerm_subnet.foo</a:t>
            </a:r>
            <a:r>
              <a:rPr lang="en-US" dirty="0"/>
              <a:t>.*.id, count.index) </a:t>
            </a:r>
          </a:p>
          <a:p>
            <a:pPr marL="0" indent="0">
              <a:buNone/>
            </a:pPr>
            <a:r>
              <a:rPr lang="en-US" dirty="0"/>
              <a:t>element(var.list_of_strings, 2) </a:t>
            </a:r>
          </a:p>
          <a:p>
            <a:pPr marL="0" indent="0">
              <a:buNone/>
            </a:pPr>
            <a:endParaRPr lang="en-US" dirty="0"/>
          </a:p>
        </p:txBody>
      </p:sp>
      <p:sp>
        <p:nvSpPr>
          <p:cNvPr id="3" name="Title 2">
            <a:extLst>
              <a:ext uri="{FF2B5EF4-FFF2-40B4-BE49-F238E27FC236}">
                <a16:creationId xmlns:a16="http://schemas.microsoft.com/office/drawing/2014/main" id="{B9D0A74F-00C7-3448-9250-04F744D155C6}"/>
              </a:ext>
            </a:extLst>
          </p:cNvPr>
          <p:cNvSpPr>
            <a:spLocks noGrp="1"/>
          </p:cNvSpPr>
          <p:nvPr>
            <p:ph type="title"/>
          </p:nvPr>
        </p:nvSpPr>
        <p:spPr/>
        <p:txBody>
          <a:bodyPr/>
          <a:lstStyle/>
          <a:p>
            <a:r>
              <a:rPr lang="en-US" dirty="0"/>
              <a:t>Interpolations – Built-In Functions</a:t>
            </a:r>
          </a:p>
        </p:txBody>
      </p:sp>
      <p:sp>
        <p:nvSpPr>
          <p:cNvPr id="4" name="Text Placeholder 3">
            <a:extLst>
              <a:ext uri="{FF2B5EF4-FFF2-40B4-BE49-F238E27FC236}">
                <a16:creationId xmlns:a16="http://schemas.microsoft.com/office/drawing/2014/main" id="{B6863DA1-5293-6C4A-979D-5AC90851193A}"/>
              </a:ext>
            </a:extLst>
          </p:cNvPr>
          <p:cNvSpPr>
            <a:spLocks noGrp="1"/>
          </p:cNvSpPr>
          <p:nvPr>
            <p:ph type="body" sz="quarter" idx="10"/>
          </p:nvPr>
        </p:nvSpPr>
        <p:spPr/>
        <p:txBody>
          <a:bodyPr/>
          <a:lstStyle/>
          <a:p>
            <a:r>
              <a:rPr lang="en-US" dirty="0"/>
              <a:t>https://</a:t>
            </a:r>
            <a:r>
              <a:rPr lang="en-US" dirty="0" err="1"/>
              <a:t>www.terraform.io</a:t>
            </a:r>
            <a:r>
              <a:rPr lang="en-US" dirty="0"/>
              <a:t>/docs/configuration/</a:t>
            </a:r>
            <a:r>
              <a:rPr lang="en-US" dirty="0" err="1"/>
              <a:t>interpolation.html</a:t>
            </a:r>
            <a:endParaRPr lang="en-US" dirty="0"/>
          </a:p>
        </p:txBody>
      </p:sp>
    </p:spTree>
    <p:extLst>
      <p:ext uri="{BB962C8B-B14F-4D97-AF65-F5344CB8AC3E}">
        <p14:creationId xmlns:p14="http://schemas.microsoft.com/office/powerpoint/2010/main" val="3545802915"/>
      </p:ext>
    </p:extLst>
  </p:cSld>
  <p:clrMapOvr>
    <a:masterClrMapping/>
  </p:clrMapOvr>
  <p:transition spd="med"/>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772A192-5CDC-B947-91FC-C291EDEF5D8B}"/>
              </a:ext>
            </a:extLst>
          </p:cNvPr>
          <p:cNvSpPr>
            <a:spLocks noGrp="1"/>
          </p:cNvSpPr>
          <p:nvPr>
            <p:ph type="body" idx="1"/>
          </p:nvPr>
        </p:nvSpPr>
        <p:spPr/>
        <p:txBody>
          <a:bodyPr>
            <a:normAutofit/>
          </a:bodyPr>
          <a:lstStyle/>
          <a:p>
            <a:pPr marL="0" indent="0">
              <a:buNone/>
            </a:pPr>
            <a:r>
              <a:rPr lang="en-US" dirty="0">
                <a:hlinkClick r:id="rId3"/>
              </a:rPr>
              <a:t>format(format, args, ...)</a:t>
            </a:r>
            <a:r>
              <a:rPr lang="en-US" dirty="0"/>
              <a:t> - Formats a string according to the given format. The syntax for the format is standard </a:t>
            </a:r>
            <a:r>
              <a:rPr lang="en-US" dirty="0" err="1"/>
              <a:t>sprintf</a:t>
            </a:r>
            <a:r>
              <a:rPr lang="en-US" dirty="0"/>
              <a:t> syntax. </a:t>
            </a:r>
          </a:p>
          <a:p>
            <a:pPr marL="0" indent="0">
              <a:buNone/>
            </a:pPr>
            <a:endParaRPr lang="en-US" dirty="0"/>
          </a:p>
          <a:p>
            <a:pPr marL="0" indent="0">
              <a:buNone/>
            </a:pPr>
            <a:r>
              <a:rPr lang="en-US" dirty="0"/>
              <a:t>Example to zero-prefix a count, used commonly for naming servers</a:t>
            </a:r>
          </a:p>
          <a:p>
            <a:pPr marL="0" indent="0">
              <a:buNone/>
            </a:pPr>
            <a:r>
              <a:rPr lang="en-US" dirty="0"/>
              <a:t>format("web-%03d", 2).</a:t>
            </a:r>
          </a:p>
          <a:p>
            <a:pPr marL="0" indent="0">
              <a:buNone/>
            </a:pPr>
            <a:endParaRPr lang="en-US" dirty="0"/>
          </a:p>
          <a:p>
            <a:pPr marL="0" indent="0">
              <a:buNone/>
            </a:pPr>
            <a:endParaRPr lang="en-US" dirty="0"/>
          </a:p>
        </p:txBody>
      </p:sp>
      <p:sp>
        <p:nvSpPr>
          <p:cNvPr id="3" name="Title 2">
            <a:extLst>
              <a:ext uri="{FF2B5EF4-FFF2-40B4-BE49-F238E27FC236}">
                <a16:creationId xmlns:a16="http://schemas.microsoft.com/office/drawing/2014/main" id="{B9D0A74F-00C7-3448-9250-04F744D155C6}"/>
              </a:ext>
            </a:extLst>
          </p:cNvPr>
          <p:cNvSpPr>
            <a:spLocks noGrp="1"/>
          </p:cNvSpPr>
          <p:nvPr>
            <p:ph type="title"/>
          </p:nvPr>
        </p:nvSpPr>
        <p:spPr/>
        <p:txBody>
          <a:bodyPr/>
          <a:lstStyle/>
          <a:p>
            <a:r>
              <a:rPr lang="en-US" dirty="0"/>
              <a:t>Interpolations – Built-In Functions</a:t>
            </a:r>
          </a:p>
        </p:txBody>
      </p:sp>
      <p:sp>
        <p:nvSpPr>
          <p:cNvPr id="4" name="Text Placeholder 3">
            <a:extLst>
              <a:ext uri="{FF2B5EF4-FFF2-40B4-BE49-F238E27FC236}">
                <a16:creationId xmlns:a16="http://schemas.microsoft.com/office/drawing/2014/main" id="{B6863DA1-5293-6C4A-979D-5AC90851193A}"/>
              </a:ext>
            </a:extLst>
          </p:cNvPr>
          <p:cNvSpPr>
            <a:spLocks noGrp="1"/>
          </p:cNvSpPr>
          <p:nvPr>
            <p:ph type="body" sz="quarter" idx="10"/>
          </p:nvPr>
        </p:nvSpPr>
        <p:spPr/>
        <p:txBody>
          <a:bodyPr/>
          <a:lstStyle/>
          <a:p>
            <a:r>
              <a:rPr lang="en-US" dirty="0"/>
              <a:t>https://</a:t>
            </a:r>
            <a:r>
              <a:rPr lang="en-US" dirty="0" err="1"/>
              <a:t>www.terraform.io</a:t>
            </a:r>
            <a:r>
              <a:rPr lang="en-US" dirty="0"/>
              <a:t>/docs/configuration/</a:t>
            </a:r>
            <a:r>
              <a:rPr lang="en-US" dirty="0" err="1"/>
              <a:t>interpolation.html</a:t>
            </a:r>
            <a:endParaRPr lang="en-US" dirty="0"/>
          </a:p>
        </p:txBody>
      </p:sp>
    </p:spTree>
    <p:extLst>
      <p:ext uri="{BB962C8B-B14F-4D97-AF65-F5344CB8AC3E}">
        <p14:creationId xmlns:p14="http://schemas.microsoft.com/office/powerpoint/2010/main" val="3438054156"/>
      </p:ext>
    </p:extLst>
  </p:cSld>
  <p:clrMapOvr>
    <a:masterClrMapping/>
  </p:clrMapOvr>
  <p:transition spd="med"/>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772A192-5CDC-B947-91FC-C291EDEF5D8B}"/>
              </a:ext>
            </a:extLst>
          </p:cNvPr>
          <p:cNvSpPr>
            <a:spLocks noGrp="1"/>
          </p:cNvSpPr>
          <p:nvPr>
            <p:ph type="body" idx="1"/>
          </p:nvPr>
        </p:nvSpPr>
        <p:spPr/>
        <p:txBody>
          <a:bodyPr>
            <a:normAutofit/>
          </a:bodyPr>
          <a:lstStyle/>
          <a:p>
            <a:pPr marL="0" indent="0">
              <a:buNone/>
            </a:pPr>
            <a:endParaRPr lang="en-US" dirty="0"/>
          </a:p>
          <a:p>
            <a:pPr marL="0" indent="0">
              <a:spcBef>
                <a:spcPts val="0"/>
              </a:spcBef>
              <a:buNone/>
            </a:pPr>
            <a:r>
              <a:rPr lang="en-US" dirty="0">
                <a:solidFill>
                  <a:srgbClr val="D73A49"/>
                </a:solidFill>
                <a:latin typeface="Menlo" panose="020B0609030804020204" pitchFamily="49" charset="0"/>
                <a:ea typeface="Times New Roman" panose="02020603050405020304" pitchFamily="18" charset="0"/>
              </a:rPr>
              <a:t>resource</a:t>
            </a:r>
            <a:r>
              <a:rPr lang="en-US" dirty="0">
                <a:solidFill>
                  <a:srgbClr val="22863A"/>
                </a:solidFill>
                <a:latin typeface="Menlo" panose="020B0609030804020204" pitchFamily="49" charset="0"/>
                <a:ea typeface="Times New Roman" panose="02020603050405020304" pitchFamily="18" charset="0"/>
              </a:rPr>
              <a:t> "</a:t>
            </a:r>
            <a:r>
              <a:rPr lang="en-US" dirty="0" err="1">
                <a:solidFill>
                  <a:srgbClr val="22863A"/>
                </a:solidFill>
                <a:latin typeface="Menlo" panose="020B0609030804020204" pitchFamily="49" charset="0"/>
                <a:ea typeface="Times New Roman" panose="02020603050405020304" pitchFamily="18" charset="0"/>
              </a:rPr>
              <a:t>azurerm_virtual_machine</a:t>
            </a:r>
            <a:r>
              <a:rPr lang="en-US" dirty="0">
                <a:solidFill>
                  <a:srgbClr val="22863A"/>
                </a:solidFill>
                <a:latin typeface="Menlo" panose="020B0609030804020204" pitchFamily="49" charset="0"/>
                <a:ea typeface="Times New Roman" panose="02020603050405020304" pitchFamily="18" charset="0"/>
              </a:rPr>
              <a:t>" "module"</a:t>
            </a:r>
            <a:r>
              <a:rPr lang="en-US" dirty="0">
                <a:solidFill>
                  <a:srgbClr val="24292E"/>
                </a:solidFill>
                <a:latin typeface="Menlo" panose="020B0609030804020204" pitchFamily="49" charset="0"/>
                <a:ea typeface="Times New Roman" panose="02020603050405020304" pitchFamily="18" charset="0"/>
              </a:rPr>
              <a:t> {</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  name </a:t>
            </a:r>
            <a:r>
              <a:rPr lang="en-US" dirty="0">
                <a:solidFill>
                  <a:srgbClr val="D73A49"/>
                </a:solidFill>
                <a:latin typeface="Menlo" panose="020B0609030804020204" pitchFamily="49" charset="0"/>
                <a:ea typeface="Times New Roman" panose="02020603050405020304" pitchFamily="18" charset="0"/>
              </a:rPr>
              <a:t>=</a:t>
            </a:r>
            <a:r>
              <a:rPr lang="en-US" dirty="0">
                <a:solidFill>
                  <a:srgbClr val="24292E"/>
                </a:solidFill>
                <a:latin typeface="Menlo" panose="020B0609030804020204" pitchFamily="49" charset="0"/>
                <a:ea typeface="Times New Roman" panose="02020603050405020304" pitchFamily="18" charset="0"/>
              </a:rPr>
              <a:t> </a:t>
            </a:r>
            <a:r>
              <a:rPr lang="en-US" dirty="0">
                <a:solidFill>
                  <a:srgbClr val="22863A"/>
                </a:solidFill>
                <a:latin typeface="Menlo" panose="020B0609030804020204" pitchFamily="49" charset="0"/>
                <a:ea typeface="Times New Roman" panose="02020603050405020304" pitchFamily="18" charset="0"/>
              </a:rPr>
              <a:t>"</a:t>
            </a:r>
            <a:r>
              <a:rPr lang="en-US" dirty="0" err="1">
                <a:solidFill>
                  <a:srgbClr val="22863A"/>
                </a:solidFill>
                <a:latin typeface="Menlo" panose="020B0609030804020204" pitchFamily="49" charset="0"/>
                <a:ea typeface="Times New Roman" panose="02020603050405020304" pitchFamily="18" charset="0"/>
              </a:rPr>
              <a:t>myvm</a:t>
            </a:r>
            <a:r>
              <a:rPr lang="en-US" dirty="0">
                <a:solidFill>
                  <a:srgbClr val="22863A"/>
                </a:solidFill>
                <a:latin typeface="Menlo" panose="020B0609030804020204" pitchFamily="49" charset="0"/>
                <a:ea typeface="Times New Roman" panose="02020603050405020304" pitchFamily="18" charset="0"/>
              </a:rPr>
              <a:t>-</a:t>
            </a:r>
            <a:r>
              <a:rPr lang="en-US" dirty="0">
                <a:solidFill>
                  <a:srgbClr val="D73A49"/>
                </a:solidFill>
                <a:latin typeface="Menlo" panose="020B0609030804020204" pitchFamily="49" charset="0"/>
                <a:ea typeface="Times New Roman" panose="02020603050405020304" pitchFamily="18" charset="0"/>
              </a:rPr>
              <a:t>${</a:t>
            </a:r>
            <a:r>
              <a:rPr lang="en-US" dirty="0" err="1">
                <a:solidFill>
                  <a:srgbClr val="D73A49"/>
                </a:solidFill>
                <a:latin typeface="Menlo" panose="020B0609030804020204" pitchFamily="49" charset="0"/>
                <a:ea typeface="Times New Roman" panose="02020603050405020304" pitchFamily="18" charset="0"/>
              </a:rPr>
              <a:t>count</a:t>
            </a:r>
            <a:r>
              <a:rPr lang="en-US" dirty="0" err="1">
                <a:solidFill>
                  <a:srgbClr val="6F42C1"/>
                </a:solidFill>
                <a:latin typeface="Menlo" panose="020B0609030804020204" pitchFamily="49" charset="0"/>
                <a:ea typeface="Times New Roman" panose="02020603050405020304" pitchFamily="18" charset="0"/>
              </a:rPr>
              <a:t>.index</a:t>
            </a:r>
            <a:r>
              <a:rPr lang="en-US" dirty="0">
                <a:solidFill>
                  <a:srgbClr val="24292E"/>
                </a:solidFill>
                <a:latin typeface="Menlo" panose="020B0609030804020204" pitchFamily="49" charset="0"/>
                <a:ea typeface="Times New Roman" panose="02020603050405020304" pitchFamily="18" charset="0"/>
              </a:rPr>
              <a:t> + </a:t>
            </a:r>
            <a:r>
              <a:rPr lang="en-US" dirty="0">
                <a:solidFill>
                  <a:srgbClr val="D73A49"/>
                </a:solidFill>
                <a:latin typeface="Menlo" panose="020B0609030804020204" pitchFamily="49" charset="0"/>
                <a:ea typeface="Times New Roman" panose="02020603050405020304" pitchFamily="18" charset="0"/>
              </a:rPr>
              <a:t>1}</a:t>
            </a:r>
            <a:r>
              <a:rPr lang="en-US" dirty="0">
                <a:solidFill>
                  <a:srgbClr val="22863A"/>
                </a:solidFill>
                <a:latin typeface="Menlo" panose="020B0609030804020204" pitchFamily="49" charset="0"/>
                <a:ea typeface="Times New Roman" panose="02020603050405020304" pitchFamily="18" charset="0"/>
              </a:rPr>
              <a:t>"</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a:t>
            </a:r>
          </a:p>
          <a:p>
            <a:pPr marL="0" indent="0">
              <a:spcBef>
                <a:spcPts val="0"/>
              </a:spcBef>
              <a:buNone/>
            </a:pPr>
            <a:endParaRPr lang="en-US" sz="1800" dirty="0">
              <a:solidFill>
                <a:srgbClr val="24292E"/>
              </a:solidFill>
              <a:latin typeface="Menlo" panose="020B0609030804020204" pitchFamily="49" charset="0"/>
              <a:ea typeface="Times New Roman" panose="02020603050405020304" pitchFamily="18" charset="0"/>
            </a:endParaRPr>
          </a:p>
          <a:p>
            <a:pPr marL="0" indent="0">
              <a:spcBef>
                <a:spcPts val="0"/>
              </a:spcBef>
              <a:buNone/>
            </a:pPr>
            <a:endParaRPr lang="en-US" sz="1800" dirty="0">
              <a:solidFill>
                <a:srgbClr val="24292E"/>
              </a:solidFill>
              <a:latin typeface="Menlo" panose="020B0609030804020204" pitchFamily="49" charset="0"/>
              <a:ea typeface="Times New Roman" panose="02020603050405020304" pitchFamily="18" charset="0"/>
            </a:endParaRPr>
          </a:p>
          <a:p>
            <a:pPr marL="0" indent="0">
              <a:spcBef>
                <a:spcPts val="0"/>
              </a:spcBef>
              <a:buNone/>
            </a:pPr>
            <a:endParaRPr lang="en-US" sz="1800" dirty="0">
              <a:solidFill>
                <a:srgbClr val="24292E"/>
              </a:solidFill>
              <a:latin typeface="Menlo" panose="020B0609030804020204" pitchFamily="49" charset="0"/>
              <a:ea typeface="Times New Roman" panose="02020603050405020304" pitchFamily="18" charset="0"/>
            </a:endParaRPr>
          </a:p>
          <a:p>
            <a:pPr marL="0" indent="0">
              <a:spcBef>
                <a:spcPts val="0"/>
              </a:spcBef>
              <a:buNone/>
            </a:pPr>
            <a:endParaRPr lang="en-US" sz="1800" dirty="0">
              <a:solidFill>
                <a:srgbClr val="24292E"/>
              </a:solidFill>
              <a:latin typeface="Menlo" panose="020B0609030804020204" pitchFamily="49" charset="0"/>
              <a:ea typeface="Times New Roman" panose="02020603050405020304" pitchFamily="18" charset="0"/>
            </a:endParaRPr>
          </a:p>
          <a:p>
            <a:pPr marL="0" indent="0">
              <a:spcBef>
                <a:spcPts val="0"/>
              </a:spcBef>
              <a:buNone/>
            </a:pPr>
            <a:endParaRPr lang="en-US" sz="1800" dirty="0">
              <a:solidFill>
                <a:srgbClr val="24292E"/>
              </a:solidFill>
              <a:latin typeface="Menlo" panose="020B0609030804020204" pitchFamily="49" charset="0"/>
              <a:ea typeface="Times New Roman" panose="02020603050405020304" pitchFamily="18" charset="0"/>
            </a:endParaRPr>
          </a:p>
          <a:p>
            <a:pPr marL="0" indent="0">
              <a:spcBef>
                <a:spcPts val="0"/>
              </a:spcBef>
              <a:buNone/>
            </a:pPr>
            <a:endParaRPr lang="en-US" sz="1800" dirty="0">
              <a:solidFill>
                <a:srgbClr val="24292E"/>
              </a:solidFill>
              <a:latin typeface="Menlo" panose="020B0609030804020204" pitchFamily="49" charset="0"/>
              <a:ea typeface="Times New Roman" panose="02020603050405020304" pitchFamily="18" charset="0"/>
            </a:endParaRPr>
          </a:p>
          <a:p>
            <a:pPr marL="0" indent="0">
              <a:spcBef>
                <a:spcPts val="0"/>
              </a:spcBef>
              <a:buNone/>
            </a:pPr>
            <a:endParaRPr lang="en-US" sz="1800" dirty="0">
              <a:solidFill>
                <a:srgbClr val="24292E"/>
              </a:solidFill>
              <a:latin typeface="Menlo" panose="020B0609030804020204" pitchFamily="49" charset="0"/>
              <a:ea typeface="Times New Roman" panose="02020603050405020304" pitchFamily="18" charset="0"/>
            </a:endParaRPr>
          </a:p>
          <a:p>
            <a:pPr marL="0" indent="0">
              <a:spcBef>
                <a:spcPts val="0"/>
              </a:spcBef>
              <a:buNone/>
            </a:pPr>
            <a:r>
              <a:rPr lang="en-US" dirty="0">
                <a:solidFill>
                  <a:srgbClr val="D73A49"/>
                </a:solidFill>
                <a:latin typeface="Menlo" panose="020B0609030804020204" pitchFamily="49" charset="0"/>
                <a:ea typeface="Times New Roman" panose="02020603050405020304" pitchFamily="18" charset="0"/>
              </a:rPr>
              <a:t>resource</a:t>
            </a:r>
            <a:r>
              <a:rPr lang="en-US" dirty="0">
                <a:solidFill>
                  <a:srgbClr val="22863A"/>
                </a:solidFill>
                <a:latin typeface="Menlo" panose="020B0609030804020204" pitchFamily="49" charset="0"/>
                <a:ea typeface="Times New Roman" panose="02020603050405020304" pitchFamily="18" charset="0"/>
              </a:rPr>
              <a:t> "</a:t>
            </a:r>
            <a:r>
              <a:rPr lang="en-US" dirty="0" err="1">
                <a:solidFill>
                  <a:srgbClr val="22863A"/>
                </a:solidFill>
                <a:latin typeface="Menlo" panose="020B0609030804020204" pitchFamily="49" charset="0"/>
                <a:ea typeface="Times New Roman" panose="02020603050405020304" pitchFamily="18" charset="0"/>
              </a:rPr>
              <a:t>azurerm_virtual_machine</a:t>
            </a:r>
            <a:r>
              <a:rPr lang="en-US" dirty="0">
                <a:solidFill>
                  <a:srgbClr val="22863A"/>
                </a:solidFill>
                <a:latin typeface="Menlo" panose="020B0609030804020204" pitchFamily="49" charset="0"/>
                <a:ea typeface="Times New Roman" panose="02020603050405020304" pitchFamily="18" charset="0"/>
              </a:rPr>
              <a:t>" "module"</a:t>
            </a:r>
            <a:r>
              <a:rPr lang="en-US" dirty="0">
                <a:solidFill>
                  <a:srgbClr val="24292E"/>
                </a:solidFill>
                <a:latin typeface="Menlo" panose="020B0609030804020204" pitchFamily="49" charset="0"/>
                <a:ea typeface="Times New Roman" panose="02020603050405020304" pitchFamily="18" charset="0"/>
              </a:rPr>
              <a:t> {</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  name </a:t>
            </a:r>
            <a:r>
              <a:rPr lang="en-US" dirty="0">
                <a:solidFill>
                  <a:srgbClr val="D73A49"/>
                </a:solidFill>
                <a:latin typeface="Menlo" panose="020B0609030804020204" pitchFamily="49" charset="0"/>
                <a:ea typeface="Times New Roman" panose="02020603050405020304" pitchFamily="18" charset="0"/>
              </a:rPr>
              <a:t>=</a:t>
            </a:r>
            <a:r>
              <a:rPr lang="en-US" dirty="0">
                <a:solidFill>
                  <a:srgbClr val="24292E"/>
                </a:solidFill>
                <a:latin typeface="Menlo" panose="020B0609030804020204" pitchFamily="49" charset="0"/>
                <a:ea typeface="Times New Roman" panose="02020603050405020304" pitchFamily="18" charset="0"/>
              </a:rPr>
              <a:t> </a:t>
            </a:r>
            <a:r>
              <a:rPr lang="en-US" dirty="0">
                <a:solidFill>
                  <a:srgbClr val="22863A"/>
                </a:solidFill>
                <a:latin typeface="Menlo" panose="020B0609030804020204" pitchFamily="49" charset="0"/>
                <a:ea typeface="Times New Roman" panose="02020603050405020304" pitchFamily="18" charset="0"/>
              </a:rPr>
              <a:t>"</a:t>
            </a:r>
            <a:r>
              <a:rPr lang="en-US" dirty="0">
                <a:solidFill>
                  <a:srgbClr val="D73A49"/>
                </a:solidFill>
                <a:latin typeface="Menlo" panose="020B0609030804020204" pitchFamily="49" charset="0"/>
                <a:ea typeface="Times New Roman" panose="02020603050405020304" pitchFamily="18" charset="0"/>
              </a:rPr>
              <a:t>${</a:t>
            </a:r>
            <a:r>
              <a:rPr lang="en-US" dirty="0">
                <a:solidFill>
                  <a:srgbClr val="6F42C1"/>
                </a:solidFill>
                <a:latin typeface="Menlo" panose="020B0609030804020204" pitchFamily="49" charset="0"/>
                <a:ea typeface="Times New Roman" panose="02020603050405020304" pitchFamily="18" charset="0"/>
              </a:rPr>
              <a:t>format</a:t>
            </a:r>
            <a:r>
              <a:rPr lang="en-US" dirty="0">
                <a:solidFill>
                  <a:srgbClr val="24292E"/>
                </a:solidFill>
                <a:latin typeface="Menlo" panose="020B0609030804020204" pitchFamily="49" charset="0"/>
                <a:ea typeface="Times New Roman" panose="02020603050405020304" pitchFamily="18" charset="0"/>
              </a:rPr>
              <a:t>(</a:t>
            </a:r>
            <a:r>
              <a:rPr lang="en-US" dirty="0">
                <a:solidFill>
                  <a:srgbClr val="22863A"/>
                </a:solidFill>
                <a:latin typeface="Menlo" panose="020B0609030804020204" pitchFamily="49" charset="0"/>
                <a:ea typeface="Times New Roman" panose="02020603050405020304" pitchFamily="18" charset="0"/>
              </a:rPr>
              <a:t>"</a:t>
            </a:r>
            <a:r>
              <a:rPr lang="en-US" dirty="0" err="1">
                <a:solidFill>
                  <a:srgbClr val="22863A"/>
                </a:solidFill>
                <a:latin typeface="Menlo" panose="020B0609030804020204" pitchFamily="49" charset="0"/>
                <a:ea typeface="Times New Roman" panose="02020603050405020304" pitchFamily="18" charset="0"/>
              </a:rPr>
              <a:t>myvm</a:t>
            </a:r>
            <a:r>
              <a:rPr lang="en-US" dirty="0">
                <a:solidFill>
                  <a:srgbClr val="22863A"/>
                </a:solidFill>
                <a:latin typeface="Menlo" panose="020B0609030804020204" pitchFamily="49" charset="0"/>
                <a:ea typeface="Times New Roman" panose="02020603050405020304" pitchFamily="18" charset="0"/>
              </a:rPr>
              <a:t>-%03d"</a:t>
            </a:r>
            <a:r>
              <a:rPr lang="en-US" dirty="0">
                <a:solidFill>
                  <a:srgbClr val="24292E"/>
                </a:solidFill>
                <a:latin typeface="Menlo" panose="020B0609030804020204" pitchFamily="49" charset="0"/>
                <a:ea typeface="Times New Roman" panose="02020603050405020304" pitchFamily="18" charset="0"/>
              </a:rPr>
              <a:t>, </a:t>
            </a:r>
            <a:r>
              <a:rPr lang="en-US" dirty="0" err="1">
                <a:solidFill>
                  <a:srgbClr val="D73A49"/>
                </a:solidFill>
                <a:latin typeface="Menlo" panose="020B0609030804020204" pitchFamily="49" charset="0"/>
                <a:ea typeface="Times New Roman" panose="02020603050405020304" pitchFamily="18" charset="0"/>
              </a:rPr>
              <a:t>count</a:t>
            </a:r>
            <a:r>
              <a:rPr lang="en-US" dirty="0" err="1">
                <a:solidFill>
                  <a:srgbClr val="6F42C1"/>
                </a:solidFill>
                <a:latin typeface="Menlo" panose="020B0609030804020204" pitchFamily="49" charset="0"/>
                <a:ea typeface="Times New Roman" panose="02020603050405020304" pitchFamily="18" charset="0"/>
              </a:rPr>
              <a:t>.index</a:t>
            </a:r>
            <a:r>
              <a:rPr lang="en-US" dirty="0">
                <a:solidFill>
                  <a:srgbClr val="24292E"/>
                </a:solidFill>
                <a:latin typeface="Menlo" panose="020B0609030804020204" pitchFamily="49" charset="0"/>
                <a:ea typeface="Times New Roman" panose="02020603050405020304" pitchFamily="18" charset="0"/>
              </a:rPr>
              <a:t> + </a:t>
            </a:r>
            <a:r>
              <a:rPr lang="en-US" dirty="0">
                <a:solidFill>
                  <a:srgbClr val="D73A49"/>
                </a:solidFill>
                <a:latin typeface="Menlo" panose="020B0609030804020204" pitchFamily="49" charset="0"/>
                <a:ea typeface="Times New Roman" panose="02020603050405020304" pitchFamily="18" charset="0"/>
              </a:rPr>
              <a:t>1</a:t>
            </a:r>
            <a:r>
              <a:rPr lang="en-US" dirty="0">
                <a:solidFill>
                  <a:srgbClr val="24292E"/>
                </a:solidFill>
                <a:latin typeface="Menlo" panose="020B0609030804020204" pitchFamily="49" charset="0"/>
                <a:ea typeface="Times New Roman" panose="02020603050405020304" pitchFamily="18" charset="0"/>
              </a:rPr>
              <a:t>)</a:t>
            </a:r>
            <a:r>
              <a:rPr lang="en-US" dirty="0">
                <a:solidFill>
                  <a:srgbClr val="D73A49"/>
                </a:solidFill>
                <a:latin typeface="Menlo" panose="020B0609030804020204" pitchFamily="49" charset="0"/>
                <a:ea typeface="Times New Roman" panose="02020603050405020304" pitchFamily="18" charset="0"/>
              </a:rPr>
              <a:t>}</a:t>
            </a:r>
            <a:r>
              <a:rPr lang="en-US" dirty="0">
                <a:solidFill>
                  <a:srgbClr val="22863A"/>
                </a:solidFill>
                <a:latin typeface="Menlo" panose="020B0609030804020204" pitchFamily="49" charset="0"/>
                <a:ea typeface="Times New Roman" panose="02020603050405020304" pitchFamily="18" charset="0"/>
              </a:rPr>
              <a:t>"</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endParaRPr lang="en-US" dirty="0">
              <a:solidFill>
                <a:srgbClr val="24292E"/>
              </a:solidFill>
              <a:latin typeface="Menlo" panose="020B0609030804020204" pitchFamily="49" charset="0"/>
              <a:ea typeface="Times New Roman" panose="02020603050405020304" pitchFamily="18" charset="0"/>
            </a:endParaRPr>
          </a:p>
        </p:txBody>
      </p:sp>
      <p:sp>
        <p:nvSpPr>
          <p:cNvPr id="3" name="Title 2">
            <a:extLst>
              <a:ext uri="{FF2B5EF4-FFF2-40B4-BE49-F238E27FC236}">
                <a16:creationId xmlns:a16="http://schemas.microsoft.com/office/drawing/2014/main" id="{B9D0A74F-00C7-3448-9250-04F744D155C6}"/>
              </a:ext>
            </a:extLst>
          </p:cNvPr>
          <p:cNvSpPr>
            <a:spLocks noGrp="1"/>
          </p:cNvSpPr>
          <p:nvPr>
            <p:ph type="title"/>
          </p:nvPr>
        </p:nvSpPr>
        <p:spPr/>
        <p:txBody>
          <a:bodyPr/>
          <a:lstStyle/>
          <a:p>
            <a:r>
              <a:rPr lang="en-US" dirty="0"/>
              <a:t>Interpolations – Math</a:t>
            </a:r>
          </a:p>
        </p:txBody>
      </p:sp>
      <p:sp>
        <p:nvSpPr>
          <p:cNvPr id="4" name="Text Placeholder 3">
            <a:extLst>
              <a:ext uri="{FF2B5EF4-FFF2-40B4-BE49-F238E27FC236}">
                <a16:creationId xmlns:a16="http://schemas.microsoft.com/office/drawing/2014/main" id="{B6863DA1-5293-6C4A-979D-5AC90851193A}"/>
              </a:ext>
            </a:extLst>
          </p:cNvPr>
          <p:cNvSpPr>
            <a:spLocks noGrp="1"/>
          </p:cNvSpPr>
          <p:nvPr>
            <p:ph type="body" sz="quarter" idx="10"/>
          </p:nvPr>
        </p:nvSpPr>
        <p:spPr/>
        <p:txBody>
          <a:bodyPr/>
          <a:lstStyle/>
          <a:p>
            <a:r>
              <a:rPr lang="en-US" dirty="0"/>
              <a:t>https://</a:t>
            </a:r>
            <a:r>
              <a:rPr lang="en-US" dirty="0" err="1"/>
              <a:t>www.terraform.io</a:t>
            </a:r>
            <a:r>
              <a:rPr lang="en-US" dirty="0"/>
              <a:t>/docs/configuration/</a:t>
            </a:r>
            <a:r>
              <a:rPr lang="en-US" dirty="0" err="1"/>
              <a:t>interpolation.html</a:t>
            </a:r>
            <a:endParaRPr lang="en-US" dirty="0"/>
          </a:p>
        </p:txBody>
      </p:sp>
    </p:spTree>
    <p:extLst>
      <p:ext uri="{BB962C8B-B14F-4D97-AF65-F5344CB8AC3E}">
        <p14:creationId xmlns:p14="http://schemas.microsoft.com/office/powerpoint/2010/main" val="212540766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1" end="1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2" end="1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772A192-5CDC-B947-91FC-C291EDEF5D8B}"/>
              </a:ext>
            </a:extLst>
          </p:cNvPr>
          <p:cNvSpPr>
            <a:spLocks noGrp="1"/>
          </p:cNvSpPr>
          <p:nvPr>
            <p:ph type="body" idx="1"/>
          </p:nvPr>
        </p:nvSpPr>
        <p:spPr/>
        <p:txBody>
          <a:bodyPr>
            <a:normAutofit/>
          </a:bodyPr>
          <a:lstStyle/>
          <a:p>
            <a:pPr marL="0" indent="0">
              <a:buNone/>
            </a:pPr>
            <a:endParaRPr lang="en-US" dirty="0"/>
          </a:p>
          <a:p>
            <a:pPr marL="0" indent="0">
              <a:spcBef>
                <a:spcPts val="0"/>
              </a:spcBef>
              <a:buNone/>
            </a:pPr>
            <a:r>
              <a:rPr lang="en-US" dirty="0">
                <a:solidFill>
                  <a:srgbClr val="D73A49"/>
                </a:solidFill>
                <a:latin typeface="Menlo" panose="020B0609030804020204" pitchFamily="49" charset="0"/>
                <a:ea typeface="Times New Roman" panose="02020603050405020304" pitchFamily="18" charset="0"/>
              </a:rPr>
              <a:t>variable</a:t>
            </a:r>
            <a:r>
              <a:rPr lang="en-US" dirty="0">
                <a:solidFill>
                  <a:srgbClr val="22863A"/>
                </a:solidFill>
                <a:latin typeface="Menlo" panose="020B0609030804020204" pitchFamily="49" charset="0"/>
                <a:ea typeface="Times New Roman" panose="02020603050405020304" pitchFamily="18" charset="0"/>
              </a:rPr>
              <a:t> "name"</a:t>
            </a:r>
            <a:r>
              <a:rPr lang="en-US" dirty="0">
                <a:solidFill>
                  <a:srgbClr val="24292E"/>
                </a:solidFill>
                <a:latin typeface="Menlo" panose="020B0609030804020204" pitchFamily="49" charset="0"/>
                <a:ea typeface="Times New Roman" panose="02020603050405020304" pitchFamily="18" charset="0"/>
              </a:rPr>
              <a:t> {</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  default </a:t>
            </a:r>
            <a:r>
              <a:rPr lang="en-US" dirty="0">
                <a:solidFill>
                  <a:srgbClr val="D73A49"/>
                </a:solidFill>
                <a:latin typeface="Menlo" panose="020B0609030804020204" pitchFamily="49" charset="0"/>
                <a:ea typeface="Times New Roman" panose="02020603050405020304" pitchFamily="18" charset="0"/>
              </a:rPr>
              <a:t>=</a:t>
            </a:r>
            <a:r>
              <a:rPr lang="en-US" dirty="0">
                <a:solidFill>
                  <a:srgbClr val="24292E"/>
                </a:solidFill>
                <a:latin typeface="Menlo" panose="020B0609030804020204" pitchFamily="49" charset="0"/>
                <a:ea typeface="Times New Roman" panose="02020603050405020304" pitchFamily="18" charset="0"/>
              </a:rPr>
              <a:t> </a:t>
            </a:r>
            <a:r>
              <a:rPr lang="en-US" dirty="0">
                <a:solidFill>
                  <a:srgbClr val="22863A"/>
                </a:solidFill>
                <a:latin typeface="Menlo" panose="020B0609030804020204" pitchFamily="49" charset="0"/>
                <a:ea typeface="Times New Roman" panose="02020603050405020304" pitchFamily="18" charset="0"/>
              </a:rPr>
              <a:t>"dev"</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 </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D73A49"/>
                </a:solidFill>
                <a:latin typeface="Menlo" panose="020B0609030804020204" pitchFamily="49" charset="0"/>
                <a:ea typeface="Times New Roman" panose="02020603050405020304" pitchFamily="18" charset="0"/>
              </a:rPr>
              <a:t>locals</a:t>
            </a:r>
            <a:r>
              <a:rPr lang="en-US" dirty="0">
                <a:solidFill>
                  <a:srgbClr val="24292E"/>
                </a:solidFill>
                <a:latin typeface="Menlo" panose="020B0609030804020204" pitchFamily="49" charset="0"/>
                <a:ea typeface="Times New Roman" panose="02020603050405020304" pitchFamily="18" charset="0"/>
              </a:rPr>
              <a:t> {</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  </a:t>
            </a:r>
            <a:r>
              <a:rPr lang="en-US" dirty="0" err="1">
                <a:solidFill>
                  <a:srgbClr val="24292E"/>
                </a:solidFill>
                <a:latin typeface="Menlo" panose="020B0609030804020204" pitchFamily="49" charset="0"/>
                <a:ea typeface="Times New Roman" panose="02020603050405020304" pitchFamily="18" charset="0"/>
              </a:rPr>
              <a:t>module_name</a:t>
            </a:r>
            <a:r>
              <a:rPr lang="en-US" dirty="0">
                <a:solidFill>
                  <a:srgbClr val="24292E"/>
                </a:solidFill>
                <a:latin typeface="Menlo" panose="020B0609030804020204" pitchFamily="49" charset="0"/>
                <a:ea typeface="Times New Roman" panose="02020603050405020304" pitchFamily="18" charset="0"/>
              </a:rPr>
              <a:t> </a:t>
            </a:r>
            <a:r>
              <a:rPr lang="en-US" dirty="0">
                <a:solidFill>
                  <a:srgbClr val="D73A49"/>
                </a:solidFill>
                <a:latin typeface="Menlo" panose="020B0609030804020204" pitchFamily="49" charset="0"/>
                <a:ea typeface="Times New Roman" panose="02020603050405020304" pitchFamily="18" charset="0"/>
              </a:rPr>
              <a:t>=</a:t>
            </a:r>
            <a:r>
              <a:rPr lang="en-US" dirty="0">
                <a:solidFill>
                  <a:srgbClr val="24292E"/>
                </a:solidFill>
                <a:latin typeface="Menlo" panose="020B0609030804020204" pitchFamily="49" charset="0"/>
                <a:ea typeface="Times New Roman" panose="02020603050405020304" pitchFamily="18" charset="0"/>
              </a:rPr>
              <a:t> </a:t>
            </a:r>
            <a:r>
              <a:rPr lang="en-US" dirty="0">
                <a:solidFill>
                  <a:srgbClr val="22863A"/>
                </a:solidFill>
                <a:latin typeface="Menlo" panose="020B0609030804020204" pitchFamily="49" charset="0"/>
                <a:ea typeface="Times New Roman" panose="02020603050405020304" pitchFamily="18" charset="0"/>
              </a:rPr>
              <a:t>"</a:t>
            </a:r>
            <a:r>
              <a:rPr lang="en-US" dirty="0">
                <a:solidFill>
                  <a:srgbClr val="D73A49"/>
                </a:solidFill>
                <a:latin typeface="Menlo" panose="020B0609030804020204" pitchFamily="49" charset="0"/>
                <a:ea typeface="Times New Roman" panose="02020603050405020304" pitchFamily="18" charset="0"/>
              </a:rPr>
              <a:t>${</a:t>
            </a:r>
            <a:r>
              <a:rPr lang="en-US" dirty="0" err="1">
                <a:solidFill>
                  <a:srgbClr val="D73A49"/>
                </a:solidFill>
                <a:latin typeface="Menlo" panose="020B0609030804020204" pitchFamily="49" charset="0"/>
                <a:ea typeface="Times New Roman" panose="02020603050405020304" pitchFamily="18" charset="0"/>
              </a:rPr>
              <a:t>var</a:t>
            </a:r>
            <a:r>
              <a:rPr lang="en-US" dirty="0" err="1">
                <a:solidFill>
                  <a:srgbClr val="6F42C1"/>
                </a:solidFill>
                <a:latin typeface="Menlo" panose="020B0609030804020204" pitchFamily="49" charset="0"/>
                <a:ea typeface="Times New Roman" panose="02020603050405020304" pitchFamily="18" charset="0"/>
              </a:rPr>
              <a:t>.name</a:t>
            </a:r>
            <a:r>
              <a:rPr lang="en-US" dirty="0">
                <a:solidFill>
                  <a:srgbClr val="D73A49"/>
                </a:solidFill>
                <a:latin typeface="Menlo" panose="020B0609030804020204" pitchFamily="49" charset="0"/>
                <a:ea typeface="Times New Roman" panose="02020603050405020304" pitchFamily="18" charset="0"/>
              </a:rPr>
              <a:t>}</a:t>
            </a:r>
            <a:r>
              <a:rPr lang="en-US" dirty="0">
                <a:solidFill>
                  <a:srgbClr val="22863A"/>
                </a:solidFill>
                <a:latin typeface="Menlo" panose="020B0609030804020204" pitchFamily="49" charset="0"/>
                <a:ea typeface="Times New Roman" panose="02020603050405020304" pitchFamily="18" charset="0"/>
              </a:rPr>
              <a:t>-</a:t>
            </a:r>
            <a:r>
              <a:rPr lang="en-US" dirty="0" err="1">
                <a:solidFill>
                  <a:srgbClr val="22863A"/>
                </a:solidFill>
                <a:latin typeface="Menlo" panose="020B0609030804020204" pitchFamily="49" charset="0"/>
                <a:ea typeface="Times New Roman" panose="02020603050405020304" pitchFamily="18" charset="0"/>
              </a:rPr>
              <a:t>sql</a:t>
            </a:r>
            <a:r>
              <a:rPr lang="en-US" dirty="0">
                <a:solidFill>
                  <a:srgbClr val="22863A"/>
                </a:solidFill>
                <a:latin typeface="Menlo" panose="020B0609030804020204" pitchFamily="49" charset="0"/>
                <a:ea typeface="Times New Roman" panose="02020603050405020304" pitchFamily="18" charset="0"/>
              </a:rPr>
              <a:t>"</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a:t>
            </a:r>
            <a:endParaRPr lang="en-US" sz="1800" dirty="0">
              <a:latin typeface="Times New Roman" panose="02020603050405020304" pitchFamily="18" charset="0"/>
              <a:ea typeface="Times New Roman" panose="02020603050405020304" pitchFamily="18" charset="0"/>
            </a:endParaRPr>
          </a:p>
          <a:p>
            <a:pPr marL="0" indent="0">
              <a:buNone/>
            </a:pPr>
            <a:endParaRPr lang="en-US" dirty="0"/>
          </a:p>
        </p:txBody>
      </p:sp>
      <p:sp>
        <p:nvSpPr>
          <p:cNvPr id="3" name="Title 2">
            <a:extLst>
              <a:ext uri="{FF2B5EF4-FFF2-40B4-BE49-F238E27FC236}">
                <a16:creationId xmlns:a16="http://schemas.microsoft.com/office/drawing/2014/main" id="{B9D0A74F-00C7-3448-9250-04F744D155C6}"/>
              </a:ext>
            </a:extLst>
          </p:cNvPr>
          <p:cNvSpPr>
            <a:spLocks noGrp="1"/>
          </p:cNvSpPr>
          <p:nvPr>
            <p:ph type="title"/>
          </p:nvPr>
        </p:nvSpPr>
        <p:spPr/>
        <p:txBody>
          <a:bodyPr/>
          <a:lstStyle/>
          <a:p>
            <a:r>
              <a:rPr lang="en-US" dirty="0"/>
              <a:t>Interpolations – locals</a:t>
            </a:r>
          </a:p>
        </p:txBody>
      </p:sp>
      <p:sp>
        <p:nvSpPr>
          <p:cNvPr id="4" name="Text Placeholder 3">
            <a:extLst>
              <a:ext uri="{FF2B5EF4-FFF2-40B4-BE49-F238E27FC236}">
                <a16:creationId xmlns:a16="http://schemas.microsoft.com/office/drawing/2014/main" id="{B6863DA1-5293-6C4A-979D-5AC90851193A}"/>
              </a:ext>
            </a:extLst>
          </p:cNvPr>
          <p:cNvSpPr>
            <a:spLocks noGrp="1"/>
          </p:cNvSpPr>
          <p:nvPr>
            <p:ph type="body" sz="quarter" idx="10"/>
          </p:nvPr>
        </p:nvSpPr>
        <p:spPr/>
        <p:txBody>
          <a:bodyPr/>
          <a:lstStyle/>
          <a:p>
            <a:r>
              <a:rPr lang="en-US" dirty="0"/>
              <a:t>https://</a:t>
            </a:r>
            <a:r>
              <a:rPr lang="en-US" dirty="0" err="1"/>
              <a:t>www.terraform.io</a:t>
            </a:r>
            <a:r>
              <a:rPr lang="en-US" dirty="0"/>
              <a:t>/docs/configuration/</a:t>
            </a:r>
            <a:r>
              <a:rPr lang="en-US" dirty="0" err="1"/>
              <a:t>locals.html</a:t>
            </a:r>
            <a:endParaRPr lang="en-US" dirty="0"/>
          </a:p>
        </p:txBody>
      </p:sp>
    </p:spTree>
    <p:extLst>
      <p:ext uri="{BB962C8B-B14F-4D97-AF65-F5344CB8AC3E}">
        <p14:creationId xmlns:p14="http://schemas.microsoft.com/office/powerpoint/2010/main" val="2455164966"/>
      </p:ext>
    </p:extLst>
  </p:cSld>
  <p:clrMapOvr>
    <a:masterClrMapping/>
  </p:clrMapOvr>
  <p:transition spd="med"/>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668B2D4-3A5D-A647-B907-EB992271BB98}"/>
              </a:ext>
            </a:extLst>
          </p:cNvPr>
          <p:cNvSpPr>
            <a:spLocks noGrp="1"/>
          </p:cNvSpPr>
          <p:nvPr>
            <p:ph type="body" sz="quarter" idx="13"/>
          </p:nvPr>
        </p:nvSpPr>
        <p:spPr/>
        <p:txBody>
          <a:bodyPr/>
          <a:lstStyle/>
          <a:p>
            <a:endParaRPr lang="en-US"/>
          </a:p>
        </p:txBody>
      </p:sp>
      <p:sp>
        <p:nvSpPr>
          <p:cNvPr id="3" name="Title 2">
            <a:extLst>
              <a:ext uri="{FF2B5EF4-FFF2-40B4-BE49-F238E27FC236}">
                <a16:creationId xmlns:a16="http://schemas.microsoft.com/office/drawing/2014/main" id="{503BB189-694D-C143-A4EA-D19F251CA7B8}"/>
              </a:ext>
            </a:extLst>
          </p:cNvPr>
          <p:cNvSpPr>
            <a:spLocks noGrp="1"/>
          </p:cNvSpPr>
          <p:nvPr>
            <p:ph type="title"/>
          </p:nvPr>
        </p:nvSpPr>
        <p:spPr/>
        <p:txBody>
          <a:bodyPr/>
          <a:lstStyle/>
          <a:p>
            <a:r>
              <a:rPr lang="en-US" dirty="0"/>
              <a:t>Modules</a:t>
            </a:r>
          </a:p>
        </p:txBody>
      </p:sp>
    </p:spTree>
    <p:extLst>
      <p:ext uri="{BB962C8B-B14F-4D97-AF65-F5344CB8AC3E}">
        <p14:creationId xmlns:p14="http://schemas.microsoft.com/office/powerpoint/2010/main" val="1614922364"/>
      </p:ext>
    </p:extLst>
  </p:cSld>
  <p:clrMapOvr>
    <a:masterClrMapping/>
  </p:clrMapOvr>
  <p:transition spd="med"/>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1C2E25A-9959-CC45-915F-DDB1CCD4A5CB}"/>
              </a:ext>
            </a:extLst>
          </p:cNvPr>
          <p:cNvSpPr>
            <a:spLocks noGrp="1"/>
          </p:cNvSpPr>
          <p:nvPr>
            <p:ph type="body" idx="1"/>
          </p:nvPr>
        </p:nvSpPr>
        <p:spPr/>
        <p:txBody>
          <a:bodyPr/>
          <a:lstStyle/>
          <a:p>
            <a:pPr marL="0" indent="0">
              <a:buNone/>
            </a:pPr>
            <a:endParaRPr lang="en-US" dirty="0"/>
          </a:p>
          <a:p>
            <a:pPr marL="0" indent="0">
              <a:buNone/>
            </a:pPr>
            <a:r>
              <a:rPr lang="en-US" dirty="0"/>
              <a:t>Root module:</a:t>
            </a:r>
          </a:p>
          <a:p>
            <a:pPr marL="0" indent="0">
              <a:buNone/>
            </a:pPr>
            <a:r>
              <a:rPr lang="en-US" dirty="0"/>
              <a:t>	The current working directory when you run terraform 	</a:t>
            </a:r>
            <a:r>
              <a:rPr lang="en-US" dirty="0" err="1"/>
              <a:t>init</a:t>
            </a:r>
            <a:r>
              <a:rPr lang="en-US" dirty="0"/>
              <a:t>/plan/apply, holding the Terraform configuration files. </a:t>
            </a:r>
          </a:p>
          <a:p>
            <a:pPr marL="0" indent="0">
              <a:buNone/>
            </a:pPr>
            <a:r>
              <a:rPr lang="en-US" dirty="0"/>
              <a:t>	It is itself a valid module.</a:t>
            </a:r>
          </a:p>
          <a:p>
            <a:endParaRPr lang="en-US" dirty="0"/>
          </a:p>
          <a:p>
            <a:pPr marL="0" indent="0">
              <a:buNone/>
            </a:pPr>
            <a:r>
              <a:rPr lang="en-US"/>
              <a:t>Variable scoping:</a:t>
            </a:r>
          </a:p>
          <a:p>
            <a:pPr marL="0" indent="0">
              <a:buNone/>
            </a:pPr>
            <a:r>
              <a:rPr lang="en-US"/>
              <a:t>	Variables are scoped only to the module in which they are 	declared. There is </a:t>
            </a:r>
            <a:r>
              <a:rPr lang="en-US" b="1"/>
              <a:t>no</a:t>
            </a:r>
            <a:r>
              <a:rPr lang="en-US"/>
              <a:t> inheritance!</a:t>
            </a:r>
          </a:p>
          <a:p>
            <a:pPr marL="0" indent="0">
              <a:buNone/>
            </a:pPr>
            <a:endParaRPr lang="en-US" dirty="0"/>
          </a:p>
        </p:txBody>
      </p:sp>
      <p:sp>
        <p:nvSpPr>
          <p:cNvPr id="3" name="Title 2">
            <a:extLst>
              <a:ext uri="{FF2B5EF4-FFF2-40B4-BE49-F238E27FC236}">
                <a16:creationId xmlns:a16="http://schemas.microsoft.com/office/drawing/2014/main" id="{B4A3D108-6B0F-E846-B193-9C703BDA0038}"/>
              </a:ext>
            </a:extLst>
          </p:cNvPr>
          <p:cNvSpPr>
            <a:spLocks noGrp="1"/>
          </p:cNvSpPr>
          <p:nvPr>
            <p:ph type="title"/>
          </p:nvPr>
        </p:nvSpPr>
        <p:spPr/>
        <p:txBody>
          <a:bodyPr/>
          <a:lstStyle/>
          <a:p>
            <a:r>
              <a:rPr lang="en-US" dirty="0"/>
              <a:t>Modules</a:t>
            </a:r>
          </a:p>
        </p:txBody>
      </p:sp>
      <p:sp>
        <p:nvSpPr>
          <p:cNvPr id="4" name="Text Placeholder 3">
            <a:extLst>
              <a:ext uri="{FF2B5EF4-FFF2-40B4-BE49-F238E27FC236}">
                <a16:creationId xmlns:a16="http://schemas.microsoft.com/office/drawing/2014/main" id="{6FD2F7FB-409A-E443-BE0D-50887C62E180}"/>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1336928846"/>
      </p:ext>
    </p:extLst>
  </p:cSld>
  <p:clrMapOvr>
    <a:masterClrMapping/>
  </p:clrMapOvr>
  <p:transition spd="med"/>
</p:sld>
</file>

<file path=ppt/slides/slide1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763B408-1EB2-1C4C-921F-40C86F10163F}"/>
              </a:ext>
            </a:extLst>
          </p:cNvPr>
          <p:cNvPicPr>
            <a:picLocks noChangeAspect="1"/>
          </p:cNvPicPr>
          <p:nvPr/>
        </p:nvPicPr>
        <p:blipFill>
          <a:blip r:embed="rId3"/>
          <a:stretch>
            <a:fillRect/>
          </a:stretch>
        </p:blipFill>
        <p:spPr>
          <a:xfrm>
            <a:off x="2921000" y="2568107"/>
            <a:ext cx="17297400" cy="9729788"/>
          </a:xfrm>
          <a:prstGeom prst="rect">
            <a:avLst/>
          </a:prstGeom>
        </p:spPr>
      </p:pic>
      <p:sp>
        <p:nvSpPr>
          <p:cNvPr id="3" name="Title 2">
            <a:extLst>
              <a:ext uri="{FF2B5EF4-FFF2-40B4-BE49-F238E27FC236}">
                <a16:creationId xmlns:a16="http://schemas.microsoft.com/office/drawing/2014/main" id="{B4A3D108-6B0F-E846-B193-9C703BDA0038}"/>
              </a:ext>
            </a:extLst>
          </p:cNvPr>
          <p:cNvSpPr>
            <a:spLocks noGrp="1"/>
          </p:cNvSpPr>
          <p:nvPr>
            <p:ph type="title"/>
          </p:nvPr>
        </p:nvSpPr>
        <p:spPr/>
        <p:txBody>
          <a:bodyPr/>
          <a:lstStyle/>
          <a:p>
            <a:r>
              <a:rPr lang="en-US" dirty="0"/>
              <a:t>Modules</a:t>
            </a:r>
          </a:p>
        </p:txBody>
      </p:sp>
      <p:sp>
        <p:nvSpPr>
          <p:cNvPr id="4" name="Text Placeholder 3">
            <a:extLst>
              <a:ext uri="{FF2B5EF4-FFF2-40B4-BE49-F238E27FC236}">
                <a16:creationId xmlns:a16="http://schemas.microsoft.com/office/drawing/2014/main" id="{6FD2F7FB-409A-E443-BE0D-50887C62E180}"/>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1520021790"/>
      </p:ext>
    </p:extLst>
  </p:cSld>
  <p:clrMapOvr>
    <a:masterClrMapping/>
  </p:clrMapOvr>
  <p:transition spd="med"/>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87DDBDE-C940-BF45-8879-EDCF5A15DE7C}"/>
              </a:ext>
            </a:extLst>
          </p:cNvPr>
          <p:cNvSpPr>
            <a:spLocks noGrp="1"/>
          </p:cNvSpPr>
          <p:nvPr>
            <p:ph type="body" idx="1"/>
          </p:nvPr>
        </p:nvSpPr>
        <p:spPr/>
        <p:txBody>
          <a:bodyPr/>
          <a:lstStyle/>
          <a:p>
            <a:pPr marL="0" indent="0">
              <a:spcBef>
                <a:spcPts val="0"/>
              </a:spcBef>
              <a:buNone/>
            </a:pPr>
            <a:endParaRPr lang="en-US" dirty="0">
              <a:solidFill>
                <a:srgbClr val="D73A49"/>
              </a:solidFill>
              <a:latin typeface="Menlo" panose="020B0609030804020204" pitchFamily="49" charset="0"/>
              <a:ea typeface="Times New Roman" panose="02020603050405020304" pitchFamily="18" charset="0"/>
            </a:endParaRPr>
          </a:p>
          <a:p>
            <a:pPr marL="0" indent="0">
              <a:spcBef>
                <a:spcPts val="0"/>
              </a:spcBef>
              <a:buNone/>
            </a:pPr>
            <a:endParaRPr lang="en-US" dirty="0">
              <a:solidFill>
                <a:srgbClr val="D73A49"/>
              </a:solidFill>
              <a:latin typeface="Menlo" panose="020B0609030804020204" pitchFamily="49" charset="0"/>
              <a:ea typeface="Times New Roman" panose="02020603050405020304" pitchFamily="18" charset="0"/>
            </a:endParaRPr>
          </a:p>
          <a:p>
            <a:pPr marL="0" indent="0">
              <a:spcBef>
                <a:spcPts val="0"/>
              </a:spcBef>
              <a:buNone/>
            </a:pPr>
            <a:r>
              <a:rPr lang="en-US" dirty="0">
                <a:solidFill>
                  <a:srgbClr val="D73A49"/>
                </a:solidFill>
                <a:latin typeface="Menlo" panose="020B0609030804020204" pitchFamily="49" charset="0"/>
                <a:ea typeface="Times New Roman" panose="02020603050405020304" pitchFamily="18" charset="0"/>
              </a:rPr>
              <a:t>module</a:t>
            </a:r>
            <a:r>
              <a:rPr lang="en-US" dirty="0">
                <a:solidFill>
                  <a:srgbClr val="22863A"/>
                </a:solidFill>
                <a:latin typeface="Menlo" panose="020B0609030804020204" pitchFamily="49" charset="0"/>
                <a:ea typeface="Times New Roman" panose="02020603050405020304" pitchFamily="18" charset="0"/>
              </a:rPr>
              <a:t> ”</a:t>
            </a:r>
            <a:r>
              <a:rPr lang="en-US" dirty="0" err="1">
                <a:solidFill>
                  <a:srgbClr val="22863A"/>
                </a:solidFill>
                <a:latin typeface="Menlo" panose="020B0609030804020204" pitchFamily="49" charset="0"/>
              </a:rPr>
              <a:t>mymodule</a:t>
            </a:r>
            <a:r>
              <a:rPr lang="en-US" dirty="0">
                <a:solidFill>
                  <a:srgbClr val="22863A"/>
                </a:solidFill>
                <a:latin typeface="Menlo" panose="020B0609030804020204" pitchFamily="49" charset="0"/>
                <a:ea typeface="Times New Roman" panose="02020603050405020304" pitchFamily="18" charset="0"/>
              </a:rPr>
              <a:t>"</a:t>
            </a:r>
            <a:r>
              <a:rPr lang="en-US" dirty="0">
                <a:solidFill>
                  <a:srgbClr val="24292E"/>
                </a:solidFill>
                <a:latin typeface="Menlo" panose="020B0609030804020204" pitchFamily="49" charset="0"/>
                <a:ea typeface="Times New Roman" panose="02020603050405020304" pitchFamily="18" charset="0"/>
              </a:rPr>
              <a:t> {</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  source   </a:t>
            </a:r>
            <a:r>
              <a:rPr lang="en-US" dirty="0">
                <a:solidFill>
                  <a:srgbClr val="D73A49"/>
                </a:solidFill>
                <a:latin typeface="Menlo" panose="020B0609030804020204" pitchFamily="49" charset="0"/>
                <a:ea typeface="Times New Roman" panose="02020603050405020304" pitchFamily="18" charset="0"/>
              </a:rPr>
              <a:t>=</a:t>
            </a:r>
            <a:r>
              <a:rPr lang="en-US" dirty="0">
                <a:solidFill>
                  <a:srgbClr val="24292E"/>
                </a:solidFill>
                <a:latin typeface="Menlo" panose="020B0609030804020204" pitchFamily="49" charset="0"/>
                <a:ea typeface="Times New Roman" panose="02020603050405020304" pitchFamily="18" charset="0"/>
              </a:rPr>
              <a:t> </a:t>
            </a:r>
            <a:r>
              <a:rPr lang="en-US" dirty="0">
                <a:solidFill>
                  <a:srgbClr val="22863A"/>
                </a:solidFill>
                <a:latin typeface="Menlo" panose="020B0609030804020204" pitchFamily="49" charset="0"/>
                <a:ea typeface="Times New Roman" panose="02020603050405020304" pitchFamily="18" charset="0"/>
              </a:rPr>
              <a:t>”path/to/module"</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 </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  name     </a:t>
            </a:r>
            <a:r>
              <a:rPr lang="en-US" dirty="0">
                <a:solidFill>
                  <a:srgbClr val="D73A49"/>
                </a:solidFill>
                <a:latin typeface="Menlo" panose="020B0609030804020204" pitchFamily="49" charset="0"/>
                <a:ea typeface="Times New Roman" panose="02020603050405020304" pitchFamily="18" charset="0"/>
              </a:rPr>
              <a:t>=</a:t>
            </a:r>
            <a:r>
              <a:rPr lang="en-US" dirty="0">
                <a:solidFill>
                  <a:srgbClr val="24292E"/>
                </a:solidFill>
                <a:latin typeface="Menlo" panose="020B0609030804020204" pitchFamily="49" charset="0"/>
                <a:ea typeface="Times New Roman" panose="02020603050405020304" pitchFamily="18" charset="0"/>
              </a:rPr>
              <a:t> </a:t>
            </a:r>
            <a:r>
              <a:rPr lang="en-US" dirty="0">
                <a:solidFill>
                  <a:srgbClr val="22863A"/>
                </a:solidFill>
                <a:latin typeface="Menlo" panose="020B0609030804020204" pitchFamily="49" charset="0"/>
                <a:ea typeface="Times New Roman" panose="02020603050405020304" pitchFamily="18" charset="0"/>
              </a:rPr>
              <a:t>"</a:t>
            </a:r>
            <a:r>
              <a:rPr lang="en-US" dirty="0" err="1">
                <a:solidFill>
                  <a:srgbClr val="22863A"/>
                </a:solidFill>
                <a:latin typeface="Menlo" panose="020B0609030804020204" pitchFamily="49" charset="0"/>
                <a:ea typeface="Times New Roman" panose="02020603050405020304" pitchFamily="18" charset="0"/>
              </a:rPr>
              <a:t>mysuperapp</a:t>
            </a:r>
            <a:r>
              <a:rPr lang="en-US" dirty="0">
                <a:solidFill>
                  <a:srgbClr val="22863A"/>
                </a:solidFill>
                <a:latin typeface="Menlo" panose="020B0609030804020204" pitchFamily="49" charset="0"/>
                <a:ea typeface="Times New Roman" panose="02020603050405020304" pitchFamily="18" charset="0"/>
              </a:rPr>
              <a:t>"</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  ...</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a:t>
            </a:r>
            <a:endParaRPr lang="en-US" sz="1800" dirty="0">
              <a:latin typeface="Times New Roman" panose="02020603050405020304" pitchFamily="18" charset="0"/>
              <a:ea typeface="Times New Roman" panose="02020603050405020304" pitchFamily="18" charset="0"/>
            </a:endParaRPr>
          </a:p>
          <a:p>
            <a:pPr marL="0" indent="0">
              <a:buNone/>
            </a:pPr>
            <a:endParaRPr lang="en-US" dirty="0"/>
          </a:p>
        </p:txBody>
      </p:sp>
      <p:sp>
        <p:nvSpPr>
          <p:cNvPr id="3" name="Title 2">
            <a:extLst>
              <a:ext uri="{FF2B5EF4-FFF2-40B4-BE49-F238E27FC236}">
                <a16:creationId xmlns:a16="http://schemas.microsoft.com/office/drawing/2014/main" id="{222FC158-279F-4540-82EA-0E1F996F86F2}"/>
              </a:ext>
            </a:extLst>
          </p:cNvPr>
          <p:cNvSpPr>
            <a:spLocks noGrp="1"/>
          </p:cNvSpPr>
          <p:nvPr>
            <p:ph type="title"/>
          </p:nvPr>
        </p:nvSpPr>
        <p:spPr/>
        <p:txBody>
          <a:bodyPr/>
          <a:lstStyle/>
          <a:p>
            <a:r>
              <a:rPr lang="en-US" dirty="0"/>
              <a:t>Module Usage</a:t>
            </a:r>
          </a:p>
        </p:txBody>
      </p:sp>
      <p:sp>
        <p:nvSpPr>
          <p:cNvPr id="4" name="Text Placeholder 3">
            <a:extLst>
              <a:ext uri="{FF2B5EF4-FFF2-40B4-BE49-F238E27FC236}">
                <a16:creationId xmlns:a16="http://schemas.microsoft.com/office/drawing/2014/main" id="{5AFAC48F-F10B-4644-A1DE-F3B2C992D40E}"/>
              </a:ext>
            </a:extLst>
          </p:cNvPr>
          <p:cNvSpPr>
            <a:spLocks noGrp="1"/>
          </p:cNvSpPr>
          <p:nvPr>
            <p:ph type="body" sz="quarter" idx="10"/>
          </p:nvPr>
        </p:nvSpPr>
        <p:spPr/>
        <p:txBody>
          <a:bodyPr/>
          <a:lstStyle/>
          <a:p>
            <a:r>
              <a:rPr lang="en-US" dirty="0"/>
              <a:t>https://</a:t>
            </a:r>
            <a:r>
              <a:rPr lang="en-US" dirty="0" err="1"/>
              <a:t>www.terraform.io</a:t>
            </a:r>
            <a:r>
              <a:rPr lang="en-US" dirty="0"/>
              <a:t>/docs/modules</a:t>
            </a:r>
          </a:p>
        </p:txBody>
      </p:sp>
    </p:spTree>
    <p:extLst>
      <p:ext uri="{BB962C8B-B14F-4D97-AF65-F5344CB8AC3E}">
        <p14:creationId xmlns:p14="http://schemas.microsoft.com/office/powerpoint/2010/main" val="4091683206"/>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3" name="Slide Number"/>
          <p:cNvSpPr txBox="1">
            <a:spLocks noGrp="1"/>
          </p:cNvSpPr>
          <p:nvPr>
            <p:ph type="sldNum" sz="quarter" idx="4294967295"/>
          </p:nvPr>
        </p:nvSpPr>
        <p:spPr>
          <a:xfrm>
            <a:off x="23586081" y="12945581"/>
            <a:ext cx="385722" cy="485139"/>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13</a:t>
            </a:fld>
            <a:endParaRPr/>
          </a:p>
        </p:txBody>
      </p:sp>
      <p:sp>
        <p:nvSpPr>
          <p:cNvPr id="874" name="DEVELOPMENT"/>
          <p:cNvSpPr txBox="1"/>
          <p:nvPr/>
        </p:nvSpPr>
        <p:spPr>
          <a:xfrm>
            <a:off x="1539993" y="6087033"/>
            <a:ext cx="2886168" cy="639233"/>
          </a:xfrm>
          <a:prstGeom prst="rect">
            <a:avLst/>
          </a:prstGeom>
          <a:ln w="127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spcBef>
                <a:spcPts val="0"/>
              </a:spcBef>
              <a:defRPr sz="2400">
                <a:solidFill>
                  <a:srgbClr val="44546A"/>
                </a:solidFill>
                <a:latin typeface="Tahoma"/>
                <a:ea typeface="Tahoma"/>
                <a:cs typeface="Tahoma"/>
                <a:sym typeface="Tahoma"/>
              </a:defRPr>
            </a:lvl1pPr>
          </a:lstStyle>
          <a:p>
            <a:r>
              <a:t>DEVELOPMENT</a:t>
            </a:r>
          </a:p>
        </p:txBody>
      </p:sp>
      <p:sp>
        <p:nvSpPr>
          <p:cNvPr id="875" name="SECURITY"/>
          <p:cNvSpPr txBox="1"/>
          <p:nvPr/>
        </p:nvSpPr>
        <p:spPr>
          <a:xfrm>
            <a:off x="1565393" y="8147776"/>
            <a:ext cx="2428968" cy="639233"/>
          </a:xfrm>
          <a:prstGeom prst="rect">
            <a:avLst/>
          </a:prstGeom>
          <a:ln w="127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spcBef>
                <a:spcPts val="0"/>
              </a:spcBef>
              <a:defRPr sz="2400">
                <a:solidFill>
                  <a:srgbClr val="44546A"/>
                </a:solidFill>
                <a:latin typeface="Tahoma"/>
                <a:ea typeface="Tahoma"/>
                <a:cs typeface="Tahoma"/>
                <a:sym typeface="Tahoma"/>
              </a:defRPr>
            </a:lvl1pPr>
          </a:lstStyle>
          <a:p>
            <a:r>
              <a:t>SECURITY</a:t>
            </a:r>
          </a:p>
        </p:txBody>
      </p:sp>
      <p:sp>
        <p:nvSpPr>
          <p:cNvPr id="876" name="OPERATIONS"/>
          <p:cNvSpPr txBox="1"/>
          <p:nvPr/>
        </p:nvSpPr>
        <p:spPr>
          <a:xfrm>
            <a:off x="1565395" y="10244401"/>
            <a:ext cx="2428969" cy="639233"/>
          </a:xfrm>
          <a:prstGeom prst="rect">
            <a:avLst/>
          </a:prstGeom>
          <a:ln w="127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spcBef>
                <a:spcPts val="0"/>
              </a:spcBef>
              <a:defRPr sz="2400">
                <a:solidFill>
                  <a:srgbClr val="44546A"/>
                </a:solidFill>
                <a:latin typeface="Tahoma"/>
                <a:ea typeface="Tahoma"/>
                <a:cs typeface="Tahoma"/>
                <a:sym typeface="Tahoma"/>
              </a:defRPr>
            </a:lvl1pPr>
          </a:lstStyle>
          <a:p>
            <a:r>
              <a:t>OPERATIONS</a:t>
            </a:r>
          </a:p>
        </p:txBody>
      </p:sp>
      <p:sp>
        <p:nvSpPr>
          <p:cNvPr id="877" name="Run applications"/>
          <p:cNvSpPr txBox="1"/>
          <p:nvPr/>
        </p:nvSpPr>
        <p:spPr>
          <a:xfrm>
            <a:off x="1539990" y="6444058"/>
            <a:ext cx="4273510" cy="575733"/>
          </a:xfrm>
          <a:prstGeom prst="rect">
            <a:avLst/>
          </a:prstGeom>
          <a:ln w="127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spcBef>
                <a:spcPts val="0"/>
              </a:spcBef>
              <a:defRPr sz="2000" b="0">
                <a:solidFill>
                  <a:srgbClr val="44546A"/>
                </a:solidFill>
                <a:latin typeface="Verdana"/>
                <a:ea typeface="Verdana"/>
                <a:cs typeface="Verdana"/>
                <a:sym typeface="Verdana"/>
              </a:defRPr>
            </a:lvl1pPr>
          </a:lstStyle>
          <a:p>
            <a:r>
              <a:t>Run applications</a:t>
            </a:r>
          </a:p>
        </p:txBody>
      </p:sp>
      <p:sp>
        <p:nvSpPr>
          <p:cNvPr id="878" name="Secure infrastructure &amp; applications"/>
          <p:cNvSpPr txBox="1"/>
          <p:nvPr/>
        </p:nvSpPr>
        <p:spPr>
          <a:xfrm>
            <a:off x="1565390" y="8523378"/>
            <a:ext cx="5391110" cy="575733"/>
          </a:xfrm>
          <a:prstGeom prst="rect">
            <a:avLst/>
          </a:prstGeom>
          <a:ln w="127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spcBef>
                <a:spcPts val="0"/>
              </a:spcBef>
              <a:defRPr sz="2000" b="0">
                <a:solidFill>
                  <a:srgbClr val="44546A"/>
                </a:solidFill>
                <a:latin typeface="Verdana"/>
                <a:ea typeface="Verdana"/>
                <a:cs typeface="Verdana"/>
                <a:sym typeface="Verdana"/>
              </a:defRPr>
            </a:lvl1pPr>
          </a:lstStyle>
          <a:p>
            <a:r>
              <a:t>Secure infrastructure &amp; applications</a:t>
            </a:r>
          </a:p>
        </p:txBody>
      </p:sp>
      <p:sp>
        <p:nvSpPr>
          <p:cNvPr id="879" name="Provision infrastructure"/>
          <p:cNvSpPr txBox="1"/>
          <p:nvPr/>
        </p:nvSpPr>
        <p:spPr>
          <a:xfrm>
            <a:off x="1565393" y="10624567"/>
            <a:ext cx="4273510" cy="575733"/>
          </a:xfrm>
          <a:prstGeom prst="rect">
            <a:avLst/>
          </a:prstGeom>
          <a:ln w="127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spcBef>
                <a:spcPts val="0"/>
              </a:spcBef>
              <a:defRPr sz="2000" b="0">
                <a:solidFill>
                  <a:srgbClr val="44546A"/>
                </a:solidFill>
                <a:latin typeface="Verdana"/>
                <a:ea typeface="Verdana"/>
                <a:cs typeface="Verdana"/>
                <a:sym typeface="Verdana"/>
              </a:defRPr>
            </a:lvl1pPr>
          </a:lstStyle>
          <a:p>
            <a:r>
              <a:t>Provision infrastructure</a:t>
            </a:r>
          </a:p>
        </p:txBody>
      </p:sp>
      <p:grpSp>
        <p:nvGrpSpPr>
          <p:cNvPr id="882" name="Group"/>
          <p:cNvGrpSpPr/>
          <p:nvPr/>
        </p:nvGrpSpPr>
        <p:grpSpPr>
          <a:xfrm>
            <a:off x="6736343" y="7645400"/>
            <a:ext cx="16525826" cy="1955800"/>
            <a:chOff x="0" y="0"/>
            <a:chExt cx="16525824" cy="1955800"/>
          </a:xfrm>
        </p:grpSpPr>
        <p:sp>
          <p:nvSpPr>
            <p:cNvPr id="880" name="Rectangle"/>
            <p:cNvSpPr/>
            <p:nvPr/>
          </p:nvSpPr>
          <p:spPr>
            <a:xfrm>
              <a:off x="56498" y="0"/>
              <a:ext cx="16469327" cy="1955800"/>
            </a:xfrm>
            <a:prstGeom prst="rect">
              <a:avLst/>
            </a:prstGeom>
            <a:gradFill flip="none" rotWithShape="1">
              <a:gsLst>
                <a:gs pos="0">
                  <a:srgbClr val="EBEBEB"/>
                </a:gs>
                <a:gs pos="9272">
                  <a:srgbClr val="F5F5F5"/>
                </a:gs>
                <a:gs pos="25852">
                  <a:srgbClr val="FFFFFF"/>
                </a:gs>
                <a:gs pos="43169">
                  <a:srgbClr val="FDFDFD"/>
                </a:gs>
                <a:gs pos="88817">
                  <a:srgbClr val="FBFBFB"/>
                </a:gs>
                <a:gs pos="99315">
                  <a:srgbClr val="FFFFFF"/>
                </a:gs>
              </a:gsLst>
              <a:lin ang="0" scaled="0"/>
            </a:gradFill>
            <a:ln w="12700" cap="flat">
              <a:noFill/>
              <a:miter lim="400000"/>
            </a:ln>
            <a:effectLst/>
          </p:spPr>
          <p:txBody>
            <a:bodyPr wrap="square" lIns="121918" tIns="121918" rIns="121918" bIns="121918" numCol="1" anchor="ctr">
              <a:noAutofit/>
            </a:bodyP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881" name="Rectangle"/>
            <p:cNvSpPr/>
            <p:nvPr/>
          </p:nvSpPr>
          <p:spPr>
            <a:xfrm>
              <a:off x="0" y="2539"/>
              <a:ext cx="73153" cy="1950723"/>
            </a:xfrm>
            <a:prstGeom prst="rect">
              <a:avLst/>
            </a:prstGeom>
            <a:solidFill>
              <a:srgbClr val="000000"/>
            </a:solidFill>
            <a:ln w="12700" cap="flat">
              <a:noFill/>
              <a:miter lim="400000"/>
            </a:ln>
            <a:effectLst/>
          </p:spPr>
          <p:txBody>
            <a:bodyPr wrap="square" lIns="121918" tIns="121918" rIns="121918" bIns="121918" numCol="1" anchor="ctr">
              <a:noAutofit/>
            </a:bodyPr>
            <a:lstStyle/>
            <a:p>
              <a:pPr algn="ctr">
                <a:lnSpc>
                  <a:spcPct val="100000"/>
                </a:lnSpc>
                <a:spcBef>
                  <a:spcPts val="0"/>
                </a:spcBef>
                <a:defRPr sz="3400" b="0">
                  <a:solidFill>
                    <a:srgbClr val="FFFFFF"/>
                  </a:solidFill>
                  <a:latin typeface="Verdana"/>
                  <a:ea typeface="Verdana"/>
                  <a:cs typeface="Verdana"/>
                  <a:sym typeface="Verdana"/>
                </a:defRPr>
              </a:pPr>
              <a:endParaRPr/>
            </a:p>
          </p:txBody>
        </p:sp>
      </p:grpSp>
      <p:grpSp>
        <p:nvGrpSpPr>
          <p:cNvPr id="885" name="Group"/>
          <p:cNvGrpSpPr/>
          <p:nvPr/>
        </p:nvGrpSpPr>
        <p:grpSpPr>
          <a:xfrm>
            <a:off x="6736343" y="9744451"/>
            <a:ext cx="16525826" cy="1959095"/>
            <a:chOff x="0" y="0"/>
            <a:chExt cx="16525824" cy="1959093"/>
          </a:xfrm>
        </p:grpSpPr>
        <p:sp>
          <p:nvSpPr>
            <p:cNvPr id="883" name="Rectangle"/>
            <p:cNvSpPr/>
            <p:nvPr/>
          </p:nvSpPr>
          <p:spPr>
            <a:xfrm>
              <a:off x="56498" y="0"/>
              <a:ext cx="16469327" cy="1955802"/>
            </a:xfrm>
            <a:prstGeom prst="rect">
              <a:avLst/>
            </a:prstGeom>
            <a:gradFill flip="none" rotWithShape="1">
              <a:gsLst>
                <a:gs pos="0">
                  <a:srgbClr val="EBEBEB"/>
                </a:gs>
                <a:gs pos="9272">
                  <a:srgbClr val="F5F5F5"/>
                </a:gs>
                <a:gs pos="25852">
                  <a:srgbClr val="FFFFFF"/>
                </a:gs>
                <a:gs pos="43169">
                  <a:srgbClr val="FDFDFD"/>
                </a:gs>
                <a:gs pos="88817">
                  <a:srgbClr val="FBFBFB"/>
                </a:gs>
                <a:gs pos="99315">
                  <a:srgbClr val="FFFFFF"/>
                </a:gs>
              </a:gsLst>
              <a:lin ang="0" scaled="0"/>
            </a:gradFill>
            <a:ln w="12700" cap="flat">
              <a:noFill/>
              <a:miter lim="400000"/>
            </a:ln>
            <a:effectLst/>
          </p:spPr>
          <p:txBody>
            <a:bodyPr wrap="square" lIns="121918" tIns="121918" rIns="121918" bIns="121918" numCol="1" anchor="ctr">
              <a:noAutofit/>
            </a:bodyP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884" name="Rectangle"/>
            <p:cNvSpPr/>
            <p:nvPr/>
          </p:nvSpPr>
          <p:spPr>
            <a:xfrm>
              <a:off x="0" y="3292"/>
              <a:ext cx="73153" cy="1955803"/>
            </a:xfrm>
            <a:prstGeom prst="rect">
              <a:avLst/>
            </a:prstGeom>
            <a:solidFill>
              <a:schemeClr val="accent4"/>
            </a:solidFill>
            <a:ln w="12700" cap="flat">
              <a:noFill/>
              <a:miter lim="400000"/>
            </a:ln>
            <a:effectLst/>
          </p:spPr>
          <p:txBody>
            <a:bodyPr wrap="square" lIns="121918" tIns="121918" rIns="121918" bIns="121918" numCol="1" anchor="ctr">
              <a:noAutofit/>
            </a:bodyPr>
            <a:lstStyle/>
            <a:p>
              <a:pPr algn="ctr">
                <a:lnSpc>
                  <a:spcPct val="100000"/>
                </a:lnSpc>
                <a:spcBef>
                  <a:spcPts val="0"/>
                </a:spcBef>
                <a:defRPr sz="3400" b="0">
                  <a:solidFill>
                    <a:srgbClr val="FFFFFF"/>
                  </a:solidFill>
                  <a:latin typeface="Verdana"/>
                  <a:ea typeface="Verdana"/>
                  <a:cs typeface="Verdana"/>
                  <a:sym typeface="Verdana"/>
                </a:defRPr>
              </a:pPr>
              <a:endParaRPr/>
            </a:p>
          </p:txBody>
        </p:sp>
      </p:grpSp>
      <p:grpSp>
        <p:nvGrpSpPr>
          <p:cNvPr id="888" name="Group"/>
          <p:cNvGrpSpPr/>
          <p:nvPr/>
        </p:nvGrpSpPr>
        <p:grpSpPr>
          <a:xfrm>
            <a:off x="6736343" y="5575513"/>
            <a:ext cx="16525826" cy="1968502"/>
            <a:chOff x="0" y="0"/>
            <a:chExt cx="16525824" cy="1968500"/>
          </a:xfrm>
        </p:grpSpPr>
        <p:sp>
          <p:nvSpPr>
            <p:cNvPr id="886" name="Rectangle"/>
            <p:cNvSpPr/>
            <p:nvPr/>
          </p:nvSpPr>
          <p:spPr>
            <a:xfrm>
              <a:off x="56498" y="12700"/>
              <a:ext cx="16469327" cy="1955801"/>
            </a:xfrm>
            <a:prstGeom prst="rect">
              <a:avLst/>
            </a:prstGeom>
            <a:gradFill flip="none" rotWithShape="1">
              <a:gsLst>
                <a:gs pos="0">
                  <a:srgbClr val="EBEBEB"/>
                </a:gs>
                <a:gs pos="9272">
                  <a:srgbClr val="F5F5F5"/>
                </a:gs>
                <a:gs pos="25852">
                  <a:srgbClr val="FFFFFF"/>
                </a:gs>
                <a:gs pos="43169">
                  <a:srgbClr val="FDFDFD"/>
                </a:gs>
                <a:gs pos="88817">
                  <a:srgbClr val="FBFBFB"/>
                </a:gs>
                <a:gs pos="99315">
                  <a:srgbClr val="FFFFFF"/>
                </a:gs>
              </a:gsLst>
              <a:lin ang="0" scaled="0"/>
            </a:gradFill>
            <a:ln w="12700" cap="flat">
              <a:noFill/>
              <a:miter lim="400000"/>
            </a:ln>
            <a:effectLst/>
          </p:spPr>
          <p:txBody>
            <a:bodyPr wrap="square" lIns="121918" tIns="121918" rIns="121918" bIns="121918" numCol="1" anchor="ctr">
              <a:noAutofit/>
            </a:bodyP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887" name="Rectangle"/>
            <p:cNvSpPr/>
            <p:nvPr/>
          </p:nvSpPr>
          <p:spPr>
            <a:xfrm>
              <a:off x="0" y="0"/>
              <a:ext cx="73153" cy="1955801"/>
            </a:xfrm>
            <a:prstGeom prst="rect">
              <a:avLst/>
            </a:prstGeom>
            <a:solidFill>
              <a:schemeClr val="accent5"/>
            </a:solidFill>
            <a:ln w="12700" cap="flat">
              <a:noFill/>
              <a:miter lim="400000"/>
            </a:ln>
            <a:effectLst/>
          </p:spPr>
          <p:txBody>
            <a:bodyPr wrap="square" lIns="121918" tIns="121918" rIns="121918" bIns="121918" numCol="1" anchor="ctr">
              <a:noAutofit/>
            </a:bodyPr>
            <a:lstStyle/>
            <a:p>
              <a:pPr algn="ctr">
                <a:lnSpc>
                  <a:spcPct val="100000"/>
                </a:lnSpc>
                <a:spcBef>
                  <a:spcPts val="0"/>
                </a:spcBef>
                <a:defRPr sz="3400" b="0">
                  <a:solidFill>
                    <a:srgbClr val="FFFFFF"/>
                  </a:solidFill>
                  <a:latin typeface="Verdana"/>
                  <a:ea typeface="Verdana"/>
                  <a:cs typeface="Verdana"/>
                  <a:sym typeface="Verdana"/>
                </a:defRPr>
              </a:pPr>
              <a:endParaRPr/>
            </a:p>
          </p:txBody>
        </p:sp>
      </p:grpSp>
      <p:sp>
        <p:nvSpPr>
          <p:cNvPr id="889" name="Shape"/>
          <p:cNvSpPr/>
          <p:nvPr/>
        </p:nvSpPr>
        <p:spPr>
          <a:xfrm>
            <a:off x="10255083" y="7117380"/>
            <a:ext cx="5031635" cy="2915962"/>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rgbClr val="44546A">
              <a:alpha val="26000"/>
            </a:srgbClr>
          </a:solidFill>
          <a:ln w="63500">
            <a:solidFill>
              <a:srgbClr val="44546A"/>
            </a:solidFill>
            <a:miter/>
          </a:ln>
        </p:spPr>
        <p:txBody>
          <a:bodyPr lIns="121918" tIns="121918" rIns="121918" bIns="121918"/>
          <a:lstStyle/>
          <a:p>
            <a:pPr>
              <a:lnSpc>
                <a:spcPct val="100000"/>
              </a:lnSpc>
              <a:spcBef>
                <a:spcPts val="0"/>
              </a:spcBef>
              <a:defRPr sz="3400" b="0">
                <a:latin typeface="Verdana"/>
                <a:ea typeface="Verdana"/>
                <a:cs typeface="Verdana"/>
                <a:sym typeface="Verdana"/>
              </a:defRPr>
            </a:pPr>
            <a:endParaRPr/>
          </a:p>
        </p:txBody>
      </p:sp>
      <p:sp>
        <p:nvSpPr>
          <p:cNvPr id="890" name="Shape"/>
          <p:cNvSpPr/>
          <p:nvPr/>
        </p:nvSpPr>
        <p:spPr>
          <a:xfrm>
            <a:off x="10255083" y="9170669"/>
            <a:ext cx="5031635" cy="2915962"/>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chemeClr val="accent4">
              <a:alpha val="14000"/>
            </a:schemeClr>
          </a:solidFill>
          <a:ln w="63500">
            <a:solidFill>
              <a:schemeClr val="accent4">
                <a:alpha val="56000"/>
              </a:schemeClr>
            </a:solidFill>
            <a:miter/>
          </a:ln>
        </p:spPr>
        <p:txBody>
          <a:bodyPr lIns="121918" tIns="121918" rIns="121918" bIns="121918"/>
          <a:lstStyle/>
          <a:p>
            <a:pPr>
              <a:lnSpc>
                <a:spcPct val="100000"/>
              </a:lnSpc>
              <a:spcBef>
                <a:spcPts val="0"/>
              </a:spcBef>
              <a:defRPr sz="3400" b="0">
                <a:latin typeface="Verdana"/>
                <a:ea typeface="Verdana"/>
                <a:cs typeface="Verdana"/>
                <a:sym typeface="Verdana"/>
              </a:defRPr>
            </a:pPr>
            <a:endParaRPr/>
          </a:p>
        </p:txBody>
      </p:sp>
      <p:sp>
        <p:nvSpPr>
          <p:cNvPr id="891" name="Shape"/>
          <p:cNvSpPr/>
          <p:nvPr/>
        </p:nvSpPr>
        <p:spPr>
          <a:xfrm>
            <a:off x="10255083" y="5092877"/>
            <a:ext cx="5031635" cy="2915962"/>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chemeClr val="accent5">
              <a:alpha val="26000"/>
            </a:schemeClr>
          </a:solidFill>
          <a:ln w="63500">
            <a:solidFill>
              <a:schemeClr val="accent5"/>
            </a:solidFill>
            <a:miter/>
          </a:ln>
        </p:spPr>
        <p:txBody>
          <a:bodyPr lIns="121918" tIns="121918" rIns="121918" bIns="121918"/>
          <a:lstStyle/>
          <a:p>
            <a:pPr>
              <a:lnSpc>
                <a:spcPct val="100000"/>
              </a:lnSpc>
              <a:spcBef>
                <a:spcPts val="0"/>
              </a:spcBef>
              <a:defRPr sz="3400" b="0">
                <a:latin typeface="Verdana"/>
                <a:ea typeface="Verdana"/>
                <a:cs typeface="Verdana"/>
                <a:sym typeface="Verdana"/>
              </a:defRPr>
            </a:pPr>
            <a:endParaRPr/>
          </a:p>
        </p:txBody>
      </p:sp>
      <p:sp>
        <p:nvSpPr>
          <p:cNvPr id="892" name="The 3 essential elements of infrastructure"/>
          <p:cNvSpPr txBox="1">
            <a:spLocks noGrp="1"/>
          </p:cNvSpPr>
          <p:nvPr>
            <p:ph type="title"/>
          </p:nvPr>
        </p:nvSpPr>
        <p:spPr>
          <a:xfrm>
            <a:off x="1565396" y="1011926"/>
            <a:ext cx="21622310" cy="2207524"/>
          </a:xfrm>
          <a:prstGeom prst="rect">
            <a:avLst/>
          </a:prstGeom>
        </p:spPr>
        <p:txBody>
          <a:bodyPr/>
          <a:lstStyle>
            <a:lvl1pPr>
              <a:defRPr sz="5600" spc="-200">
                <a:latin typeface="Verdana"/>
                <a:ea typeface="Verdana"/>
                <a:cs typeface="Verdana"/>
                <a:sym typeface="Verdana"/>
              </a:defRPr>
            </a:lvl1pPr>
          </a:lstStyle>
          <a:p>
            <a:r>
              <a:t>The 3 essential elements of infrastructure</a:t>
            </a:r>
          </a:p>
        </p:txBody>
      </p:sp>
    </p:spTree>
    <p:extLst>
      <p:ext uri="{BB962C8B-B14F-4D97-AF65-F5344CB8AC3E}">
        <p14:creationId xmlns:p14="http://schemas.microsoft.com/office/powerpoint/2010/main" val="4148135185"/>
      </p:ext>
    </p:extLst>
  </p:cSld>
  <p:clrMapOvr>
    <a:masterClrMapping/>
  </p:clrMapOvr>
  <p:transition spd="med"/>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072A089-E033-0340-8652-60DF22730E98}"/>
              </a:ext>
            </a:extLst>
          </p:cNvPr>
          <p:cNvSpPr>
            <a:spLocks noGrp="1"/>
          </p:cNvSpPr>
          <p:nvPr>
            <p:ph type="body" idx="1"/>
          </p:nvPr>
        </p:nvSpPr>
        <p:spPr/>
        <p:txBody>
          <a:bodyPr>
            <a:normAutofit fontScale="92500" lnSpcReduction="10000"/>
          </a:bodyPr>
          <a:lstStyle/>
          <a:p>
            <a:pPr marL="0" indent="0">
              <a:buNone/>
            </a:pPr>
            <a:endParaRPr lang="en-US" dirty="0"/>
          </a:p>
          <a:p>
            <a:pPr marL="0" indent="0">
              <a:buNone/>
            </a:pPr>
            <a:r>
              <a:rPr lang="en-US" dirty="0"/>
              <a:t>Local</a:t>
            </a:r>
          </a:p>
          <a:p>
            <a:pPr marL="0" indent="0">
              <a:buNone/>
            </a:pPr>
            <a:endParaRPr lang="en-US" dirty="0"/>
          </a:p>
          <a:p>
            <a:pPr marL="0" indent="0">
              <a:buNone/>
            </a:pPr>
            <a:r>
              <a:rPr lang="en-US" dirty="0" err="1"/>
              <a:t>Github</a:t>
            </a:r>
            <a:endParaRPr lang="en-US" dirty="0"/>
          </a:p>
          <a:p>
            <a:pPr marL="0" indent="0">
              <a:buNone/>
            </a:pPr>
            <a:endParaRPr lang="en-US" dirty="0"/>
          </a:p>
          <a:p>
            <a:pPr marL="0" indent="0">
              <a:buNone/>
            </a:pPr>
            <a:r>
              <a:rPr lang="en-US" dirty="0"/>
              <a:t>Generic git repo</a:t>
            </a:r>
          </a:p>
          <a:p>
            <a:pPr marL="0" indent="0">
              <a:buNone/>
            </a:pPr>
            <a:endParaRPr lang="en-US" dirty="0"/>
          </a:p>
          <a:p>
            <a:pPr marL="0" indent="0">
              <a:buNone/>
            </a:pPr>
            <a:r>
              <a:rPr lang="en-US" dirty="0"/>
              <a:t>Bitbucket</a:t>
            </a:r>
          </a:p>
          <a:p>
            <a:pPr marL="0" indent="0">
              <a:buNone/>
            </a:pPr>
            <a:endParaRPr lang="en-US" dirty="0"/>
          </a:p>
          <a:p>
            <a:pPr marL="0" indent="0">
              <a:buNone/>
            </a:pPr>
            <a:r>
              <a:rPr lang="en-US" dirty="0"/>
              <a:t>HTTP URLs</a:t>
            </a:r>
          </a:p>
          <a:p>
            <a:pPr marL="0" indent="0">
              <a:buNone/>
            </a:pPr>
            <a:endParaRPr lang="en-US" dirty="0"/>
          </a:p>
          <a:p>
            <a:pPr marL="0" indent="0">
              <a:buNone/>
            </a:pPr>
            <a:r>
              <a:rPr lang="en-US" dirty="0"/>
              <a:t>Registry (support versioning)</a:t>
            </a:r>
          </a:p>
          <a:p>
            <a:pPr marL="0" indent="0">
              <a:buNone/>
            </a:pPr>
            <a:endParaRPr lang="en-US" dirty="0"/>
          </a:p>
        </p:txBody>
      </p:sp>
      <p:sp>
        <p:nvSpPr>
          <p:cNvPr id="3" name="Title 2">
            <a:extLst>
              <a:ext uri="{FF2B5EF4-FFF2-40B4-BE49-F238E27FC236}">
                <a16:creationId xmlns:a16="http://schemas.microsoft.com/office/drawing/2014/main" id="{375E83CE-7839-194D-9537-9045C5AEA5A7}"/>
              </a:ext>
            </a:extLst>
          </p:cNvPr>
          <p:cNvSpPr>
            <a:spLocks noGrp="1"/>
          </p:cNvSpPr>
          <p:nvPr>
            <p:ph type="title"/>
          </p:nvPr>
        </p:nvSpPr>
        <p:spPr/>
        <p:txBody>
          <a:bodyPr/>
          <a:lstStyle/>
          <a:p>
            <a:r>
              <a:rPr lang="en-US" dirty="0"/>
              <a:t>Module Sources</a:t>
            </a:r>
          </a:p>
        </p:txBody>
      </p:sp>
      <p:sp>
        <p:nvSpPr>
          <p:cNvPr id="4" name="Text Placeholder 3">
            <a:extLst>
              <a:ext uri="{FF2B5EF4-FFF2-40B4-BE49-F238E27FC236}">
                <a16:creationId xmlns:a16="http://schemas.microsoft.com/office/drawing/2014/main" id="{68552EE7-C9E1-3842-9BE7-25555EA32E72}"/>
              </a:ext>
            </a:extLst>
          </p:cNvPr>
          <p:cNvSpPr>
            <a:spLocks noGrp="1"/>
          </p:cNvSpPr>
          <p:nvPr>
            <p:ph type="body" sz="quarter" idx="10"/>
          </p:nvPr>
        </p:nvSpPr>
        <p:spPr/>
        <p:txBody>
          <a:bodyPr/>
          <a:lstStyle/>
          <a:p>
            <a:r>
              <a:rPr lang="en-US" dirty="0"/>
              <a:t>https://</a:t>
            </a:r>
            <a:r>
              <a:rPr lang="en-US" dirty="0" err="1"/>
              <a:t>www.terraform.io</a:t>
            </a:r>
            <a:r>
              <a:rPr lang="en-US" dirty="0"/>
              <a:t>/docs/modules/</a:t>
            </a:r>
            <a:r>
              <a:rPr lang="en-US" dirty="0" err="1"/>
              <a:t>sources.html</a:t>
            </a:r>
            <a:endParaRPr lang="en-US" dirty="0"/>
          </a:p>
        </p:txBody>
      </p:sp>
    </p:spTree>
    <p:extLst>
      <p:ext uri="{BB962C8B-B14F-4D97-AF65-F5344CB8AC3E}">
        <p14:creationId xmlns:p14="http://schemas.microsoft.com/office/powerpoint/2010/main" val="2366522221"/>
      </p:ext>
    </p:extLst>
  </p:cSld>
  <p:clrMapOvr>
    <a:masterClrMapping/>
  </p:clrMapOvr>
  <p:transition spd="med"/>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87DDBDE-C940-BF45-8879-EDCF5A15DE7C}"/>
              </a:ext>
            </a:extLst>
          </p:cNvPr>
          <p:cNvSpPr>
            <a:spLocks noGrp="1"/>
          </p:cNvSpPr>
          <p:nvPr>
            <p:ph type="body" idx="1"/>
          </p:nvPr>
        </p:nvSpPr>
        <p:spPr/>
        <p:txBody>
          <a:bodyPr/>
          <a:lstStyle/>
          <a:p>
            <a:pPr marL="0" indent="0">
              <a:spcBef>
                <a:spcPts val="0"/>
              </a:spcBef>
              <a:buNone/>
            </a:pPr>
            <a:endParaRPr lang="en-US" dirty="0">
              <a:solidFill>
                <a:srgbClr val="D73A49"/>
              </a:solidFill>
              <a:latin typeface="Menlo" panose="020B0609030804020204" pitchFamily="49" charset="0"/>
              <a:ea typeface="Times New Roman" panose="02020603050405020304" pitchFamily="18" charset="0"/>
            </a:endParaRPr>
          </a:p>
          <a:p>
            <a:pPr marL="0" indent="0">
              <a:spcBef>
                <a:spcPts val="0"/>
              </a:spcBef>
              <a:buNone/>
            </a:pPr>
            <a:endParaRPr lang="en-US" dirty="0">
              <a:solidFill>
                <a:srgbClr val="D73A49"/>
              </a:solidFill>
              <a:latin typeface="Menlo" panose="020B0609030804020204" pitchFamily="49" charset="0"/>
              <a:ea typeface="Times New Roman" panose="02020603050405020304" pitchFamily="18" charset="0"/>
            </a:endParaRPr>
          </a:p>
          <a:p>
            <a:pPr marL="0" indent="0">
              <a:spcBef>
                <a:spcPts val="0"/>
              </a:spcBef>
              <a:buNone/>
            </a:pPr>
            <a:r>
              <a:rPr lang="en-US" dirty="0">
                <a:solidFill>
                  <a:srgbClr val="D73A49"/>
                </a:solidFill>
                <a:latin typeface="Menlo" panose="020B0609030804020204" pitchFamily="49" charset="0"/>
                <a:ea typeface="Times New Roman" panose="02020603050405020304" pitchFamily="18" charset="0"/>
              </a:rPr>
              <a:t>module</a:t>
            </a:r>
            <a:r>
              <a:rPr lang="en-US" dirty="0">
                <a:solidFill>
                  <a:srgbClr val="22863A"/>
                </a:solidFill>
                <a:latin typeface="Menlo" panose="020B0609030804020204" pitchFamily="49" charset="0"/>
                <a:ea typeface="Times New Roman" panose="02020603050405020304" pitchFamily="18" charset="0"/>
              </a:rPr>
              <a:t> "</a:t>
            </a:r>
            <a:r>
              <a:rPr lang="en-US" dirty="0" err="1">
                <a:solidFill>
                  <a:srgbClr val="22863A"/>
                </a:solidFill>
                <a:latin typeface="Menlo" panose="020B0609030804020204" pitchFamily="49" charset="0"/>
                <a:ea typeface="Times New Roman" panose="02020603050405020304" pitchFamily="18" charset="0"/>
              </a:rPr>
              <a:t>windowsservers</a:t>
            </a:r>
            <a:r>
              <a:rPr lang="en-US" dirty="0">
                <a:solidFill>
                  <a:srgbClr val="22863A"/>
                </a:solidFill>
                <a:latin typeface="Menlo" panose="020B0609030804020204" pitchFamily="49" charset="0"/>
                <a:ea typeface="Times New Roman" panose="02020603050405020304" pitchFamily="18" charset="0"/>
              </a:rPr>
              <a:t>"</a:t>
            </a:r>
            <a:r>
              <a:rPr lang="en-US" dirty="0">
                <a:solidFill>
                  <a:srgbClr val="24292E"/>
                </a:solidFill>
                <a:latin typeface="Menlo" panose="020B0609030804020204" pitchFamily="49" charset="0"/>
                <a:ea typeface="Times New Roman" panose="02020603050405020304" pitchFamily="18" charset="0"/>
              </a:rPr>
              <a:t> {</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  source         </a:t>
            </a:r>
            <a:r>
              <a:rPr lang="en-US" dirty="0">
                <a:solidFill>
                  <a:srgbClr val="D73A49"/>
                </a:solidFill>
                <a:latin typeface="Menlo" panose="020B0609030804020204" pitchFamily="49" charset="0"/>
                <a:ea typeface="Times New Roman" panose="02020603050405020304" pitchFamily="18" charset="0"/>
              </a:rPr>
              <a:t>=</a:t>
            </a:r>
            <a:r>
              <a:rPr lang="en-US" dirty="0">
                <a:solidFill>
                  <a:srgbClr val="24292E"/>
                </a:solidFill>
                <a:latin typeface="Menlo" panose="020B0609030804020204" pitchFamily="49" charset="0"/>
                <a:ea typeface="Times New Roman" panose="02020603050405020304" pitchFamily="18" charset="0"/>
              </a:rPr>
              <a:t> </a:t>
            </a:r>
            <a:r>
              <a:rPr lang="en-US" dirty="0">
                <a:solidFill>
                  <a:srgbClr val="22863A"/>
                </a:solidFill>
                <a:latin typeface="Menlo" panose="020B0609030804020204" pitchFamily="49" charset="0"/>
                <a:ea typeface="Times New Roman" panose="02020603050405020304" pitchFamily="18" charset="0"/>
              </a:rPr>
              <a:t>"Azure/compute/</a:t>
            </a:r>
            <a:r>
              <a:rPr lang="en-US" dirty="0" err="1">
                <a:solidFill>
                  <a:srgbClr val="22863A"/>
                </a:solidFill>
                <a:latin typeface="Menlo" panose="020B0609030804020204" pitchFamily="49" charset="0"/>
                <a:ea typeface="Times New Roman" panose="02020603050405020304" pitchFamily="18" charset="0"/>
              </a:rPr>
              <a:t>azurerm</a:t>
            </a:r>
            <a:r>
              <a:rPr lang="en-US" dirty="0">
                <a:solidFill>
                  <a:srgbClr val="22863A"/>
                </a:solidFill>
                <a:latin typeface="Menlo" panose="020B0609030804020204" pitchFamily="49" charset="0"/>
                <a:ea typeface="Times New Roman" panose="02020603050405020304" pitchFamily="18" charset="0"/>
              </a:rPr>
              <a:t>"</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  version        </a:t>
            </a:r>
            <a:r>
              <a:rPr lang="en-US" dirty="0">
                <a:solidFill>
                  <a:srgbClr val="D73A49"/>
                </a:solidFill>
                <a:latin typeface="Menlo" panose="020B0609030804020204" pitchFamily="49" charset="0"/>
                <a:ea typeface="Times New Roman" panose="02020603050405020304" pitchFamily="18" charset="0"/>
              </a:rPr>
              <a:t>=</a:t>
            </a:r>
            <a:r>
              <a:rPr lang="en-US" dirty="0">
                <a:solidFill>
                  <a:srgbClr val="24292E"/>
                </a:solidFill>
                <a:latin typeface="Menlo" panose="020B0609030804020204" pitchFamily="49" charset="0"/>
                <a:ea typeface="Times New Roman" panose="02020603050405020304" pitchFamily="18" charset="0"/>
              </a:rPr>
              <a:t> </a:t>
            </a:r>
            <a:r>
              <a:rPr lang="en-US" dirty="0">
                <a:solidFill>
                  <a:srgbClr val="22863A"/>
                </a:solidFill>
                <a:latin typeface="Menlo" panose="020B0609030804020204" pitchFamily="49" charset="0"/>
                <a:ea typeface="Times New Roman" panose="02020603050405020304" pitchFamily="18" charset="0"/>
              </a:rPr>
              <a:t>"1.1.5"</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 </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  location       </a:t>
            </a:r>
            <a:r>
              <a:rPr lang="en-US" dirty="0">
                <a:solidFill>
                  <a:srgbClr val="D73A49"/>
                </a:solidFill>
                <a:latin typeface="Menlo" panose="020B0609030804020204" pitchFamily="49" charset="0"/>
                <a:ea typeface="Times New Roman" panose="02020603050405020304" pitchFamily="18" charset="0"/>
              </a:rPr>
              <a:t>=</a:t>
            </a:r>
            <a:r>
              <a:rPr lang="en-US" dirty="0">
                <a:solidFill>
                  <a:srgbClr val="24292E"/>
                </a:solidFill>
                <a:latin typeface="Menlo" panose="020B0609030804020204" pitchFamily="49" charset="0"/>
                <a:ea typeface="Times New Roman" panose="02020603050405020304" pitchFamily="18" charset="0"/>
              </a:rPr>
              <a:t> </a:t>
            </a:r>
            <a:r>
              <a:rPr lang="en-US" dirty="0">
                <a:solidFill>
                  <a:srgbClr val="22863A"/>
                </a:solidFill>
                <a:latin typeface="Menlo" panose="020B0609030804020204" pitchFamily="49" charset="0"/>
                <a:ea typeface="Times New Roman" panose="02020603050405020304" pitchFamily="18" charset="0"/>
              </a:rPr>
              <a:t>”</a:t>
            </a:r>
            <a:r>
              <a:rPr lang="en-US" dirty="0" err="1">
                <a:solidFill>
                  <a:srgbClr val="22863A"/>
                </a:solidFill>
                <a:latin typeface="Menlo" panose="020B0609030804020204" pitchFamily="49" charset="0"/>
                <a:ea typeface="Times New Roman" panose="02020603050405020304" pitchFamily="18" charset="0"/>
              </a:rPr>
              <a:t>eastus</a:t>
            </a:r>
            <a:r>
              <a:rPr lang="en-US" dirty="0">
                <a:solidFill>
                  <a:srgbClr val="22863A"/>
                </a:solidFill>
                <a:latin typeface="Menlo" panose="020B0609030804020204" pitchFamily="49" charset="0"/>
                <a:ea typeface="Times New Roman" panose="02020603050405020304" pitchFamily="18" charset="0"/>
              </a:rPr>
              <a:t>"</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  </a:t>
            </a:r>
            <a:r>
              <a:rPr lang="en-US" dirty="0" err="1">
                <a:solidFill>
                  <a:srgbClr val="24292E"/>
                </a:solidFill>
                <a:latin typeface="Menlo" panose="020B0609030804020204" pitchFamily="49" charset="0"/>
                <a:ea typeface="Times New Roman" panose="02020603050405020304" pitchFamily="18" charset="0"/>
              </a:rPr>
              <a:t>vm_hostname</a:t>
            </a:r>
            <a:r>
              <a:rPr lang="en-US" dirty="0">
                <a:solidFill>
                  <a:srgbClr val="24292E"/>
                </a:solidFill>
                <a:latin typeface="Menlo" panose="020B0609030804020204" pitchFamily="49" charset="0"/>
                <a:ea typeface="Times New Roman" panose="02020603050405020304" pitchFamily="18" charset="0"/>
              </a:rPr>
              <a:t>    </a:t>
            </a:r>
            <a:r>
              <a:rPr lang="en-US" dirty="0">
                <a:solidFill>
                  <a:srgbClr val="D73A49"/>
                </a:solidFill>
                <a:latin typeface="Menlo" panose="020B0609030804020204" pitchFamily="49" charset="0"/>
                <a:ea typeface="Times New Roman" panose="02020603050405020304" pitchFamily="18" charset="0"/>
              </a:rPr>
              <a:t>=</a:t>
            </a:r>
            <a:r>
              <a:rPr lang="en-US" dirty="0">
                <a:solidFill>
                  <a:srgbClr val="24292E"/>
                </a:solidFill>
                <a:latin typeface="Menlo" panose="020B0609030804020204" pitchFamily="49" charset="0"/>
                <a:ea typeface="Times New Roman" panose="02020603050405020304" pitchFamily="18" charset="0"/>
              </a:rPr>
              <a:t> </a:t>
            </a:r>
            <a:r>
              <a:rPr lang="en-US" dirty="0">
                <a:solidFill>
                  <a:srgbClr val="22863A"/>
                </a:solidFill>
                <a:latin typeface="Menlo" panose="020B0609030804020204" pitchFamily="49" charset="0"/>
                <a:ea typeface="Times New Roman" panose="02020603050405020304" pitchFamily="18" charset="0"/>
              </a:rPr>
              <a:t>"</a:t>
            </a:r>
            <a:r>
              <a:rPr lang="en-US" dirty="0" err="1">
                <a:solidFill>
                  <a:srgbClr val="22863A"/>
                </a:solidFill>
                <a:latin typeface="Menlo" panose="020B0609030804020204" pitchFamily="49" charset="0"/>
                <a:ea typeface="Times New Roman" panose="02020603050405020304" pitchFamily="18" charset="0"/>
              </a:rPr>
              <a:t>mywinvm</a:t>
            </a:r>
            <a:r>
              <a:rPr lang="en-US" dirty="0">
                <a:solidFill>
                  <a:srgbClr val="22863A"/>
                </a:solidFill>
                <a:latin typeface="Menlo" panose="020B0609030804020204" pitchFamily="49" charset="0"/>
                <a:ea typeface="Times New Roman" panose="02020603050405020304" pitchFamily="18" charset="0"/>
              </a:rPr>
              <a:t>"</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  </a:t>
            </a:r>
            <a:r>
              <a:rPr lang="en-US" dirty="0" err="1">
                <a:solidFill>
                  <a:srgbClr val="24292E"/>
                </a:solidFill>
                <a:latin typeface="Menlo" panose="020B0609030804020204" pitchFamily="49" charset="0"/>
                <a:ea typeface="Times New Roman" panose="02020603050405020304" pitchFamily="18" charset="0"/>
              </a:rPr>
              <a:t>vm_os_simple</a:t>
            </a:r>
            <a:r>
              <a:rPr lang="en-US" dirty="0">
                <a:solidFill>
                  <a:srgbClr val="24292E"/>
                </a:solidFill>
                <a:latin typeface="Menlo" panose="020B0609030804020204" pitchFamily="49" charset="0"/>
                <a:ea typeface="Times New Roman" panose="02020603050405020304" pitchFamily="18" charset="0"/>
              </a:rPr>
              <a:t>   </a:t>
            </a:r>
            <a:r>
              <a:rPr lang="en-US" dirty="0">
                <a:solidFill>
                  <a:srgbClr val="D73A49"/>
                </a:solidFill>
                <a:latin typeface="Menlo" panose="020B0609030804020204" pitchFamily="49" charset="0"/>
                <a:ea typeface="Times New Roman" panose="02020603050405020304" pitchFamily="18" charset="0"/>
              </a:rPr>
              <a:t>=</a:t>
            </a:r>
            <a:r>
              <a:rPr lang="en-US" dirty="0">
                <a:solidFill>
                  <a:srgbClr val="24292E"/>
                </a:solidFill>
                <a:latin typeface="Menlo" panose="020B0609030804020204" pitchFamily="49" charset="0"/>
                <a:ea typeface="Times New Roman" panose="02020603050405020304" pitchFamily="18" charset="0"/>
              </a:rPr>
              <a:t> </a:t>
            </a:r>
            <a:r>
              <a:rPr lang="en-US" dirty="0">
                <a:solidFill>
                  <a:srgbClr val="22863A"/>
                </a:solidFill>
                <a:latin typeface="Menlo" panose="020B0609030804020204" pitchFamily="49" charset="0"/>
                <a:ea typeface="Times New Roman" panose="02020603050405020304" pitchFamily="18" charset="0"/>
              </a:rPr>
              <a:t>"</a:t>
            </a:r>
            <a:r>
              <a:rPr lang="en-US" dirty="0" err="1">
                <a:solidFill>
                  <a:srgbClr val="22863A"/>
                </a:solidFill>
                <a:latin typeface="Menlo" panose="020B0609030804020204" pitchFamily="49" charset="0"/>
                <a:ea typeface="Times New Roman" panose="02020603050405020304" pitchFamily="18" charset="0"/>
              </a:rPr>
              <a:t>WindowsServer</a:t>
            </a:r>
            <a:r>
              <a:rPr lang="en-US" dirty="0">
                <a:solidFill>
                  <a:srgbClr val="22863A"/>
                </a:solidFill>
                <a:latin typeface="Menlo" panose="020B0609030804020204" pitchFamily="49" charset="0"/>
                <a:ea typeface="Times New Roman" panose="02020603050405020304" pitchFamily="18" charset="0"/>
              </a:rPr>
              <a:t>"</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a:t>
            </a:r>
            <a:endParaRPr lang="en-US" sz="1800" dirty="0">
              <a:latin typeface="Times New Roman" panose="02020603050405020304" pitchFamily="18" charset="0"/>
              <a:ea typeface="Times New Roman" panose="02020603050405020304" pitchFamily="18" charset="0"/>
            </a:endParaRPr>
          </a:p>
          <a:p>
            <a:pPr marL="0" indent="0">
              <a:buNone/>
            </a:pPr>
            <a:endParaRPr lang="en-US" dirty="0"/>
          </a:p>
        </p:txBody>
      </p:sp>
      <p:sp>
        <p:nvSpPr>
          <p:cNvPr id="3" name="Title 2">
            <a:extLst>
              <a:ext uri="{FF2B5EF4-FFF2-40B4-BE49-F238E27FC236}">
                <a16:creationId xmlns:a16="http://schemas.microsoft.com/office/drawing/2014/main" id="{222FC158-279F-4540-82EA-0E1F996F86F2}"/>
              </a:ext>
            </a:extLst>
          </p:cNvPr>
          <p:cNvSpPr>
            <a:spLocks noGrp="1"/>
          </p:cNvSpPr>
          <p:nvPr>
            <p:ph type="title"/>
          </p:nvPr>
        </p:nvSpPr>
        <p:spPr/>
        <p:txBody>
          <a:bodyPr/>
          <a:lstStyle/>
          <a:p>
            <a:r>
              <a:rPr lang="en-US" dirty="0"/>
              <a:t>Module Usage</a:t>
            </a:r>
          </a:p>
        </p:txBody>
      </p:sp>
      <p:sp>
        <p:nvSpPr>
          <p:cNvPr id="4" name="Text Placeholder 3">
            <a:extLst>
              <a:ext uri="{FF2B5EF4-FFF2-40B4-BE49-F238E27FC236}">
                <a16:creationId xmlns:a16="http://schemas.microsoft.com/office/drawing/2014/main" id="{5AFAC48F-F10B-4644-A1DE-F3B2C992D40E}"/>
              </a:ext>
            </a:extLst>
          </p:cNvPr>
          <p:cNvSpPr>
            <a:spLocks noGrp="1"/>
          </p:cNvSpPr>
          <p:nvPr>
            <p:ph type="body" sz="quarter" idx="10"/>
          </p:nvPr>
        </p:nvSpPr>
        <p:spPr/>
        <p:txBody>
          <a:bodyPr/>
          <a:lstStyle/>
          <a:p>
            <a:r>
              <a:rPr lang="en-US" dirty="0"/>
              <a:t>https://</a:t>
            </a:r>
            <a:r>
              <a:rPr lang="en-US" dirty="0" err="1"/>
              <a:t>www.terraform.io</a:t>
            </a:r>
            <a:r>
              <a:rPr lang="en-US" dirty="0"/>
              <a:t>/docs/modules</a:t>
            </a:r>
          </a:p>
        </p:txBody>
      </p:sp>
    </p:spTree>
    <p:extLst>
      <p:ext uri="{BB962C8B-B14F-4D97-AF65-F5344CB8AC3E}">
        <p14:creationId xmlns:p14="http://schemas.microsoft.com/office/powerpoint/2010/main" val="1185499017"/>
      </p:ext>
    </p:extLst>
  </p:cSld>
  <p:clrMapOvr>
    <a:masterClrMapping/>
  </p:clrMapOvr>
  <p:transition spd="med"/>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690BF60-6852-E24A-ACF8-8533F1540C33}"/>
              </a:ext>
            </a:extLst>
          </p:cNvPr>
          <p:cNvSpPr>
            <a:spLocks noGrp="1"/>
          </p:cNvSpPr>
          <p:nvPr>
            <p:ph type="title"/>
          </p:nvPr>
        </p:nvSpPr>
        <p:spPr/>
        <p:txBody>
          <a:bodyPr/>
          <a:lstStyle/>
          <a:p>
            <a:r>
              <a:rPr lang="en-US" dirty="0"/>
              <a:t>Public Module Registry</a:t>
            </a:r>
          </a:p>
        </p:txBody>
      </p:sp>
      <p:sp>
        <p:nvSpPr>
          <p:cNvPr id="4" name="Text Placeholder 3">
            <a:extLst>
              <a:ext uri="{FF2B5EF4-FFF2-40B4-BE49-F238E27FC236}">
                <a16:creationId xmlns:a16="http://schemas.microsoft.com/office/drawing/2014/main" id="{CBD312EC-30CA-1B46-A55B-4411D5A5A70B}"/>
              </a:ext>
            </a:extLst>
          </p:cNvPr>
          <p:cNvSpPr>
            <a:spLocks noGrp="1"/>
          </p:cNvSpPr>
          <p:nvPr>
            <p:ph type="body" sz="quarter" idx="10"/>
          </p:nvPr>
        </p:nvSpPr>
        <p:spPr>
          <a:xfrm>
            <a:off x="9612352" y="12882563"/>
            <a:ext cx="12679324" cy="547687"/>
          </a:xfrm>
        </p:spPr>
        <p:txBody>
          <a:bodyPr/>
          <a:lstStyle/>
          <a:p>
            <a:r>
              <a:rPr lang="en-US" dirty="0"/>
              <a:t>https://</a:t>
            </a:r>
            <a:r>
              <a:rPr lang="en-US" dirty="0" err="1"/>
              <a:t>registry.terraform.io</a:t>
            </a:r>
            <a:r>
              <a:rPr lang="en-US" dirty="0"/>
              <a:t> </a:t>
            </a:r>
          </a:p>
        </p:txBody>
      </p:sp>
      <p:pic>
        <p:nvPicPr>
          <p:cNvPr id="6" name="Picture 5">
            <a:extLst>
              <a:ext uri="{FF2B5EF4-FFF2-40B4-BE49-F238E27FC236}">
                <a16:creationId xmlns:a16="http://schemas.microsoft.com/office/drawing/2014/main" id="{0A762088-8E13-A347-A74A-0E5519072526}"/>
              </a:ext>
            </a:extLst>
          </p:cNvPr>
          <p:cNvPicPr>
            <a:picLocks noChangeAspect="1"/>
          </p:cNvPicPr>
          <p:nvPr/>
        </p:nvPicPr>
        <p:blipFill>
          <a:blip r:embed="rId3"/>
          <a:stretch>
            <a:fillRect/>
          </a:stretch>
        </p:blipFill>
        <p:spPr>
          <a:xfrm>
            <a:off x="1615992" y="3214615"/>
            <a:ext cx="21418550" cy="9021440"/>
          </a:xfrm>
          <a:prstGeom prst="rect">
            <a:avLst/>
          </a:prstGeom>
        </p:spPr>
      </p:pic>
    </p:spTree>
    <p:extLst>
      <p:ext uri="{BB962C8B-B14F-4D97-AF65-F5344CB8AC3E}">
        <p14:creationId xmlns:p14="http://schemas.microsoft.com/office/powerpoint/2010/main" val="1818393716"/>
      </p:ext>
    </p:extLst>
  </p:cSld>
  <p:clrMapOvr>
    <a:masterClrMapping/>
  </p:clrMapOvr>
  <p:transition spd="med"/>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690BF60-6852-E24A-ACF8-8533F1540C33}"/>
              </a:ext>
            </a:extLst>
          </p:cNvPr>
          <p:cNvSpPr>
            <a:spLocks noGrp="1"/>
          </p:cNvSpPr>
          <p:nvPr>
            <p:ph type="title"/>
          </p:nvPr>
        </p:nvSpPr>
        <p:spPr/>
        <p:txBody>
          <a:bodyPr/>
          <a:lstStyle/>
          <a:p>
            <a:r>
              <a:rPr lang="en-US" dirty="0"/>
              <a:t>Private Module Registry</a:t>
            </a:r>
          </a:p>
        </p:txBody>
      </p:sp>
      <p:sp>
        <p:nvSpPr>
          <p:cNvPr id="4" name="Text Placeholder 3">
            <a:extLst>
              <a:ext uri="{FF2B5EF4-FFF2-40B4-BE49-F238E27FC236}">
                <a16:creationId xmlns:a16="http://schemas.microsoft.com/office/drawing/2014/main" id="{CBD312EC-30CA-1B46-A55B-4411D5A5A70B}"/>
              </a:ext>
            </a:extLst>
          </p:cNvPr>
          <p:cNvSpPr>
            <a:spLocks noGrp="1"/>
          </p:cNvSpPr>
          <p:nvPr>
            <p:ph type="body" sz="quarter" idx="10"/>
          </p:nvPr>
        </p:nvSpPr>
        <p:spPr>
          <a:xfrm>
            <a:off x="9612352" y="12882563"/>
            <a:ext cx="12679324" cy="547687"/>
          </a:xfrm>
        </p:spPr>
        <p:txBody>
          <a:bodyPr/>
          <a:lstStyle/>
          <a:p>
            <a:r>
              <a:rPr lang="en-US" dirty="0"/>
              <a:t>https://</a:t>
            </a:r>
            <a:r>
              <a:rPr lang="en-US" dirty="0" err="1"/>
              <a:t>www.terraform.io</a:t>
            </a:r>
            <a:r>
              <a:rPr lang="en-US" dirty="0"/>
              <a:t>/docs/enterprise/registry</a:t>
            </a:r>
          </a:p>
        </p:txBody>
      </p:sp>
      <p:pic>
        <p:nvPicPr>
          <p:cNvPr id="1026" name="Picture 2" descr="TFE screenshot: the list of available modules">
            <a:extLst>
              <a:ext uri="{FF2B5EF4-FFF2-40B4-BE49-F238E27FC236}">
                <a16:creationId xmlns:a16="http://schemas.microsoft.com/office/drawing/2014/main" id="{3CB410CB-0A5C-0B4E-AF77-1DE930102EAD}"/>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857314" y="2568107"/>
            <a:ext cx="16935905" cy="101714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541148"/>
      </p:ext>
    </p:extLst>
  </p:cSld>
  <p:clrMapOvr>
    <a:masterClrMapping/>
  </p:clrMapOvr>
  <p:transition spd="med"/>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6AC0C9D-EC2F-0949-9E87-CC2F7374EDC8}"/>
              </a:ext>
            </a:extLst>
          </p:cNvPr>
          <p:cNvSpPr>
            <a:spLocks noGrp="1"/>
          </p:cNvSpPr>
          <p:nvPr>
            <p:ph type="body" sz="quarter" idx="13"/>
          </p:nvPr>
        </p:nvSpPr>
        <p:spPr/>
        <p:txBody>
          <a:bodyPr/>
          <a:lstStyle/>
          <a:p>
            <a:endParaRPr lang="en-US"/>
          </a:p>
        </p:txBody>
      </p:sp>
      <p:sp>
        <p:nvSpPr>
          <p:cNvPr id="3" name="Title 2">
            <a:extLst>
              <a:ext uri="{FF2B5EF4-FFF2-40B4-BE49-F238E27FC236}">
                <a16:creationId xmlns:a16="http://schemas.microsoft.com/office/drawing/2014/main" id="{C29B5BB6-6FDB-8A4B-BA39-7FE5633CF1E3}"/>
              </a:ext>
            </a:extLst>
          </p:cNvPr>
          <p:cNvSpPr>
            <a:spLocks noGrp="1"/>
          </p:cNvSpPr>
          <p:nvPr>
            <p:ph type="title"/>
          </p:nvPr>
        </p:nvSpPr>
        <p:spPr/>
        <p:txBody>
          <a:bodyPr/>
          <a:lstStyle/>
          <a:p>
            <a:r>
              <a:rPr lang="en-US" dirty="0"/>
              <a:t>DEMO</a:t>
            </a:r>
          </a:p>
        </p:txBody>
      </p:sp>
    </p:spTree>
    <p:extLst>
      <p:ext uri="{BB962C8B-B14F-4D97-AF65-F5344CB8AC3E}">
        <p14:creationId xmlns:p14="http://schemas.microsoft.com/office/powerpoint/2010/main" val="696368160"/>
      </p:ext>
    </p:extLst>
  </p:cSld>
  <p:clrMapOvr>
    <a:masterClrMapping/>
  </p:clrMapOvr>
  <p:transition spd="med"/>
</p:sld>
</file>

<file path=ppt/slides/slide1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4D401513-8CB8-A443-A4CD-10FA81300B01}"/>
              </a:ext>
            </a:extLst>
          </p:cNvPr>
          <p:cNvSpPr>
            <a:spLocks noGrp="1"/>
          </p:cNvSpPr>
          <p:nvPr>
            <p:ph type="body" sz="quarter" idx="13"/>
          </p:nvPr>
        </p:nvSpPr>
        <p:spPr>
          <a:xfrm>
            <a:off x="7997753" y="7527558"/>
            <a:ext cx="13027164" cy="2184401"/>
          </a:xfrm>
        </p:spPr>
        <p:txBody>
          <a:bodyPr/>
          <a:lstStyle/>
          <a:p>
            <a:r>
              <a:rPr lang="en-US" dirty="0">
                <a:solidFill>
                  <a:schemeClr val="tx1"/>
                </a:solidFill>
              </a:rPr>
              <a:t>03 - Provision Azure Virtual Machines</a:t>
            </a:r>
          </a:p>
        </p:txBody>
      </p:sp>
      <p:sp>
        <p:nvSpPr>
          <p:cNvPr id="8" name="Title 7">
            <a:extLst>
              <a:ext uri="{FF2B5EF4-FFF2-40B4-BE49-F238E27FC236}">
                <a16:creationId xmlns:a16="http://schemas.microsoft.com/office/drawing/2014/main" id="{3A73D313-726B-854A-9F48-D31243F35185}"/>
              </a:ext>
            </a:extLst>
          </p:cNvPr>
          <p:cNvSpPr>
            <a:spLocks noGrp="1"/>
          </p:cNvSpPr>
          <p:nvPr>
            <p:ph type="title"/>
          </p:nvPr>
        </p:nvSpPr>
        <p:spPr/>
        <p:txBody>
          <a:bodyPr/>
          <a:lstStyle/>
          <a:p>
            <a:r>
              <a:rPr lang="en-US" dirty="0"/>
              <a:t>Challenge</a:t>
            </a:r>
          </a:p>
        </p:txBody>
      </p:sp>
    </p:spTree>
    <p:extLst>
      <p:ext uri="{BB962C8B-B14F-4D97-AF65-F5344CB8AC3E}">
        <p14:creationId xmlns:p14="http://schemas.microsoft.com/office/powerpoint/2010/main" val="706295112"/>
      </p:ext>
    </p:extLst>
  </p:cSld>
  <p:clrMapOvr>
    <a:masterClrMapping/>
  </p:clrMapOvr>
  <p:transition spd="med"/>
</p:sld>
</file>

<file path=ppt/slides/slide1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4D401513-8CB8-A443-A4CD-10FA81300B01}"/>
              </a:ext>
            </a:extLst>
          </p:cNvPr>
          <p:cNvSpPr>
            <a:spLocks noGrp="1"/>
          </p:cNvSpPr>
          <p:nvPr>
            <p:ph type="body" sz="quarter" idx="13"/>
          </p:nvPr>
        </p:nvSpPr>
        <p:spPr>
          <a:xfrm>
            <a:off x="7997753" y="7527558"/>
            <a:ext cx="13027164" cy="2184401"/>
          </a:xfrm>
        </p:spPr>
        <p:txBody>
          <a:bodyPr/>
          <a:lstStyle/>
          <a:p>
            <a:r>
              <a:rPr lang="en-US" dirty="0"/>
              <a:t>04 - Scaling Infrastructure with Count</a:t>
            </a:r>
            <a:endParaRPr lang="en-US" dirty="0">
              <a:solidFill>
                <a:schemeClr val="tx1"/>
              </a:solidFill>
            </a:endParaRPr>
          </a:p>
        </p:txBody>
      </p:sp>
      <p:sp>
        <p:nvSpPr>
          <p:cNvPr id="8" name="Title 7">
            <a:extLst>
              <a:ext uri="{FF2B5EF4-FFF2-40B4-BE49-F238E27FC236}">
                <a16:creationId xmlns:a16="http://schemas.microsoft.com/office/drawing/2014/main" id="{3A73D313-726B-854A-9F48-D31243F35185}"/>
              </a:ext>
            </a:extLst>
          </p:cNvPr>
          <p:cNvSpPr>
            <a:spLocks noGrp="1"/>
          </p:cNvSpPr>
          <p:nvPr>
            <p:ph type="title"/>
          </p:nvPr>
        </p:nvSpPr>
        <p:spPr/>
        <p:txBody>
          <a:bodyPr/>
          <a:lstStyle/>
          <a:p>
            <a:r>
              <a:rPr lang="en-US" dirty="0"/>
              <a:t>Challenge</a:t>
            </a:r>
          </a:p>
        </p:txBody>
      </p:sp>
    </p:spTree>
    <p:extLst>
      <p:ext uri="{BB962C8B-B14F-4D97-AF65-F5344CB8AC3E}">
        <p14:creationId xmlns:p14="http://schemas.microsoft.com/office/powerpoint/2010/main" val="3805706778"/>
      </p:ext>
    </p:extLst>
  </p:cSld>
  <p:clrMapOvr>
    <a:masterClrMapping/>
  </p:clrMapOvr>
  <p:transition spd="med"/>
</p:sld>
</file>

<file path=ppt/slides/slide1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276DDAE-6DB7-9942-9EE0-099669005F93}"/>
              </a:ext>
            </a:extLst>
          </p:cNvPr>
          <p:cNvSpPr>
            <a:spLocks noGrp="1"/>
          </p:cNvSpPr>
          <p:nvPr>
            <p:ph type="title"/>
          </p:nvPr>
        </p:nvSpPr>
        <p:spPr/>
        <p:txBody>
          <a:bodyPr/>
          <a:lstStyle/>
          <a:p>
            <a:r>
              <a:rPr lang="en-US" dirty="0"/>
              <a:t>Solution Round Table</a:t>
            </a:r>
          </a:p>
        </p:txBody>
      </p:sp>
      <p:sp>
        <p:nvSpPr>
          <p:cNvPr id="5" name="TextBox 4">
            <a:extLst>
              <a:ext uri="{FF2B5EF4-FFF2-40B4-BE49-F238E27FC236}">
                <a16:creationId xmlns:a16="http://schemas.microsoft.com/office/drawing/2014/main" id="{8F3D10BD-20D8-174B-84A6-C07B31E312FF}"/>
              </a:ext>
            </a:extLst>
          </p:cNvPr>
          <p:cNvSpPr txBox="1"/>
          <p:nvPr/>
        </p:nvSpPr>
        <p:spPr>
          <a:xfrm>
            <a:off x="8749145" y="3379785"/>
            <a:ext cx="246284" cy="901270"/>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9" tIns="121919" rIns="121919" bIns="121919" numCol="1" spcCol="38100" rtlCol="0" anchor="b">
            <a:spAutoFit/>
          </a:bodyPr>
          <a:lstStyle/>
          <a:p>
            <a:pPr marL="0" marR="0" indent="0" algn="l" defTabSz="1828800" rtl="0" fontAlgn="auto" latinLnBrk="0" hangingPunct="0">
              <a:lnSpc>
                <a:spcPct val="80000"/>
              </a:lnSpc>
              <a:spcBef>
                <a:spcPts val="500"/>
              </a:spcBef>
              <a:spcAft>
                <a:spcPts val="0"/>
              </a:spcAft>
              <a:buClrTx/>
              <a:buSzTx/>
              <a:buFontTx/>
              <a:buNone/>
              <a:tabLst/>
            </a:pPr>
            <a:endParaRPr kumimoji="0" lang="en-US" sz="4800" b="1" i="0" u="none" strike="noStrike" cap="none" spc="0" normalizeH="0" baseline="0" dirty="0">
              <a:ln>
                <a:noFill/>
              </a:ln>
              <a:solidFill>
                <a:srgbClr val="FFFFFF"/>
              </a:solidFill>
              <a:effectLst/>
              <a:uFillTx/>
              <a:latin typeface="Tahoma"/>
              <a:ea typeface="Tahoma"/>
              <a:cs typeface="Tahoma"/>
              <a:sym typeface="Tahoma"/>
            </a:endParaRPr>
          </a:p>
        </p:txBody>
      </p:sp>
      <p:sp>
        <p:nvSpPr>
          <p:cNvPr id="6" name="Text Placeholder 1">
            <a:extLst>
              <a:ext uri="{FF2B5EF4-FFF2-40B4-BE49-F238E27FC236}">
                <a16:creationId xmlns:a16="http://schemas.microsoft.com/office/drawing/2014/main" id="{5F141280-D7AD-6349-A4F8-DAFD6EF32F5A}"/>
              </a:ext>
            </a:extLst>
          </p:cNvPr>
          <p:cNvSpPr txBox="1">
            <a:spLocks/>
          </p:cNvSpPr>
          <p:nvPr/>
        </p:nvSpPr>
        <p:spPr>
          <a:xfrm>
            <a:off x="8519004" y="3379785"/>
            <a:ext cx="14798196" cy="9026960"/>
          </a:xfrm>
          <a:prstGeom prst="rect">
            <a:avLst/>
          </a:prstGeom>
        </p:spPr>
        <p:txBody>
          <a:bodyPr/>
          <a:lstStyle>
            <a:lvl1pPr marL="604157" marR="0" indent="-604157" algn="l" defTabSz="2438400" rtl="0" latinLnBrk="0">
              <a:lnSpc>
                <a:spcPct val="90000"/>
              </a:lnSpc>
              <a:spcBef>
                <a:spcPts val="2600"/>
              </a:spcBef>
              <a:spcAft>
                <a:spcPts val="0"/>
              </a:spcAft>
              <a:buClrTx/>
              <a:buSzPct val="100000"/>
              <a:buFont typeface="Arial"/>
              <a:buChar char="•"/>
              <a:tabLst/>
              <a:defRPr sz="7400" b="0" i="0" u="none" strike="noStrike" cap="none" spc="0" baseline="0">
                <a:ln>
                  <a:noFill/>
                </a:ln>
                <a:solidFill>
                  <a:srgbClr val="000000"/>
                </a:solidFill>
                <a:uFillTx/>
                <a:latin typeface="Verdana"/>
                <a:ea typeface="Verdana"/>
                <a:cs typeface="Verdana"/>
                <a:sym typeface="Verdana"/>
              </a:defRPr>
            </a:lvl1pPr>
            <a:lvl2pPr marL="1162050" marR="0" indent="-704850" algn="l" defTabSz="2438400" rtl="0" latinLnBrk="0">
              <a:lnSpc>
                <a:spcPct val="90000"/>
              </a:lnSpc>
              <a:spcBef>
                <a:spcPts val="2600"/>
              </a:spcBef>
              <a:spcAft>
                <a:spcPts val="0"/>
              </a:spcAft>
              <a:buClrTx/>
              <a:buSzPct val="100000"/>
              <a:buFont typeface="Arial"/>
              <a:buChar char="•"/>
              <a:tabLst/>
              <a:defRPr sz="7400" b="0" i="0" u="none" strike="noStrike" cap="none" spc="0" baseline="0">
                <a:ln>
                  <a:noFill/>
                </a:ln>
                <a:solidFill>
                  <a:srgbClr val="000000"/>
                </a:solidFill>
                <a:uFillTx/>
                <a:latin typeface="Verdana"/>
                <a:ea typeface="Verdana"/>
                <a:cs typeface="Verdana"/>
                <a:sym typeface="Verdana"/>
              </a:defRPr>
            </a:lvl2pPr>
            <a:lvl3pPr marL="1760220" marR="0" indent="-845820" algn="l" defTabSz="2438400" rtl="0" latinLnBrk="0">
              <a:lnSpc>
                <a:spcPct val="90000"/>
              </a:lnSpc>
              <a:spcBef>
                <a:spcPts val="2600"/>
              </a:spcBef>
              <a:spcAft>
                <a:spcPts val="0"/>
              </a:spcAft>
              <a:buClrTx/>
              <a:buSzPct val="100000"/>
              <a:buFont typeface="Arial"/>
              <a:buChar char="•"/>
              <a:tabLst/>
              <a:defRPr sz="7400" b="0" i="0" u="none" strike="noStrike" cap="none" spc="0" baseline="0">
                <a:ln>
                  <a:noFill/>
                </a:ln>
                <a:solidFill>
                  <a:srgbClr val="000000"/>
                </a:solidFill>
                <a:uFillTx/>
                <a:latin typeface="Verdana"/>
                <a:ea typeface="Verdana"/>
                <a:cs typeface="Verdana"/>
                <a:sym typeface="Verdana"/>
              </a:defRPr>
            </a:lvl3pPr>
            <a:lvl4pPr marL="2311400" marR="0" indent="-939800" algn="l" defTabSz="2438400" rtl="0" latinLnBrk="0">
              <a:lnSpc>
                <a:spcPct val="90000"/>
              </a:lnSpc>
              <a:spcBef>
                <a:spcPts val="2600"/>
              </a:spcBef>
              <a:spcAft>
                <a:spcPts val="0"/>
              </a:spcAft>
              <a:buClrTx/>
              <a:buSzPct val="100000"/>
              <a:buFont typeface="Arial"/>
              <a:buChar char="•"/>
              <a:tabLst/>
              <a:defRPr sz="7400" b="0" i="0" u="none" strike="noStrike" cap="none" spc="0" baseline="0">
                <a:ln>
                  <a:noFill/>
                </a:ln>
                <a:solidFill>
                  <a:srgbClr val="000000"/>
                </a:solidFill>
                <a:uFillTx/>
                <a:latin typeface="Verdana"/>
                <a:ea typeface="Verdana"/>
                <a:cs typeface="Verdana"/>
                <a:sym typeface="Verdana"/>
              </a:defRPr>
            </a:lvl4pPr>
            <a:lvl5pPr marL="2768600" marR="0" indent="-939800" algn="l" defTabSz="2438400" rtl="0" latinLnBrk="0">
              <a:lnSpc>
                <a:spcPct val="90000"/>
              </a:lnSpc>
              <a:spcBef>
                <a:spcPts val="2600"/>
              </a:spcBef>
              <a:spcAft>
                <a:spcPts val="0"/>
              </a:spcAft>
              <a:buClrTx/>
              <a:buSzPct val="100000"/>
              <a:buFont typeface="Arial"/>
              <a:buChar char="•"/>
              <a:tabLst/>
              <a:defRPr sz="7400" b="0" i="0" u="none" strike="noStrike" cap="none" spc="0" baseline="0">
                <a:ln>
                  <a:noFill/>
                </a:ln>
                <a:solidFill>
                  <a:srgbClr val="000000"/>
                </a:solidFill>
                <a:uFillTx/>
                <a:latin typeface="Verdana"/>
                <a:ea typeface="Verdana"/>
                <a:cs typeface="Verdana"/>
                <a:sym typeface="Verdana"/>
              </a:defRPr>
            </a:lvl5pPr>
            <a:lvl6pPr marL="3225800" marR="0" indent="-939800" algn="l" defTabSz="2438400" rtl="0" latinLnBrk="0">
              <a:lnSpc>
                <a:spcPct val="90000"/>
              </a:lnSpc>
              <a:spcBef>
                <a:spcPts val="2600"/>
              </a:spcBef>
              <a:spcAft>
                <a:spcPts val="0"/>
              </a:spcAft>
              <a:buClrTx/>
              <a:buSzPct val="100000"/>
              <a:buFont typeface="Arial"/>
              <a:buChar char="•"/>
              <a:tabLst/>
              <a:defRPr sz="7400" b="0" i="0" u="none" strike="noStrike" cap="none" spc="0" baseline="0">
                <a:ln>
                  <a:noFill/>
                </a:ln>
                <a:solidFill>
                  <a:srgbClr val="000000"/>
                </a:solidFill>
                <a:uFillTx/>
                <a:latin typeface="Verdana"/>
                <a:ea typeface="Verdana"/>
                <a:cs typeface="Verdana"/>
                <a:sym typeface="Verdana"/>
              </a:defRPr>
            </a:lvl6pPr>
            <a:lvl7pPr marL="3683000" marR="0" indent="-939800" algn="l" defTabSz="2438400" rtl="0" latinLnBrk="0">
              <a:lnSpc>
                <a:spcPct val="90000"/>
              </a:lnSpc>
              <a:spcBef>
                <a:spcPts val="2600"/>
              </a:spcBef>
              <a:spcAft>
                <a:spcPts val="0"/>
              </a:spcAft>
              <a:buClrTx/>
              <a:buSzPct val="100000"/>
              <a:buFont typeface="Arial"/>
              <a:buChar char="•"/>
              <a:tabLst/>
              <a:defRPr sz="7400" b="0" i="0" u="none" strike="noStrike" cap="none" spc="0" baseline="0">
                <a:ln>
                  <a:noFill/>
                </a:ln>
                <a:solidFill>
                  <a:srgbClr val="000000"/>
                </a:solidFill>
                <a:uFillTx/>
                <a:latin typeface="Verdana"/>
                <a:ea typeface="Verdana"/>
                <a:cs typeface="Verdana"/>
                <a:sym typeface="Verdana"/>
              </a:defRPr>
            </a:lvl7pPr>
            <a:lvl8pPr marL="4140200" marR="0" indent="-939800" algn="l" defTabSz="2438400" rtl="0" latinLnBrk="0">
              <a:lnSpc>
                <a:spcPct val="90000"/>
              </a:lnSpc>
              <a:spcBef>
                <a:spcPts val="2600"/>
              </a:spcBef>
              <a:spcAft>
                <a:spcPts val="0"/>
              </a:spcAft>
              <a:buClrTx/>
              <a:buSzPct val="100000"/>
              <a:buFont typeface="Arial"/>
              <a:buChar char="•"/>
              <a:tabLst/>
              <a:defRPr sz="7400" b="0" i="0" u="none" strike="noStrike" cap="none" spc="0" baseline="0">
                <a:ln>
                  <a:noFill/>
                </a:ln>
                <a:solidFill>
                  <a:srgbClr val="000000"/>
                </a:solidFill>
                <a:uFillTx/>
                <a:latin typeface="Verdana"/>
                <a:ea typeface="Verdana"/>
                <a:cs typeface="Verdana"/>
                <a:sym typeface="Verdana"/>
              </a:defRPr>
            </a:lvl8pPr>
            <a:lvl9pPr marL="4597400" marR="0" indent="-939800" algn="l" defTabSz="2438400" rtl="0" latinLnBrk="0">
              <a:lnSpc>
                <a:spcPct val="90000"/>
              </a:lnSpc>
              <a:spcBef>
                <a:spcPts val="2600"/>
              </a:spcBef>
              <a:spcAft>
                <a:spcPts val="0"/>
              </a:spcAft>
              <a:buClrTx/>
              <a:buSzPct val="100000"/>
              <a:buFont typeface="Arial"/>
              <a:buChar char="•"/>
              <a:tabLst/>
              <a:defRPr sz="7400" b="0" i="0" u="none" strike="noStrike" cap="none" spc="0" baseline="0">
                <a:ln>
                  <a:noFill/>
                </a:ln>
                <a:solidFill>
                  <a:srgbClr val="000000"/>
                </a:solidFill>
                <a:uFillTx/>
                <a:latin typeface="Verdana"/>
                <a:ea typeface="Verdana"/>
                <a:cs typeface="Verdana"/>
                <a:sym typeface="Verdana"/>
              </a:defRPr>
            </a:lvl9pPr>
          </a:lstStyle>
          <a:p>
            <a:pPr marL="0" indent="0" hangingPunct="1">
              <a:buNone/>
            </a:pPr>
            <a:br>
              <a:rPr lang="en-US" sz="4400" b="1" dirty="0"/>
            </a:br>
            <a:r>
              <a:rPr lang="en-US" sz="4400" b="1" dirty="0"/>
              <a:t>What are some of the pains you are having creating infrastructure in Azure?</a:t>
            </a:r>
          </a:p>
          <a:p>
            <a:pPr marL="0" indent="0" hangingPunct="1">
              <a:buNone/>
            </a:pPr>
            <a:endParaRPr lang="en-US" sz="4400" b="1" dirty="0"/>
          </a:p>
          <a:p>
            <a:pPr marL="0" indent="0" hangingPunct="1">
              <a:buNone/>
            </a:pPr>
            <a:r>
              <a:rPr lang="en-US" sz="4400" b="1" dirty="0"/>
              <a:t>What roadblocks do you see in adopting Terraform as your choice in </a:t>
            </a:r>
            <a:r>
              <a:rPr lang="en-US" sz="4400" b="1" dirty="0" err="1"/>
              <a:t>IaC</a:t>
            </a:r>
            <a:r>
              <a:rPr lang="en-US" sz="4400" b="1" dirty="0"/>
              <a:t>?</a:t>
            </a:r>
          </a:p>
          <a:p>
            <a:pPr marL="0" indent="0" hangingPunct="1">
              <a:buNone/>
            </a:pPr>
            <a:endParaRPr lang="en-US" sz="4400" b="1" dirty="0"/>
          </a:p>
          <a:p>
            <a:pPr marL="0" indent="0" hangingPunct="1">
              <a:buNone/>
            </a:pPr>
            <a:r>
              <a:rPr lang="en-US" sz="4400" b="1" dirty="0"/>
              <a:t>What concerns do you have with using Terraform?</a:t>
            </a:r>
          </a:p>
        </p:txBody>
      </p:sp>
    </p:spTree>
    <p:extLst>
      <p:ext uri="{BB962C8B-B14F-4D97-AF65-F5344CB8AC3E}">
        <p14:creationId xmlns:p14="http://schemas.microsoft.com/office/powerpoint/2010/main" val="1903816776"/>
      </p:ext>
    </p:extLst>
  </p:cSld>
  <p:clrMapOvr>
    <a:masterClrMapping/>
  </p:clrMapOvr>
  <p:transition spd="med"/>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CE0EB61C-001B-6642-B2E0-DBE5C96DA54A}"/>
              </a:ext>
            </a:extLst>
          </p:cNvPr>
          <p:cNvSpPr>
            <a:spLocks noGrp="1"/>
          </p:cNvSpPr>
          <p:nvPr>
            <p:ph type="body" sz="quarter" idx="13"/>
          </p:nvPr>
        </p:nvSpPr>
        <p:spPr/>
        <p:txBody>
          <a:bodyPr/>
          <a:lstStyle/>
          <a:p>
            <a:endParaRPr lang="en-US"/>
          </a:p>
        </p:txBody>
      </p:sp>
      <p:sp>
        <p:nvSpPr>
          <p:cNvPr id="5" name="Title 4">
            <a:extLst>
              <a:ext uri="{FF2B5EF4-FFF2-40B4-BE49-F238E27FC236}">
                <a16:creationId xmlns:a16="http://schemas.microsoft.com/office/drawing/2014/main" id="{B41D8455-BA56-154C-BBB8-E53EA2AB6378}"/>
              </a:ext>
            </a:extLst>
          </p:cNvPr>
          <p:cNvSpPr>
            <a:spLocks noGrp="1"/>
          </p:cNvSpPr>
          <p:nvPr>
            <p:ph type="title"/>
          </p:nvPr>
        </p:nvSpPr>
        <p:spPr/>
        <p:txBody>
          <a:bodyPr/>
          <a:lstStyle/>
          <a:p>
            <a:r>
              <a:rPr lang="en-US" dirty="0"/>
              <a:t>Backend</a:t>
            </a:r>
          </a:p>
        </p:txBody>
      </p:sp>
    </p:spTree>
    <p:extLst>
      <p:ext uri="{BB962C8B-B14F-4D97-AF65-F5344CB8AC3E}">
        <p14:creationId xmlns:p14="http://schemas.microsoft.com/office/powerpoint/2010/main" val="2788842973"/>
      </p:ext>
    </p:extLst>
  </p:cSld>
  <p:clrMapOvr>
    <a:masterClrMapping/>
  </p:clrMapOvr>
  <p:transition spd="med"/>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D6700D-3F27-EB41-BF82-BE714FB4C2A6}"/>
              </a:ext>
            </a:extLst>
          </p:cNvPr>
          <p:cNvSpPr>
            <a:spLocks noGrp="1"/>
          </p:cNvSpPr>
          <p:nvPr>
            <p:ph type="body" idx="1"/>
          </p:nvPr>
        </p:nvSpPr>
        <p:spPr/>
        <p:txBody>
          <a:bodyPr>
            <a:normAutofit/>
          </a:bodyPr>
          <a:lstStyle/>
          <a:p>
            <a:pPr marL="0" indent="0">
              <a:buNone/>
            </a:pPr>
            <a:endParaRPr lang="en-US" dirty="0"/>
          </a:p>
          <a:p>
            <a:pPr marL="0" indent="0">
              <a:buNone/>
            </a:pPr>
            <a:r>
              <a:rPr lang="en-US" dirty="0"/>
              <a:t>Determines how state is loaded and how an operations are executed.</a:t>
            </a:r>
          </a:p>
          <a:p>
            <a:pPr marL="0" indent="0">
              <a:buNone/>
            </a:pPr>
            <a:endParaRPr lang="en-US" dirty="0"/>
          </a:p>
          <a:p>
            <a:pPr marL="0" indent="0">
              <a:buNone/>
            </a:pPr>
            <a:r>
              <a:rPr lang="en-US" dirty="0"/>
              <a:t>Enables non-local file state storage, remote execution, etc.</a:t>
            </a:r>
          </a:p>
          <a:p>
            <a:pPr marL="0" indent="0">
              <a:buNone/>
            </a:pPr>
            <a:br>
              <a:rPr lang="en-US" dirty="0"/>
            </a:br>
            <a:r>
              <a:rPr lang="en-US" dirty="0"/>
              <a:t>By default, Terraform uses the "local" backend.</a:t>
            </a:r>
          </a:p>
          <a:p>
            <a:pPr marL="0" indent="0">
              <a:buNone/>
            </a:pPr>
            <a:endParaRPr lang="en-US" dirty="0"/>
          </a:p>
        </p:txBody>
      </p:sp>
      <p:sp>
        <p:nvSpPr>
          <p:cNvPr id="3" name="Title 2">
            <a:extLst>
              <a:ext uri="{FF2B5EF4-FFF2-40B4-BE49-F238E27FC236}">
                <a16:creationId xmlns:a16="http://schemas.microsoft.com/office/drawing/2014/main" id="{50F129CB-750D-CC4D-B672-55E56F1FCE53}"/>
              </a:ext>
            </a:extLst>
          </p:cNvPr>
          <p:cNvSpPr>
            <a:spLocks noGrp="1"/>
          </p:cNvSpPr>
          <p:nvPr>
            <p:ph type="title"/>
          </p:nvPr>
        </p:nvSpPr>
        <p:spPr/>
        <p:txBody>
          <a:bodyPr>
            <a:normAutofit/>
          </a:bodyPr>
          <a:lstStyle/>
          <a:p>
            <a:r>
              <a:rPr lang="en-US" dirty="0"/>
              <a:t>Backend</a:t>
            </a:r>
          </a:p>
        </p:txBody>
      </p:sp>
      <p:sp>
        <p:nvSpPr>
          <p:cNvPr id="4" name="Text Placeholder 3">
            <a:extLst>
              <a:ext uri="{FF2B5EF4-FFF2-40B4-BE49-F238E27FC236}">
                <a16:creationId xmlns:a16="http://schemas.microsoft.com/office/drawing/2014/main" id="{7263029A-7445-2D4B-92B2-14D882916A5A}"/>
              </a:ext>
            </a:extLst>
          </p:cNvPr>
          <p:cNvSpPr>
            <a:spLocks noGrp="1"/>
          </p:cNvSpPr>
          <p:nvPr>
            <p:ph type="body" sz="quarter" idx="10"/>
          </p:nvPr>
        </p:nvSpPr>
        <p:spPr/>
        <p:txBody>
          <a:bodyPr/>
          <a:lstStyle/>
          <a:p>
            <a:r>
              <a:rPr lang="en-US" dirty="0"/>
              <a:t>https://</a:t>
            </a:r>
            <a:r>
              <a:rPr lang="en-US" dirty="0" err="1"/>
              <a:t>www.terraform.io</a:t>
            </a:r>
            <a:r>
              <a:rPr lang="en-US" dirty="0"/>
              <a:t>/docs/</a:t>
            </a:r>
            <a:r>
              <a:rPr lang="en-US" dirty="0" err="1"/>
              <a:t>backends</a:t>
            </a:r>
            <a:r>
              <a:rPr lang="en-US" dirty="0"/>
              <a:t>/types/</a:t>
            </a:r>
            <a:r>
              <a:rPr lang="en-US" dirty="0" err="1"/>
              <a:t>index.html</a:t>
            </a:r>
            <a:endParaRPr lang="en-US" dirty="0"/>
          </a:p>
          <a:p>
            <a:endParaRPr lang="en-US" dirty="0"/>
          </a:p>
        </p:txBody>
      </p:sp>
    </p:spTree>
    <p:extLst>
      <p:ext uri="{BB962C8B-B14F-4D97-AF65-F5344CB8AC3E}">
        <p14:creationId xmlns:p14="http://schemas.microsoft.com/office/powerpoint/2010/main" val="3592689623"/>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6" name="Slide Number"/>
          <p:cNvSpPr txBox="1">
            <a:spLocks noGrp="1"/>
          </p:cNvSpPr>
          <p:nvPr>
            <p:ph type="sldNum" sz="quarter" idx="4294967295"/>
          </p:nvPr>
        </p:nvSpPr>
        <p:spPr>
          <a:xfrm>
            <a:off x="23586081" y="12945581"/>
            <a:ext cx="385722" cy="485139"/>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14</a:t>
            </a:fld>
            <a:endParaRPr/>
          </a:p>
        </p:txBody>
      </p:sp>
      <p:sp>
        <p:nvSpPr>
          <p:cNvPr id="897" name="DEVELOPMENT"/>
          <p:cNvSpPr txBox="1"/>
          <p:nvPr/>
        </p:nvSpPr>
        <p:spPr>
          <a:xfrm>
            <a:off x="1539993" y="6087033"/>
            <a:ext cx="2886168" cy="639233"/>
          </a:xfrm>
          <a:prstGeom prst="rect">
            <a:avLst/>
          </a:prstGeom>
          <a:ln w="127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spcBef>
                <a:spcPts val="0"/>
              </a:spcBef>
              <a:defRPr sz="2400">
                <a:solidFill>
                  <a:srgbClr val="44546A"/>
                </a:solidFill>
                <a:latin typeface="Tahoma"/>
                <a:ea typeface="Tahoma"/>
                <a:cs typeface="Tahoma"/>
                <a:sym typeface="Tahoma"/>
              </a:defRPr>
            </a:lvl1pPr>
          </a:lstStyle>
          <a:p>
            <a:r>
              <a:t>DEVELOPMENT</a:t>
            </a:r>
          </a:p>
        </p:txBody>
      </p:sp>
      <p:sp>
        <p:nvSpPr>
          <p:cNvPr id="898" name="SECURITY"/>
          <p:cNvSpPr txBox="1"/>
          <p:nvPr/>
        </p:nvSpPr>
        <p:spPr>
          <a:xfrm>
            <a:off x="1565393" y="8147776"/>
            <a:ext cx="2428968" cy="639233"/>
          </a:xfrm>
          <a:prstGeom prst="rect">
            <a:avLst/>
          </a:prstGeom>
          <a:ln w="127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spcBef>
                <a:spcPts val="0"/>
              </a:spcBef>
              <a:defRPr sz="2400">
                <a:solidFill>
                  <a:srgbClr val="44546A"/>
                </a:solidFill>
                <a:latin typeface="Tahoma"/>
                <a:ea typeface="Tahoma"/>
                <a:cs typeface="Tahoma"/>
                <a:sym typeface="Tahoma"/>
              </a:defRPr>
            </a:lvl1pPr>
          </a:lstStyle>
          <a:p>
            <a:r>
              <a:t>SECURITY</a:t>
            </a:r>
          </a:p>
        </p:txBody>
      </p:sp>
      <p:sp>
        <p:nvSpPr>
          <p:cNvPr id="899" name="OPERATIONS"/>
          <p:cNvSpPr txBox="1"/>
          <p:nvPr/>
        </p:nvSpPr>
        <p:spPr>
          <a:xfrm>
            <a:off x="1565395" y="10244401"/>
            <a:ext cx="2428969" cy="639233"/>
          </a:xfrm>
          <a:prstGeom prst="rect">
            <a:avLst/>
          </a:prstGeom>
          <a:ln w="127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spcBef>
                <a:spcPts val="0"/>
              </a:spcBef>
              <a:defRPr sz="2400">
                <a:solidFill>
                  <a:srgbClr val="44546A"/>
                </a:solidFill>
                <a:latin typeface="Tahoma"/>
                <a:ea typeface="Tahoma"/>
                <a:cs typeface="Tahoma"/>
                <a:sym typeface="Tahoma"/>
              </a:defRPr>
            </a:lvl1pPr>
          </a:lstStyle>
          <a:p>
            <a:r>
              <a:t>OPERATIONS</a:t>
            </a:r>
          </a:p>
        </p:txBody>
      </p:sp>
      <p:sp>
        <p:nvSpPr>
          <p:cNvPr id="900" name="Run applications"/>
          <p:cNvSpPr txBox="1"/>
          <p:nvPr/>
        </p:nvSpPr>
        <p:spPr>
          <a:xfrm>
            <a:off x="1539990" y="6444058"/>
            <a:ext cx="4273510" cy="575733"/>
          </a:xfrm>
          <a:prstGeom prst="rect">
            <a:avLst/>
          </a:prstGeom>
          <a:ln w="127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spcBef>
                <a:spcPts val="0"/>
              </a:spcBef>
              <a:defRPr sz="2000" b="0">
                <a:solidFill>
                  <a:srgbClr val="44546A"/>
                </a:solidFill>
                <a:latin typeface="Verdana"/>
                <a:ea typeface="Verdana"/>
                <a:cs typeface="Verdana"/>
                <a:sym typeface="Verdana"/>
              </a:defRPr>
            </a:lvl1pPr>
          </a:lstStyle>
          <a:p>
            <a:r>
              <a:t>Run applications</a:t>
            </a:r>
          </a:p>
        </p:txBody>
      </p:sp>
      <p:sp>
        <p:nvSpPr>
          <p:cNvPr id="901" name="Secure infrastructure &amp; applications"/>
          <p:cNvSpPr txBox="1"/>
          <p:nvPr/>
        </p:nvSpPr>
        <p:spPr>
          <a:xfrm>
            <a:off x="1565390" y="8523378"/>
            <a:ext cx="5391110" cy="575733"/>
          </a:xfrm>
          <a:prstGeom prst="rect">
            <a:avLst/>
          </a:prstGeom>
          <a:ln w="127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spcBef>
                <a:spcPts val="0"/>
              </a:spcBef>
              <a:defRPr sz="2000" b="0">
                <a:solidFill>
                  <a:srgbClr val="44546A"/>
                </a:solidFill>
                <a:latin typeface="Verdana"/>
                <a:ea typeface="Verdana"/>
                <a:cs typeface="Verdana"/>
                <a:sym typeface="Verdana"/>
              </a:defRPr>
            </a:lvl1pPr>
          </a:lstStyle>
          <a:p>
            <a:r>
              <a:t>Secure infrastructure &amp; applications</a:t>
            </a:r>
          </a:p>
        </p:txBody>
      </p:sp>
      <p:sp>
        <p:nvSpPr>
          <p:cNvPr id="902" name="Provision infrastructure"/>
          <p:cNvSpPr txBox="1"/>
          <p:nvPr/>
        </p:nvSpPr>
        <p:spPr>
          <a:xfrm>
            <a:off x="1565393" y="10624567"/>
            <a:ext cx="4273510" cy="575733"/>
          </a:xfrm>
          <a:prstGeom prst="rect">
            <a:avLst/>
          </a:prstGeom>
          <a:ln w="127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spcBef>
                <a:spcPts val="0"/>
              </a:spcBef>
              <a:defRPr sz="2000" b="0">
                <a:solidFill>
                  <a:srgbClr val="44546A"/>
                </a:solidFill>
                <a:latin typeface="Verdana"/>
                <a:ea typeface="Verdana"/>
                <a:cs typeface="Verdana"/>
                <a:sym typeface="Verdana"/>
              </a:defRPr>
            </a:lvl1pPr>
          </a:lstStyle>
          <a:p>
            <a:r>
              <a:t>Provision infrastructure</a:t>
            </a:r>
          </a:p>
        </p:txBody>
      </p:sp>
      <p:grpSp>
        <p:nvGrpSpPr>
          <p:cNvPr id="905" name="Group"/>
          <p:cNvGrpSpPr/>
          <p:nvPr/>
        </p:nvGrpSpPr>
        <p:grpSpPr>
          <a:xfrm>
            <a:off x="6736343" y="7645400"/>
            <a:ext cx="16525826" cy="1955800"/>
            <a:chOff x="0" y="0"/>
            <a:chExt cx="16525824" cy="1955800"/>
          </a:xfrm>
        </p:grpSpPr>
        <p:sp>
          <p:nvSpPr>
            <p:cNvPr id="903" name="Rectangle"/>
            <p:cNvSpPr/>
            <p:nvPr/>
          </p:nvSpPr>
          <p:spPr>
            <a:xfrm>
              <a:off x="56498" y="0"/>
              <a:ext cx="16469327" cy="1955800"/>
            </a:xfrm>
            <a:prstGeom prst="rect">
              <a:avLst/>
            </a:prstGeom>
            <a:gradFill flip="none" rotWithShape="1">
              <a:gsLst>
                <a:gs pos="0">
                  <a:srgbClr val="EBEBEB"/>
                </a:gs>
                <a:gs pos="9272">
                  <a:srgbClr val="F5F5F5"/>
                </a:gs>
                <a:gs pos="25852">
                  <a:srgbClr val="FFFFFF"/>
                </a:gs>
                <a:gs pos="43169">
                  <a:srgbClr val="FDFDFD"/>
                </a:gs>
                <a:gs pos="88817">
                  <a:srgbClr val="FBFBFB"/>
                </a:gs>
                <a:gs pos="99315">
                  <a:srgbClr val="FFFFFF"/>
                </a:gs>
              </a:gsLst>
              <a:lin ang="0" scaled="0"/>
            </a:gradFill>
            <a:ln w="12700" cap="flat">
              <a:noFill/>
              <a:miter lim="400000"/>
            </a:ln>
            <a:effectLst/>
          </p:spPr>
          <p:txBody>
            <a:bodyPr wrap="square" lIns="121918" tIns="121918" rIns="121918" bIns="121918" numCol="1" anchor="ctr">
              <a:noAutofit/>
            </a:bodyP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904" name="Rectangle"/>
            <p:cNvSpPr/>
            <p:nvPr/>
          </p:nvSpPr>
          <p:spPr>
            <a:xfrm>
              <a:off x="0" y="2539"/>
              <a:ext cx="73153" cy="1950723"/>
            </a:xfrm>
            <a:prstGeom prst="rect">
              <a:avLst/>
            </a:prstGeom>
            <a:solidFill>
              <a:srgbClr val="000000"/>
            </a:solidFill>
            <a:ln w="12700" cap="flat">
              <a:noFill/>
              <a:miter lim="400000"/>
            </a:ln>
            <a:effectLst/>
          </p:spPr>
          <p:txBody>
            <a:bodyPr wrap="square" lIns="121918" tIns="121918" rIns="121918" bIns="121918" numCol="1" anchor="ctr">
              <a:noAutofit/>
            </a:bodyPr>
            <a:lstStyle/>
            <a:p>
              <a:pPr algn="ctr">
                <a:lnSpc>
                  <a:spcPct val="100000"/>
                </a:lnSpc>
                <a:spcBef>
                  <a:spcPts val="0"/>
                </a:spcBef>
                <a:defRPr sz="3400" b="0">
                  <a:solidFill>
                    <a:srgbClr val="FFFFFF"/>
                  </a:solidFill>
                  <a:latin typeface="Verdana"/>
                  <a:ea typeface="Verdana"/>
                  <a:cs typeface="Verdana"/>
                  <a:sym typeface="Verdana"/>
                </a:defRPr>
              </a:pPr>
              <a:endParaRPr/>
            </a:p>
          </p:txBody>
        </p:sp>
      </p:grpSp>
      <p:grpSp>
        <p:nvGrpSpPr>
          <p:cNvPr id="908" name="Group"/>
          <p:cNvGrpSpPr/>
          <p:nvPr/>
        </p:nvGrpSpPr>
        <p:grpSpPr>
          <a:xfrm>
            <a:off x="6736343" y="9744451"/>
            <a:ext cx="16525826" cy="1959095"/>
            <a:chOff x="0" y="0"/>
            <a:chExt cx="16525824" cy="1959093"/>
          </a:xfrm>
        </p:grpSpPr>
        <p:sp>
          <p:nvSpPr>
            <p:cNvPr id="906" name="Rectangle"/>
            <p:cNvSpPr/>
            <p:nvPr/>
          </p:nvSpPr>
          <p:spPr>
            <a:xfrm>
              <a:off x="56498" y="0"/>
              <a:ext cx="16469327" cy="1955802"/>
            </a:xfrm>
            <a:prstGeom prst="rect">
              <a:avLst/>
            </a:prstGeom>
            <a:gradFill flip="none" rotWithShape="1">
              <a:gsLst>
                <a:gs pos="0">
                  <a:srgbClr val="EBEBEB"/>
                </a:gs>
                <a:gs pos="9272">
                  <a:srgbClr val="F5F5F5"/>
                </a:gs>
                <a:gs pos="25852">
                  <a:srgbClr val="FFFFFF"/>
                </a:gs>
                <a:gs pos="43169">
                  <a:srgbClr val="FDFDFD"/>
                </a:gs>
                <a:gs pos="88817">
                  <a:srgbClr val="FBFBFB"/>
                </a:gs>
                <a:gs pos="99315">
                  <a:srgbClr val="FFFFFF"/>
                </a:gs>
              </a:gsLst>
              <a:lin ang="0" scaled="0"/>
            </a:gradFill>
            <a:ln w="12700" cap="flat">
              <a:noFill/>
              <a:miter lim="400000"/>
            </a:ln>
            <a:effectLst/>
          </p:spPr>
          <p:txBody>
            <a:bodyPr wrap="square" lIns="121918" tIns="121918" rIns="121918" bIns="121918" numCol="1" anchor="ctr">
              <a:noAutofit/>
            </a:bodyP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907" name="Rectangle"/>
            <p:cNvSpPr/>
            <p:nvPr/>
          </p:nvSpPr>
          <p:spPr>
            <a:xfrm>
              <a:off x="0" y="3292"/>
              <a:ext cx="73153" cy="1955803"/>
            </a:xfrm>
            <a:prstGeom prst="rect">
              <a:avLst/>
            </a:prstGeom>
            <a:solidFill>
              <a:schemeClr val="accent4"/>
            </a:solidFill>
            <a:ln w="12700" cap="flat">
              <a:noFill/>
              <a:miter lim="400000"/>
            </a:ln>
            <a:effectLst/>
          </p:spPr>
          <p:txBody>
            <a:bodyPr wrap="square" lIns="121918" tIns="121918" rIns="121918" bIns="121918" numCol="1" anchor="ctr">
              <a:noAutofit/>
            </a:bodyPr>
            <a:lstStyle/>
            <a:p>
              <a:pPr algn="ctr">
                <a:lnSpc>
                  <a:spcPct val="100000"/>
                </a:lnSpc>
                <a:spcBef>
                  <a:spcPts val="0"/>
                </a:spcBef>
                <a:defRPr sz="3400" b="0">
                  <a:solidFill>
                    <a:srgbClr val="FFFFFF"/>
                  </a:solidFill>
                  <a:latin typeface="Verdana"/>
                  <a:ea typeface="Verdana"/>
                  <a:cs typeface="Verdana"/>
                  <a:sym typeface="Verdana"/>
                </a:defRPr>
              </a:pPr>
              <a:endParaRPr/>
            </a:p>
          </p:txBody>
        </p:sp>
      </p:grpSp>
      <p:sp>
        <p:nvSpPr>
          <p:cNvPr id="909" name="The 4 essential elements of distributed infrastructure"/>
          <p:cNvSpPr txBox="1">
            <a:spLocks noGrp="1"/>
          </p:cNvSpPr>
          <p:nvPr>
            <p:ph type="title"/>
          </p:nvPr>
        </p:nvSpPr>
        <p:spPr>
          <a:xfrm>
            <a:off x="1565396" y="1011926"/>
            <a:ext cx="21622310" cy="2207524"/>
          </a:xfrm>
          <a:prstGeom prst="rect">
            <a:avLst/>
          </a:prstGeom>
        </p:spPr>
        <p:txBody>
          <a:bodyPr/>
          <a:lstStyle>
            <a:lvl1pPr>
              <a:defRPr sz="5600" spc="-200">
                <a:latin typeface="Verdana"/>
                <a:ea typeface="Verdana"/>
                <a:cs typeface="Verdana"/>
                <a:sym typeface="Verdana"/>
              </a:defRPr>
            </a:lvl1pPr>
          </a:lstStyle>
          <a:p>
            <a:r>
              <a:t>The 4 essential elements of distributed infrastructure</a:t>
            </a:r>
          </a:p>
        </p:txBody>
      </p:sp>
      <p:grpSp>
        <p:nvGrpSpPr>
          <p:cNvPr id="912" name="Group"/>
          <p:cNvGrpSpPr/>
          <p:nvPr/>
        </p:nvGrpSpPr>
        <p:grpSpPr>
          <a:xfrm>
            <a:off x="6736343" y="5575513"/>
            <a:ext cx="16525826" cy="1968502"/>
            <a:chOff x="0" y="0"/>
            <a:chExt cx="16525824" cy="1968500"/>
          </a:xfrm>
        </p:grpSpPr>
        <p:sp>
          <p:nvSpPr>
            <p:cNvPr id="910" name="Rectangle"/>
            <p:cNvSpPr/>
            <p:nvPr/>
          </p:nvSpPr>
          <p:spPr>
            <a:xfrm>
              <a:off x="56498" y="12700"/>
              <a:ext cx="16469327" cy="1955801"/>
            </a:xfrm>
            <a:prstGeom prst="rect">
              <a:avLst/>
            </a:prstGeom>
            <a:gradFill flip="none" rotWithShape="1">
              <a:gsLst>
                <a:gs pos="0">
                  <a:srgbClr val="EBEBEB"/>
                </a:gs>
                <a:gs pos="9272">
                  <a:srgbClr val="F5F5F5"/>
                </a:gs>
                <a:gs pos="25852">
                  <a:srgbClr val="FFFFFF"/>
                </a:gs>
                <a:gs pos="43169">
                  <a:srgbClr val="FDFDFD"/>
                </a:gs>
                <a:gs pos="88817">
                  <a:srgbClr val="FBFBFB"/>
                </a:gs>
                <a:gs pos="99315">
                  <a:srgbClr val="FFFFFF"/>
                </a:gs>
              </a:gsLst>
              <a:lin ang="0" scaled="0"/>
            </a:gradFill>
            <a:ln w="12700" cap="flat">
              <a:noFill/>
              <a:miter lim="400000"/>
            </a:ln>
            <a:effectLst/>
          </p:spPr>
          <p:txBody>
            <a:bodyPr wrap="square" lIns="121918" tIns="121918" rIns="121918" bIns="121918" numCol="1" anchor="ctr">
              <a:noAutofit/>
            </a:bodyP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911" name="Rectangle"/>
            <p:cNvSpPr/>
            <p:nvPr/>
          </p:nvSpPr>
          <p:spPr>
            <a:xfrm>
              <a:off x="0" y="0"/>
              <a:ext cx="73153" cy="1955801"/>
            </a:xfrm>
            <a:prstGeom prst="rect">
              <a:avLst/>
            </a:prstGeom>
            <a:solidFill>
              <a:schemeClr val="accent5"/>
            </a:solidFill>
            <a:ln w="12700" cap="flat">
              <a:noFill/>
              <a:miter lim="400000"/>
            </a:ln>
            <a:effectLst/>
          </p:spPr>
          <p:txBody>
            <a:bodyPr wrap="square" lIns="121918" tIns="121918" rIns="121918" bIns="121918" numCol="1" anchor="ctr">
              <a:noAutofit/>
            </a:bodyPr>
            <a:lstStyle/>
            <a:p>
              <a:pPr algn="ctr">
                <a:lnSpc>
                  <a:spcPct val="100000"/>
                </a:lnSpc>
                <a:spcBef>
                  <a:spcPts val="0"/>
                </a:spcBef>
                <a:defRPr sz="3400" b="0">
                  <a:solidFill>
                    <a:srgbClr val="FFFFFF"/>
                  </a:solidFill>
                  <a:latin typeface="Verdana"/>
                  <a:ea typeface="Verdana"/>
                  <a:cs typeface="Verdana"/>
                  <a:sym typeface="Verdana"/>
                </a:defRPr>
              </a:pPr>
              <a:endParaRPr/>
            </a:p>
          </p:txBody>
        </p:sp>
      </p:grpSp>
      <p:sp>
        <p:nvSpPr>
          <p:cNvPr id="913" name="Shape"/>
          <p:cNvSpPr/>
          <p:nvPr/>
        </p:nvSpPr>
        <p:spPr>
          <a:xfrm>
            <a:off x="10255083" y="7117380"/>
            <a:ext cx="5031635" cy="2915962"/>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rgbClr val="44546A">
              <a:alpha val="26000"/>
            </a:srgbClr>
          </a:solidFill>
          <a:ln w="63500">
            <a:solidFill>
              <a:srgbClr val="44546A"/>
            </a:solidFill>
            <a:miter/>
          </a:ln>
        </p:spPr>
        <p:txBody>
          <a:bodyPr lIns="121918" tIns="121918" rIns="121918" bIns="121918"/>
          <a:lstStyle/>
          <a:p>
            <a:pPr>
              <a:lnSpc>
                <a:spcPct val="100000"/>
              </a:lnSpc>
              <a:spcBef>
                <a:spcPts val="0"/>
              </a:spcBef>
              <a:defRPr sz="3400" b="0">
                <a:latin typeface="Verdana"/>
                <a:ea typeface="Verdana"/>
                <a:cs typeface="Verdana"/>
                <a:sym typeface="Verdana"/>
              </a:defRPr>
            </a:pPr>
            <a:endParaRPr/>
          </a:p>
        </p:txBody>
      </p:sp>
      <p:sp>
        <p:nvSpPr>
          <p:cNvPr id="914" name="Shape"/>
          <p:cNvSpPr/>
          <p:nvPr/>
        </p:nvSpPr>
        <p:spPr>
          <a:xfrm>
            <a:off x="10255083" y="9170669"/>
            <a:ext cx="5031635" cy="2915962"/>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chemeClr val="accent4">
              <a:alpha val="14000"/>
            </a:schemeClr>
          </a:solidFill>
          <a:ln w="63500">
            <a:solidFill>
              <a:schemeClr val="accent4">
                <a:alpha val="56000"/>
              </a:schemeClr>
            </a:solidFill>
            <a:miter/>
          </a:ln>
        </p:spPr>
        <p:txBody>
          <a:bodyPr lIns="121918" tIns="121918" rIns="121918" bIns="121918"/>
          <a:lstStyle/>
          <a:p>
            <a:pPr>
              <a:lnSpc>
                <a:spcPct val="100000"/>
              </a:lnSpc>
              <a:spcBef>
                <a:spcPts val="0"/>
              </a:spcBef>
              <a:defRPr sz="3400" b="0">
                <a:latin typeface="Verdana"/>
                <a:ea typeface="Verdana"/>
                <a:cs typeface="Verdana"/>
                <a:sym typeface="Verdana"/>
              </a:defRPr>
            </a:pPr>
            <a:endParaRPr/>
          </a:p>
        </p:txBody>
      </p:sp>
      <p:sp>
        <p:nvSpPr>
          <p:cNvPr id="915" name="Shape"/>
          <p:cNvSpPr/>
          <p:nvPr/>
        </p:nvSpPr>
        <p:spPr>
          <a:xfrm>
            <a:off x="10255083" y="5092877"/>
            <a:ext cx="5031635" cy="2915962"/>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chemeClr val="accent5">
              <a:alpha val="26000"/>
            </a:schemeClr>
          </a:solidFill>
          <a:ln w="63500">
            <a:solidFill>
              <a:schemeClr val="accent5"/>
            </a:solidFill>
            <a:miter/>
          </a:ln>
        </p:spPr>
        <p:txBody>
          <a:bodyPr lIns="121918" tIns="121918" rIns="121918" bIns="121918"/>
          <a:lstStyle/>
          <a:p>
            <a:pPr>
              <a:lnSpc>
                <a:spcPct val="100000"/>
              </a:lnSpc>
              <a:spcBef>
                <a:spcPts val="0"/>
              </a:spcBef>
              <a:defRPr sz="3400" b="0">
                <a:latin typeface="Verdana"/>
                <a:ea typeface="Verdana"/>
                <a:cs typeface="Verdana"/>
                <a:sym typeface="Verdana"/>
              </a:defRPr>
            </a:pPr>
            <a:endParaRPr/>
          </a:p>
        </p:txBody>
      </p:sp>
      <p:grpSp>
        <p:nvGrpSpPr>
          <p:cNvPr id="921" name="Group"/>
          <p:cNvGrpSpPr/>
          <p:nvPr/>
        </p:nvGrpSpPr>
        <p:grpSpPr>
          <a:xfrm>
            <a:off x="14448471" y="5338486"/>
            <a:ext cx="200015" cy="5309076"/>
            <a:chOff x="0" y="0"/>
            <a:chExt cx="200014" cy="5309075"/>
          </a:xfrm>
        </p:grpSpPr>
        <p:sp>
          <p:nvSpPr>
            <p:cNvPr id="916" name="Line"/>
            <p:cNvSpPr/>
            <p:nvPr/>
          </p:nvSpPr>
          <p:spPr>
            <a:xfrm flipV="1">
              <a:off x="101666" y="72606"/>
              <a:ext cx="2" cy="5232651"/>
            </a:xfrm>
            <a:prstGeom prst="line">
              <a:avLst/>
            </a:prstGeom>
            <a:noFill/>
            <a:ln w="76200" cap="flat">
              <a:solidFill>
                <a:schemeClr val="accent6"/>
              </a:solidFill>
              <a:prstDash val="solid"/>
              <a:miter lim="800000"/>
            </a:ln>
            <a:effectLst/>
          </p:spPr>
          <p:txBody>
            <a:bodyPr wrap="square" lIns="45718" tIns="45718" rIns="45718" bIns="45718" numCol="1" anchor="t">
              <a:noAutofit/>
            </a:bodyPr>
            <a:lstStyle/>
            <a:p>
              <a:pPr>
                <a:defRPr>
                  <a:solidFill>
                    <a:srgbClr val="FFFFFF"/>
                  </a:solidFill>
                </a:defRPr>
              </a:pPr>
              <a:endParaRPr/>
            </a:p>
          </p:txBody>
        </p:sp>
        <p:sp>
          <p:nvSpPr>
            <p:cNvPr id="917" name="Circle"/>
            <p:cNvSpPr/>
            <p:nvPr/>
          </p:nvSpPr>
          <p:spPr>
            <a:xfrm>
              <a:off x="9512" y="5118572"/>
              <a:ext cx="190503" cy="190503"/>
            </a:xfrm>
            <a:prstGeom prst="ellipse">
              <a:avLst/>
            </a:prstGeom>
            <a:solidFill>
              <a:schemeClr val="accent6"/>
            </a:solidFill>
            <a:ln w="25400" cap="flat">
              <a:solidFill>
                <a:srgbClr val="E294B8"/>
              </a:solidFill>
              <a:prstDash val="solid"/>
              <a:miter lim="400000"/>
            </a:ln>
            <a:effectLst/>
          </p:spPr>
          <p:txBody>
            <a:bodyPr wrap="square" lIns="121918" tIns="121918" rIns="121918" bIns="121918" numCol="1" anchor="ctr">
              <a:noAutofit/>
            </a:bodyPr>
            <a:lstStyle/>
            <a:p>
              <a:pPr>
                <a:lnSpc>
                  <a:spcPct val="100000"/>
                </a:lnSpc>
                <a:spcBef>
                  <a:spcPts val="0"/>
                </a:spcBef>
                <a:defRPr sz="3400" b="0">
                  <a:latin typeface="Verdana"/>
                  <a:ea typeface="Verdana"/>
                  <a:cs typeface="Verdana"/>
                  <a:sym typeface="Verdana"/>
                </a:defRPr>
              </a:pPr>
              <a:endParaRPr/>
            </a:p>
          </p:txBody>
        </p:sp>
        <p:sp>
          <p:nvSpPr>
            <p:cNvPr id="918" name="Circle"/>
            <p:cNvSpPr/>
            <p:nvPr/>
          </p:nvSpPr>
          <p:spPr>
            <a:xfrm>
              <a:off x="9512" y="3152772"/>
              <a:ext cx="190503" cy="190503"/>
            </a:xfrm>
            <a:prstGeom prst="ellipse">
              <a:avLst/>
            </a:prstGeom>
            <a:solidFill>
              <a:schemeClr val="accent6"/>
            </a:solidFill>
            <a:ln w="25400" cap="flat">
              <a:solidFill>
                <a:srgbClr val="E294B8"/>
              </a:solidFill>
              <a:prstDash val="solid"/>
              <a:miter lim="400000"/>
            </a:ln>
            <a:effectLst/>
          </p:spPr>
          <p:txBody>
            <a:bodyPr wrap="square" lIns="121918" tIns="121918" rIns="121918" bIns="121918" numCol="1" anchor="ctr">
              <a:noAutofit/>
            </a:bodyPr>
            <a:lstStyle/>
            <a:p>
              <a:pPr>
                <a:lnSpc>
                  <a:spcPct val="100000"/>
                </a:lnSpc>
                <a:spcBef>
                  <a:spcPts val="0"/>
                </a:spcBef>
                <a:defRPr sz="3400" b="0">
                  <a:latin typeface="Verdana"/>
                  <a:ea typeface="Verdana"/>
                  <a:cs typeface="Verdana"/>
                  <a:sym typeface="Verdana"/>
                </a:defRPr>
              </a:pPr>
              <a:endParaRPr/>
            </a:p>
          </p:txBody>
        </p:sp>
        <p:sp>
          <p:nvSpPr>
            <p:cNvPr id="919" name="Circle"/>
            <p:cNvSpPr/>
            <p:nvPr/>
          </p:nvSpPr>
          <p:spPr>
            <a:xfrm>
              <a:off x="9512" y="1059487"/>
              <a:ext cx="190503" cy="190503"/>
            </a:xfrm>
            <a:prstGeom prst="ellipse">
              <a:avLst/>
            </a:prstGeom>
            <a:solidFill>
              <a:schemeClr val="accent6"/>
            </a:solidFill>
            <a:ln w="25400" cap="flat">
              <a:solidFill>
                <a:srgbClr val="E294B8"/>
              </a:solidFill>
              <a:prstDash val="solid"/>
              <a:miter lim="400000"/>
            </a:ln>
            <a:effectLst/>
          </p:spPr>
          <p:txBody>
            <a:bodyPr wrap="square" lIns="121918" tIns="121918" rIns="121918" bIns="121918" numCol="1" anchor="ctr">
              <a:noAutofit/>
            </a:bodyPr>
            <a:lstStyle/>
            <a:p>
              <a:pPr>
                <a:lnSpc>
                  <a:spcPct val="100000"/>
                </a:lnSpc>
                <a:spcBef>
                  <a:spcPts val="0"/>
                </a:spcBef>
                <a:defRPr sz="3400" b="0">
                  <a:latin typeface="Verdana"/>
                  <a:ea typeface="Verdana"/>
                  <a:cs typeface="Verdana"/>
                  <a:sym typeface="Verdana"/>
                </a:defRPr>
              </a:pPr>
              <a:endParaRPr/>
            </a:p>
          </p:txBody>
        </p:sp>
        <p:sp>
          <p:nvSpPr>
            <p:cNvPr id="920" name="Circle"/>
            <p:cNvSpPr/>
            <p:nvPr/>
          </p:nvSpPr>
          <p:spPr>
            <a:xfrm>
              <a:off x="0" y="-1"/>
              <a:ext cx="190503" cy="190501"/>
            </a:xfrm>
            <a:prstGeom prst="ellipse">
              <a:avLst/>
            </a:prstGeom>
            <a:solidFill>
              <a:schemeClr val="accent6"/>
            </a:solidFill>
            <a:ln w="25400" cap="flat">
              <a:solidFill>
                <a:srgbClr val="E294B8"/>
              </a:solidFill>
              <a:prstDash val="solid"/>
              <a:miter lim="400000"/>
            </a:ln>
            <a:effectLst/>
          </p:spPr>
          <p:txBody>
            <a:bodyPr wrap="square" lIns="121918" tIns="121918" rIns="121918" bIns="121918" numCol="1" anchor="ctr">
              <a:noAutofit/>
            </a:bodyPr>
            <a:lstStyle/>
            <a:p>
              <a:pPr>
                <a:lnSpc>
                  <a:spcPct val="100000"/>
                </a:lnSpc>
                <a:spcBef>
                  <a:spcPts val="0"/>
                </a:spcBef>
                <a:defRPr sz="3400" b="0">
                  <a:latin typeface="Verdana"/>
                  <a:ea typeface="Verdana"/>
                  <a:cs typeface="Verdana"/>
                  <a:sym typeface="Verdana"/>
                </a:defRPr>
              </a:pPr>
              <a:endParaRPr/>
            </a:p>
          </p:txBody>
        </p:sp>
      </p:grpSp>
      <p:sp>
        <p:nvSpPr>
          <p:cNvPr id="922" name="CONNECT"/>
          <p:cNvSpPr txBox="1"/>
          <p:nvPr/>
        </p:nvSpPr>
        <p:spPr>
          <a:xfrm>
            <a:off x="14744878" y="4628033"/>
            <a:ext cx="2428967" cy="639233"/>
          </a:xfrm>
          <a:prstGeom prst="rect">
            <a:avLst/>
          </a:prstGeom>
          <a:ln w="127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spcBef>
                <a:spcPts val="0"/>
              </a:spcBef>
              <a:defRPr sz="2400">
                <a:solidFill>
                  <a:srgbClr val="44546A"/>
                </a:solidFill>
                <a:latin typeface="Tahoma"/>
                <a:ea typeface="Tahoma"/>
                <a:cs typeface="Tahoma"/>
                <a:sym typeface="Tahoma"/>
              </a:defRPr>
            </a:lvl1pPr>
          </a:lstStyle>
          <a:p>
            <a:r>
              <a:t>CONNECT</a:t>
            </a:r>
          </a:p>
        </p:txBody>
      </p:sp>
      <p:sp>
        <p:nvSpPr>
          <p:cNvPr id="923" name="Infrastructure &amp; applications"/>
          <p:cNvSpPr txBox="1"/>
          <p:nvPr/>
        </p:nvSpPr>
        <p:spPr>
          <a:xfrm>
            <a:off x="14846475" y="5056154"/>
            <a:ext cx="4273509" cy="575733"/>
          </a:xfrm>
          <a:prstGeom prst="rect">
            <a:avLst/>
          </a:prstGeom>
          <a:ln w="127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spcBef>
                <a:spcPts val="0"/>
              </a:spcBef>
              <a:defRPr sz="2000" b="0">
                <a:solidFill>
                  <a:srgbClr val="44546A"/>
                </a:solidFill>
                <a:latin typeface="Verdana"/>
                <a:ea typeface="Verdana"/>
                <a:cs typeface="Verdana"/>
                <a:sym typeface="Verdana"/>
              </a:defRPr>
            </a:lvl1pPr>
          </a:lstStyle>
          <a:p>
            <a:r>
              <a:t>Infrastructure &amp; applications</a:t>
            </a:r>
          </a:p>
        </p:txBody>
      </p:sp>
    </p:spTree>
    <p:extLst>
      <p:ext uri="{BB962C8B-B14F-4D97-AF65-F5344CB8AC3E}">
        <p14:creationId xmlns:p14="http://schemas.microsoft.com/office/powerpoint/2010/main" val="6207783"/>
      </p:ext>
    </p:extLst>
  </p:cSld>
  <p:clrMapOvr>
    <a:masterClrMapping/>
  </p:clrMapOvr>
  <p:transition spd="med"/>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D6700D-3F27-EB41-BF82-BE714FB4C2A6}"/>
              </a:ext>
            </a:extLst>
          </p:cNvPr>
          <p:cNvSpPr>
            <a:spLocks noGrp="1"/>
          </p:cNvSpPr>
          <p:nvPr>
            <p:ph type="body" idx="1"/>
          </p:nvPr>
        </p:nvSpPr>
        <p:spPr/>
        <p:txBody>
          <a:bodyPr/>
          <a:lstStyle/>
          <a:p>
            <a:pPr marL="0" indent="0">
              <a:buNone/>
            </a:pPr>
            <a:endParaRPr lang="en-US" dirty="0"/>
          </a:p>
          <a:p>
            <a:pPr marL="0" indent="0">
              <a:spcBef>
                <a:spcPts val="0"/>
              </a:spcBef>
              <a:buNone/>
            </a:pPr>
            <a:r>
              <a:rPr lang="en-US" dirty="0">
                <a:solidFill>
                  <a:srgbClr val="D73A49"/>
                </a:solidFill>
                <a:latin typeface="Menlo" panose="020B0609030804020204" pitchFamily="49" charset="0"/>
                <a:ea typeface="Times New Roman" panose="02020603050405020304" pitchFamily="18" charset="0"/>
              </a:rPr>
              <a:t>terraform</a:t>
            </a:r>
            <a:r>
              <a:rPr lang="en-US" dirty="0">
                <a:solidFill>
                  <a:srgbClr val="24292E"/>
                </a:solidFill>
                <a:latin typeface="Menlo" panose="020B0609030804020204" pitchFamily="49" charset="0"/>
                <a:ea typeface="Times New Roman" panose="02020603050405020304" pitchFamily="18" charset="0"/>
              </a:rPr>
              <a:t> {</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  </a:t>
            </a:r>
            <a:r>
              <a:rPr lang="en-US" dirty="0">
                <a:solidFill>
                  <a:srgbClr val="D73A49"/>
                </a:solidFill>
                <a:latin typeface="Menlo" panose="020B0609030804020204" pitchFamily="49" charset="0"/>
                <a:ea typeface="Times New Roman" panose="02020603050405020304" pitchFamily="18" charset="0"/>
              </a:rPr>
              <a:t>backend</a:t>
            </a:r>
            <a:r>
              <a:rPr lang="en-US" dirty="0">
                <a:solidFill>
                  <a:srgbClr val="22863A"/>
                </a:solidFill>
                <a:latin typeface="Menlo" panose="020B0609030804020204" pitchFamily="49" charset="0"/>
                <a:ea typeface="Times New Roman" panose="02020603050405020304" pitchFamily="18" charset="0"/>
              </a:rPr>
              <a:t> "</a:t>
            </a:r>
            <a:r>
              <a:rPr lang="en-US" dirty="0" err="1">
                <a:solidFill>
                  <a:srgbClr val="22863A"/>
                </a:solidFill>
                <a:latin typeface="Menlo" panose="020B0609030804020204" pitchFamily="49" charset="0"/>
                <a:ea typeface="Times New Roman" panose="02020603050405020304" pitchFamily="18" charset="0"/>
              </a:rPr>
              <a:t>azurerm</a:t>
            </a:r>
            <a:r>
              <a:rPr lang="en-US" dirty="0">
                <a:solidFill>
                  <a:srgbClr val="22863A"/>
                </a:solidFill>
                <a:latin typeface="Menlo" panose="020B0609030804020204" pitchFamily="49" charset="0"/>
                <a:ea typeface="Times New Roman" panose="02020603050405020304" pitchFamily="18" charset="0"/>
              </a:rPr>
              <a:t>"</a:t>
            </a:r>
            <a:r>
              <a:rPr lang="en-US" dirty="0">
                <a:solidFill>
                  <a:srgbClr val="24292E"/>
                </a:solidFill>
                <a:latin typeface="Menlo" panose="020B0609030804020204" pitchFamily="49" charset="0"/>
                <a:ea typeface="Times New Roman" panose="02020603050405020304" pitchFamily="18" charset="0"/>
              </a:rPr>
              <a:t> {</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    </a:t>
            </a:r>
            <a:r>
              <a:rPr lang="en-US" dirty="0" err="1">
                <a:solidFill>
                  <a:srgbClr val="24292E"/>
                </a:solidFill>
                <a:latin typeface="Menlo" panose="020B0609030804020204" pitchFamily="49" charset="0"/>
                <a:ea typeface="Times New Roman" panose="02020603050405020304" pitchFamily="18" charset="0"/>
              </a:rPr>
              <a:t>storage_account_name</a:t>
            </a:r>
            <a:r>
              <a:rPr lang="en-US" dirty="0">
                <a:solidFill>
                  <a:srgbClr val="24292E"/>
                </a:solidFill>
                <a:latin typeface="Menlo" panose="020B0609030804020204" pitchFamily="49" charset="0"/>
                <a:ea typeface="Times New Roman" panose="02020603050405020304" pitchFamily="18" charset="0"/>
              </a:rPr>
              <a:t> </a:t>
            </a:r>
            <a:r>
              <a:rPr lang="en-US" dirty="0">
                <a:solidFill>
                  <a:srgbClr val="D73A49"/>
                </a:solidFill>
                <a:latin typeface="Menlo" panose="020B0609030804020204" pitchFamily="49" charset="0"/>
                <a:ea typeface="Times New Roman" panose="02020603050405020304" pitchFamily="18" charset="0"/>
              </a:rPr>
              <a:t>=</a:t>
            </a:r>
            <a:r>
              <a:rPr lang="en-US" dirty="0">
                <a:solidFill>
                  <a:srgbClr val="24292E"/>
                </a:solidFill>
                <a:latin typeface="Menlo" panose="020B0609030804020204" pitchFamily="49" charset="0"/>
                <a:ea typeface="Times New Roman" panose="02020603050405020304" pitchFamily="18" charset="0"/>
              </a:rPr>
              <a:t> </a:t>
            </a:r>
            <a:r>
              <a:rPr lang="en-US" dirty="0">
                <a:solidFill>
                  <a:srgbClr val="22863A"/>
                </a:solidFill>
                <a:latin typeface="Menlo" panose="020B0609030804020204" pitchFamily="49" charset="0"/>
                <a:ea typeface="Times New Roman" panose="02020603050405020304" pitchFamily="18" charset="0"/>
              </a:rPr>
              <a:t>"myorgeastus8x76ghf"</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    </a:t>
            </a:r>
            <a:r>
              <a:rPr lang="en-US" dirty="0" err="1">
                <a:solidFill>
                  <a:srgbClr val="24292E"/>
                </a:solidFill>
                <a:latin typeface="Menlo" panose="020B0609030804020204" pitchFamily="49" charset="0"/>
                <a:ea typeface="Times New Roman" panose="02020603050405020304" pitchFamily="18" charset="0"/>
              </a:rPr>
              <a:t>container_name</a:t>
            </a:r>
            <a:r>
              <a:rPr lang="en-US" dirty="0">
                <a:solidFill>
                  <a:srgbClr val="24292E"/>
                </a:solidFill>
                <a:latin typeface="Menlo" panose="020B0609030804020204" pitchFamily="49" charset="0"/>
                <a:ea typeface="Times New Roman" panose="02020603050405020304" pitchFamily="18" charset="0"/>
              </a:rPr>
              <a:t>       </a:t>
            </a:r>
            <a:r>
              <a:rPr lang="en-US" dirty="0">
                <a:solidFill>
                  <a:srgbClr val="D73A49"/>
                </a:solidFill>
                <a:latin typeface="Menlo" panose="020B0609030804020204" pitchFamily="49" charset="0"/>
                <a:ea typeface="Times New Roman" panose="02020603050405020304" pitchFamily="18" charset="0"/>
              </a:rPr>
              <a:t>=</a:t>
            </a:r>
            <a:r>
              <a:rPr lang="en-US" dirty="0">
                <a:solidFill>
                  <a:srgbClr val="24292E"/>
                </a:solidFill>
                <a:latin typeface="Menlo" panose="020B0609030804020204" pitchFamily="49" charset="0"/>
                <a:ea typeface="Times New Roman" panose="02020603050405020304" pitchFamily="18" charset="0"/>
              </a:rPr>
              <a:t> </a:t>
            </a:r>
            <a:r>
              <a:rPr lang="en-US" dirty="0">
                <a:solidFill>
                  <a:srgbClr val="22863A"/>
                </a:solidFill>
                <a:latin typeface="Menlo" panose="020B0609030804020204" pitchFamily="49" charset="0"/>
                <a:ea typeface="Times New Roman" panose="02020603050405020304" pitchFamily="18" charset="0"/>
              </a:rPr>
              <a:t>"</a:t>
            </a:r>
            <a:r>
              <a:rPr lang="en-US" dirty="0" err="1">
                <a:solidFill>
                  <a:srgbClr val="22863A"/>
                </a:solidFill>
                <a:latin typeface="Menlo" panose="020B0609030804020204" pitchFamily="49" charset="0"/>
                <a:ea typeface="Times New Roman" panose="02020603050405020304" pitchFamily="18" charset="0"/>
              </a:rPr>
              <a:t>terraformstate</a:t>
            </a:r>
            <a:r>
              <a:rPr lang="en-US" dirty="0">
                <a:solidFill>
                  <a:srgbClr val="22863A"/>
                </a:solidFill>
                <a:latin typeface="Menlo" panose="020B0609030804020204" pitchFamily="49" charset="0"/>
                <a:ea typeface="Times New Roman" panose="02020603050405020304" pitchFamily="18" charset="0"/>
              </a:rPr>
              <a:t>"</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    key                  </a:t>
            </a:r>
            <a:r>
              <a:rPr lang="en-US" dirty="0">
                <a:solidFill>
                  <a:srgbClr val="D73A49"/>
                </a:solidFill>
                <a:latin typeface="Menlo" panose="020B0609030804020204" pitchFamily="49" charset="0"/>
                <a:ea typeface="Times New Roman" panose="02020603050405020304" pitchFamily="18" charset="0"/>
              </a:rPr>
              <a:t>=</a:t>
            </a:r>
            <a:r>
              <a:rPr lang="en-US" dirty="0">
                <a:solidFill>
                  <a:srgbClr val="24292E"/>
                </a:solidFill>
                <a:latin typeface="Menlo" panose="020B0609030804020204" pitchFamily="49" charset="0"/>
                <a:ea typeface="Times New Roman" panose="02020603050405020304" pitchFamily="18" charset="0"/>
              </a:rPr>
              <a:t> </a:t>
            </a:r>
            <a:r>
              <a:rPr lang="en-US" dirty="0">
                <a:solidFill>
                  <a:srgbClr val="22863A"/>
                </a:solidFill>
                <a:latin typeface="Menlo" panose="020B0609030804020204" pitchFamily="49" charset="0"/>
                <a:ea typeface="Times New Roman" panose="02020603050405020304" pitchFamily="18" charset="0"/>
              </a:rPr>
              <a:t>"</a:t>
            </a:r>
            <a:r>
              <a:rPr lang="en-US" dirty="0" err="1">
                <a:solidFill>
                  <a:srgbClr val="22863A"/>
                </a:solidFill>
                <a:latin typeface="Menlo" panose="020B0609030804020204" pitchFamily="49" charset="0"/>
                <a:ea typeface="Times New Roman" panose="02020603050405020304" pitchFamily="18" charset="0"/>
              </a:rPr>
              <a:t>dev.terraform.tfstate</a:t>
            </a:r>
            <a:r>
              <a:rPr lang="en-US" dirty="0">
                <a:solidFill>
                  <a:srgbClr val="22863A"/>
                </a:solidFill>
                <a:latin typeface="Menlo" panose="020B0609030804020204" pitchFamily="49" charset="0"/>
                <a:ea typeface="Times New Roman" panose="02020603050405020304" pitchFamily="18" charset="0"/>
              </a:rPr>
              <a:t>"</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  }</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a:t>
            </a:r>
            <a:endParaRPr lang="en-US" sz="1800" dirty="0">
              <a:latin typeface="Times New Roman" panose="02020603050405020304" pitchFamily="18" charset="0"/>
              <a:ea typeface="Times New Roman" panose="02020603050405020304" pitchFamily="18" charset="0"/>
            </a:endParaRPr>
          </a:p>
          <a:p>
            <a:pPr marL="0" indent="0">
              <a:buNone/>
            </a:pPr>
            <a:endParaRPr lang="en-US" dirty="0"/>
          </a:p>
        </p:txBody>
      </p:sp>
      <p:sp>
        <p:nvSpPr>
          <p:cNvPr id="3" name="Title 2">
            <a:extLst>
              <a:ext uri="{FF2B5EF4-FFF2-40B4-BE49-F238E27FC236}">
                <a16:creationId xmlns:a16="http://schemas.microsoft.com/office/drawing/2014/main" id="{50F129CB-750D-CC4D-B672-55E56F1FCE53}"/>
              </a:ext>
            </a:extLst>
          </p:cNvPr>
          <p:cNvSpPr>
            <a:spLocks noGrp="1"/>
          </p:cNvSpPr>
          <p:nvPr>
            <p:ph type="title"/>
          </p:nvPr>
        </p:nvSpPr>
        <p:spPr/>
        <p:txBody>
          <a:bodyPr>
            <a:normAutofit fontScale="90000"/>
          </a:bodyPr>
          <a:lstStyle/>
          <a:p>
            <a:r>
              <a:rPr lang="en-US" dirty="0"/>
              <a:t>Backend- </a:t>
            </a:r>
            <a:r>
              <a:rPr lang="en-US" dirty="0" err="1"/>
              <a:t>azurerm</a:t>
            </a:r>
            <a:br>
              <a:rPr lang="en-US" dirty="0"/>
            </a:br>
            <a:endParaRPr lang="en-US" dirty="0"/>
          </a:p>
        </p:txBody>
      </p:sp>
      <p:sp>
        <p:nvSpPr>
          <p:cNvPr id="4" name="Text Placeholder 3">
            <a:extLst>
              <a:ext uri="{FF2B5EF4-FFF2-40B4-BE49-F238E27FC236}">
                <a16:creationId xmlns:a16="http://schemas.microsoft.com/office/drawing/2014/main" id="{7263029A-7445-2D4B-92B2-14D882916A5A}"/>
              </a:ext>
            </a:extLst>
          </p:cNvPr>
          <p:cNvSpPr>
            <a:spLocks noGrp="1"/>
          </p:cNvSpPr>
          <p:nvPr>
            <p:ph type="body" sz="quarter" idx="10"/>
          </p:nvPr>
        </p:nvSpPr>
        <p:spPr/>
        <p:txBody>
          <a:bodyPr/>
          <a:lstStyle/>
          <a:p>
            <a:r>
              <a:rPr lang="en-US" dirty="0"/>
              <a:t>https://</a:t>
            </a:r>
            <a:r>
              <a:rPr lang="en-US" dirty="0" err="1"/>
              <a:t>www.terraform.io</a:t>
            </a:r>
            <a:r>
              <a:rPr lang="en-US" dirty="0"/>
              <a:t>/docs/</a:t>
            </a:r>
            <a:r>
              <a:rPr lang="en-US" dirty="0" err="1"/>
              <a:t>backends</a:t>
            </a:r>
            <a:r>
              <a:rPr lang="en-US" dirty="0"/>
              <a:t>/types/</a:t>
            </a:r>
            <a:r>
              <a:rPr lang="en-US" dirty="0" err="1"/>
              <a:t>index.html</a:t>
            </a:r>
            <a:endParaRPr lang="en-US" dirty="0"/>
          </a:p>
          <a:p>
            <a:endParaRPr lang="en-US" dirty="0"/>
          </a:p>
        </p:txBody>
      </p:sp>
    </p:spTree>
    <p:extLst>
      <p:ext uri="{BB962C8B-B14F-4D97-AF65-F5344CB8AC3E}">
        <p14:creationId xmlns:p14="http://schemas.microsoft.com/office/powerpoint/2010/main" val="3572684889"/>
      </p:ext>
    </p:extLst>
  </p:cSld>
  <p:clrMapOvr>
    <a:masterClrMapping/>
  </p:clrMapOvr>
  <p:transition spd="med"/>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D6700D-3F27-EB41-BF82-BE714FB4C2A6}"/>
              </a:ext>
            </a:extLst>
          </p:cNvPr>
          <p:cNvSpPr>
            <a:spLocks noGrp="1"/>
          </p:cNvSpPr>
          <p:nvPr>
            <p:ph type="body" idx="1"/>
          </p:nvPr>
        </p:nvSpPr>
        <p:spPr/>
        <p:txBody>
          <a:bodyPr>
            <a:normAutofit/>
          </a:bodyPr>
          <a:lstStyle/>
          <a:p>
            <a:pPr marL="0" indent="0">
              <a:buNone/>
            </a:pPr>
            <a:endParaRPr lang="en-US" dirty="0"/>
          </a:p>
          <a:p>
            <a:pPr marL="0" indent="0">
              <a:buNone/>
            </a:pPr>
            <a:r>
              <a:rPr lang="en-US" dirty="0"/>
              <a:t>State Locking – Allows for teams to work together.</a:t>
            </a:r>
          </a:p>
          <a:p>
            <a:pPr marL="0" indent="0">
              <a:buNone/>
            </a:pPr>
            <a:endParaRPr lang="en-US" dirty="0"/>
          </a:p>
          <a:p>
            <a:pPr marL="0" indent="0">
              <a:buNone/>
            </a:pPr>
            <a:r>
              <a:rPr lang="en-US" dirty="0"/>
              <a:t>Backend Types:</a:t>
            </a:r>
          </a:p>
          <a:p>
            <a:r>
              <a:rPr lang="en-US" dirty="0"/>
              <a:t>azure SA</a:t>
            </a:r>
          </a:p>
          <a:p>
            <a:r>
              <a:rPr lang="en-US" dirty="0" err="1"/>
              <a:t>artifactory</a:t>
            </a:r>
            <a:endParaRPr lang="en-US" dirty="0"/>
          </a:p>
          <a:p>
            <a:r>
              <a:rPr lang="en-US" dirty="0"/>
              <a:t>Consul </a:t>
            </a:r>
          </a:p>
          <a:p>
            <a:endParaRPr lang="en-US" dirty="0"/>
          </a:p>
          <a:p>
            <a:pPr marL="0" indent="0">
              <a:buNone/>
            </a:pPr>
            <a:r>
              <a:rPr lang="en-US" b="1" dirty="0"/>
              <a:t>Terraform Enterprise Manages this for you!!</a:t>
            </a:r>
          </a:p>
          <a:p>
            <a:endParaRPr lang="en-US" dirty="0"/>
          </a:p>
        </p:txBody>
      </p:sp>
      <p:sp>
        <p:nvSpPr>
          <p:cNvPr id="3" name="Title 2">
            <a:extLst>
              <a:ext uri="{FF2B5EF4-FFF2-40B4-BE49-F238E27FC236}">
                <a16:creationId xmlns:a16="http://schemas.microsoft.com/office/drawing/2014/main" id="{50F129CB-750D-CC4D-B672-55E56F1FCE53}"/>
              </a:ext>
            </a:extLst>
          </p:cNvPr>
          <p:cNvSpPr>
            <a:spLocks noGrp="1"/>
          </p:cNvSpPr>
          <p:nvPr>
            <p:ph type="title"/>
          </p:nvPr>
        </p:nvSpPr>
        <p:spPr/>
        <p:txBody>
          <a:bodyPr>
            <a:normAutofit/>
          </a:bodyPr>
          <a:lstStyle/>
          <a:p>
            <a:r>
              <a:rPr lang="en-US" dirty="0"/>
              <a:t>Backend</a:t>
            </a:r>
          </a:p>
        </p:txBody>
      </p:sp>
      <p:sp>
        <p:nvSpPr>
          <p:cNvPr id="4" name="Text Placeholder 3">
            <a:extLst>
              <a:ext uri="{FF2B5EF4-FFF2-40B4-BE49-F238E27FC236}">
                <a16:creationId xmlns:a16="http://schemas.microsoft.com/office/drawing/2014/main" id="{7263029A-7445-2D4B-92B2-14D882916A5A}"/>
              </a:ext>
            </a:extLst>
          </p:cNvPr>
          <p:cNvSpPr>
            <a:spLocks noGrp="1"/>
          </p:cNvSpPr>
          <p:nvPr>
            <p:ph type="body" sz="quarter" idx="10"/>
          </p:nvPr>
        </p:nvSpPr>
        <p:spPr/>
        <p:txBody>
          <a:bodyPr/>
          <a:lstStyle/>
          <a:p>
            <a:r>
              <a:rPr lang="en-US" dirty="0"/>
              <a:t>https://</a:t>
            </a:r>
            <a:r>
              <a:rPr lang="en-US" dirty="0" err="1"/>
              <a:t>www.terraform.io</a:t>
            </a:r>
            <a:r>
              <a:rPr lang="en-US" dirty="0"/>
              <a:t>/docs/</a:t>
            </a:r>
            <a:r>
              <a:rPr lang="en-US" dirty="0" err="1"/>
              <a:t>backends</a:t>
            </a:r>
            <a:r>
              <a:rPr lang="en-US" dirty="0"/>
              <a:t>/types/</a:t>
            </a:r>
            <a:r>
              <a:rPr lang="en-US" dirty="0" err="1"/>
              <a:t>index.html</a:t>
            </a:r>
            <a:endParaRPr lang="en-US" dirty="0"/>
          </a:p>
          <a:p>
            <a:endParaRPr lang="en-US" dirty="0"/>
          </a:p>
        </p:txBody>
      </p:sp>
    </p:spTree>
    <p:extLst>
      <p:ext uri="{BB962C8B-B14F-4D97-AF65-F5344CB8AC3E}">
        <p14:creationId xmlns:p14="http://schemas.microsoft.com/office/powerpoint/2010/main" val="73357410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B1E9155-980A-5444-B431-5DB16B4F3208}"/>
              </a:ext>
            </a:extLst>
          </p:cNvPr>
          <p:cNvSpPr>
            <a:spLocks noGrp="1"/>
          </p:cNvSpPr>
          <p:nvPr>
            <p:ph type="body" sz="quarter" idx="13"/>
          </p:nvPr>
        </p:nvSpPr>
        <p:spPr/>
        <p:txBody>
          <a:bodyPr/>
          <a:lstStyle/>
          <a:p>
            <a:endParaRPr lang="en-US"/>
          </a:p>
        </p:txBody>
      </p:sp>
      <p:sp>
        <p:nvSpPr>
          <p:cNvPr id="3" name="Title 2">
            <a:extLst>
              <a:ext uri="{FF2B5EF4-FFF2-40B4-BE49-F238E27FC236}">
                <a16:creationId xmlns:a16="http://schemas.microsoft.com/office/drawing/2014/main" id="{F6D8DC8B-6CED-1342-A433-0FCA6CAF3E72}"/>
              </a:ext>
            </a:extLst>
          </p:cNvPr>
          <p:cNvSpPr>
            <a:spLocks noGrp="1"/>
          </p:cNvSpPr>
          <p:nvPr>
            <p:ph type="title"/>
          </p:nvPr>
        </p:nvSpPr>
        <p:spPr/>
        <p:txBody>
          <a:bodyPr/>
          <a:lstStyle/>
          <a:p>
            <a:r>
              <a:rPr lang="en-US" dirty="0"/>
              <a:t>Terraform </a:t>
            </a:r>
            <a:br>
              <a:rPr lang="en-US" dirty="0"/>
            </a:br>
            <a:r>
              <a:rPr lang="en-US" dirty="0"/>
              <a:t>Internals</a:t>
            </a:r>
          </a:p>
        </p:txBody>
      </p:sp>
    </p:spTree>
    <p:extLst>
      <p:ext uri="{BB962C8B-B14F-4D97-AF65-F5344CB8AC3E}">
        <p14:creationId xmlns:p14="http://schemas.microsoft.com/office/powerpoint/2010/main" val="1646214932"/>
      </p:ext>
    </p:extLst>
  </p:cSld>
  <p:clrMapOvr>
    <a:masterClrMapping/>
  </p:clrMapOvr>
  <p:transition spd="med"/>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6F4BE8C-4D3E-2D4B-A658-83724EE3EC0F}"/>
              </a:ext>
            </a:extLst>
          </p:cNvPr>
          <p:cNvSpPr>
            <a:spLocks noGrp="1"/>
          </p:cNvSpPr>
          <p:nvPr>
            <p:ph type="body" idx="1"/>
          </p:nvPr>
        </p:nvSpPr>
        <p:spPr/>
        <p:txBody>
          <a:bodyPr/>
          <a:lstStyle/>
          <a:p>
            <a:pPr marL="0" indent="0">
              <a:buNone/>
            </a:pPr>
            <a:endParaRPr lang="en-US" dirty="0"/>
          </a:p>
          <a:p>
            <a:pPr marL="0" indent="0">
              <a:buNone/>
            </a:pPr>
            <a:endParaRPr lang="en-US" dirty="0"/>
          </a:p>
        </p:txBody>
      </p:sp>
      <p:sp>
        <p:nvSpPr>
          <p:cNvPr id="3" name="Title 2">
            <a:extLst>
              <a:ext uri="{FF2B5EF4-FFF2-40B4-BE49-F238E27FC236}">
                <a16:creationId xmlns:a16="http://schemas.microsoft.com/office/drawing/2014/main" id="{3AC84076-1843-984D-99E8-2FF5315AA7CB}"/>
              </a:ext>
            </a:extLst>
          </p:cNvPr>
          <p:cNvSpPr>
            <a:spLocks noGrp="1"/>
          </p:cNvSpPr>
          <p:nvPr>
            <p:ph type="title"/>
          </p:nvPr>
        </p:nvSpPr>
        <p:spPr/>
        <p:txBody>
          <a:bodyPr/>
          <a:lstStyle/>
          <a:p>
            <a:r>
              <a:rPr lang="en-US" dirty="0"/>
              <a:t>.terraform</a:t>
            </a:r>
          </a:p>
        </p:txBody>
      </p:sp>
      <p:sp>
        <p:nvSpPr>
          <p:cNvPr id="4" name="Text Placeholder 3">
            <a:extLst>
              <a:ext uri="{FF2B5EF4-FFF2-40B4-BE49-F238E27FC236}">
                <a16:creationId xmlns:a16="http://schemas.microsoft.com/office/drawing/2014/main" id="{9E2994A9-9FEA-374D-84FD-A04845E5C7C4}"/>
              </a:ext>
            </a:extLst>
          </p:cNvPr>
          <p:cNvSpPr>
            <a:spLocks noGrp="1"/>
          </p:cNvSpPr>
          <p:nvPr>
            <p:ph type="body" sz="quarter" idx="10"/>
          </p:nvPr>
        </p:nvSpPr>
        <p:spPr/>
        <p:txBody>
          <a:bodyPr/>
          <a:lstStyle/>
          <a:p>
            <a:endParaRPr lang="en-US"/>
          </a:p>
        </p:txBody>
      </p:sp>
      <p:pic>
        <p:nvPicPr>
          <p:cNvPr id="5" name="Picture 4">
            <a:extLst>
              <a:ext uri="{FF2B5EF4-FFF2-40B4-BE49-F238E27FC236}">
                <a16:creationId xmlns:a16="http://schemas.microsoft.com/office/drawing/2014/main" id="{20625DF8-A726-0F4B-AFE0-B497E4CBF345}"/>
              </a:ext>
            </a:extLst>
          </p:cNvPr>
          <p:cNvPicPr>
            <a:picLocks noChangeAspect="1"/>
          </p:cNvPicPr>
          <p:nvPr/>
        </p:nvPicPr>
        <p:blipFill>
          <a:blip r:embed="rId2"/>
          <a:stretch>
            <a:fillRect/>
          </a:stretch>
        </p:blipFill>
        <p:spPr>
          <a:xfrm>
            <a:off x="1648691" y="3349719"/>
            <a:ext cx="12321886" cy="7393132"/>
          </a:xfrm>
          <a:prstGeom prst="rect">
            <a:avLst/>
          </a:prstGeom>
        </p:spPr>
      </p:pic>
    </p:spTree>
    <p:extLst>
      <p:ext uri="{BB962C8B-B14F-4D97-AF65-F5344CB8AC3E}">
        <p14:creationId xmlns:p14="http://schemas.microsoft.com/office/powerpoint/2010/main" val="2345275203"/>
      </p:ext>
    </p:extLst>
  </p:cSld>
  <p:clrMapOvr>
    <a:masterClrMapping/>
  </p:clrMapOvr>
  <p:transition spd="med"/>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5CABF29-BD58-C441-86B5-A03AED83AFF9}"/>
              </a:ext>
            </a:extLst>
          </p:cNvPr>
          <p:cNvSpPr>
            <a:spLocks noGrp="1"/>
          </p:cNvSpPr>
          <p:nvPr>
            <p:ph type="body" idx="1"/>
          </p:nvPr>
        </p:nvSpPr>
        <p:spPr/>
        <p:txBody>
          <a:bodyPr/>
          <a:lstStyle/>
          <a:p>
            <a:pPr marL="0" indent="0">
              <a:buNone/>
            </a:pPr>
            <a:endParaRPr lang="en-US" dirty="0"/>
          </a:p>
          <a:p>
            <a:pPr marL="0" indent="0">
              <a:buNone/>
            </a:pPr>
            <a:r>
              <a:rPr lang="en-US" b="1" dirty="0"/>
              <a:t>Resource Address:</a:t>
            </a:r>
          </a:p>
          <a:p>
            <a:pPr marL="0" indent="0">
              <a:buNone/>
            </a:pPr>
            <a:r>
              <a:rPr lang="en-US" dirty="0"/>
              <a:t>&lt;MODULE PATH&gt;&lt;RESOURCE SPEC&gt;</a:t>
            </a:r>
          </a:p>
          <a:p>
            <a:pPr marL="0" indent="0">
              <a:buNone/>
            </a:pPr>
            <a:endParaRPr lang="en-US" dirty="0"/>
          </a:p>
          <a:p>
            <a:pPr marL="0" indent="0">
              <a:buNone/>
            </a:pPr>
            <a:endParaRPr lang="en-US" dirty="0"/>
          </a:p>
          <a:p>
            <a:pPr marL="0" indent="0">
              <a:buNone/>
            </a:pPr>
            <a:r>
              <a:rPr lang="en-US" sz="4400" dirty="0" err="1">
                <a:solidFill>
                  <a:srgbClr val="D73A49"/>
                </a:solidFill>
                <a:latin typeface="Menlo" panose="020B0609030804020204" pitchFamily="49" charset="0"/>
              </a:rPr>
              <a:t>azurerm_resource_group.module</a:t>
            </a:r>
            <a:endParaRPr lang="en-US" sz="4400" dirty="0">
              <a:solidFill>
                <a:srgbClr val="D73A49"/>
              </a:solidFill>
              <a:latin typeface="Menlo" panose="020B0609030804020204" pitchFamily="49" charset="0"/>
            </a:endParaRPr>
          </a:p>
          <a:p>
            <a:pPr marL="0" indent="0">
              <a:buNone/>
            </a:pPr>
            <a:endParaRPr lang="en-US" sz="4400" dirty="0">
              <a:solidFill>
                <a:srgbClr val="D73A49"/>
              </a:solidFill>
              <a:latin typeface="Menlo" panose="020B0609030804020204" pitchFamily="49" charset="0"/>
            </a:endParaRPr>
          </a:p>
          <a:p>
            <a:pPr marL="0" indent="0">
              <a:buNone/>
            </a:pPr>
            <a:r>
              <a:rPr lang="en-US" sz="4400" dirty="0" err="1">
                <a:solidFill>
                  <a:srgbClr val="D73A49"/>
                </a:solidFill>
                <a:latin typeface="Menlo" panose="020B0609030804020204" pitchFamily="49" charset="0"/>
              </a:rPr>
              <a:t>module.A.azurerm_network_interface.web</a:t>
            </a:r>
            <a:endParaRPr lang="en-US" sz="4400" dirty="0">
              <a:solidFill>
                <a:srgbClr val="D73A49"/>
              </a:solidFill>
              <a:latin typeface="Menlo" panose="020B0609030804020204" pitchFamily="49" charset="0"/>
            </a:endParaRPr>
          </a:p>
          <a:p>
            <a:pPr marL="0" indent="0">
              <a:buNone/>
            </a:pPr>
            <a:endParaRPr lang="en-US" sz="4400" dirty="0">
              <a:solidFill>
                <a:srgbClr val="D73A49"/>
              </a:solidFill>
              <a:latin typeface="Menlo" panose="020B0609030804020204" pitchFamily="49" charset="0"/>
            </a:endParaRPr>
          </a:p>
        </p:txBody>
      </p:sp>
      <p:sp>
        <p:nvSpPr>
          <p:cNvPr id="3" name="Title 2">
            <a:extLst>
              <a:ext uri="{FF2B5EF4-FFF2-40B4-BE49-F238E27FC236}">
                <a16:creationId xmlns:a16="http://schemas.microsoft.com/office/drawing/2014/main" id="{CF0D2122-5BE6-4F4E-923C-48CB68D3C3E2}"/>
              </a:ext>
            </a:extLst>
          </p:cNvPr>
          <p:cNvSpPr>
            <a:spLocks noGrp="1"/>
          </p:cNvSpPr>
          <p:nvPr>
            <p:ph type="title"/>
          </p:nvPr>
        </p:nvSpPr>
        <p:spPr/>
        <p:txBody>
          <a:bodyPr/>
          <a:lstStyle/>
          <a:p>
            <a:r>
              <a:rPr lang="en-US" dirty="0"/>
              <a:t>Resource Addressing</a:t>
            </a:r>
          </a:p>
        </p:txBody>
      </p:sp>
      <p:sp>
        <p:nvSpPr>
          <p:cNvPr id="4" name="Text Placeholder 3">
            <a:extLst>
              <a:ext uri="{FF2B5EF4-FFF2-40B4-BE49-F238E27FC236}">
                <a16:creationId xmlns:a16="http://schemas.microsoft.com/office/drawing/2014/main" id="{EE113D28-4398-3E4F-AB93-02F2E20A40D6}"/>
              </a:ext>
            </a:extLst>
          </p:cNvPr>
          <p:cNvSpPr>
            <a:spLocks noGrp="1"/>
          </p:cNvSpPr>
          <p:nvPr>
            <p:ph type="body" sz="quarter" idx="10"/>
          </p:nvPr>
        </p:nvSpPr>
        <p:spPr/>
        <p:txBody>
          <a:bodyPr/>
          <a:lstStyle/>
          <a:p>
            <a:r>
              <a:rPr lang="en-US" dirty="0"/>
              <a:t>https://</a:t>
            </a:r>
            <a:r>
              <a:rPr lang="en-US" dirty="0" err="1"/>
              <a:t>www.terraform.io</a:t>
            </a:r>
            <a:r>
              <a:rPr lang="en-US" dirty="0"/>
              <a:t>/docs/internals/resource-</a:t>
            </a:r>
            <a:r>
              <a:rPr lang="en-US" dirty="0" err="1"/>
              <a:t>addressing.html</a:t>
            </a:r>
            <a:endParaRPr lang="en-US" dirty="0"/>
          </a:p>
          <a:p>
            <a:endParaRPr lang="en-US" dirty="0"/>
          </a:p>
        </p:txBody>
      </p:sp>
    </p:spTree>
    <p:extLst>
      <p:ext uri="{BB962C8B-B14F-4D97-AF65-F5344CB8AC3E}">
        <p14:creationId xmlns:p14="http://schemas.microsoft.com/office/powerpoint/2010/main" val="4026069184"/>
      </p:ext>
    </p:extLst>
  </p:cSld>
  <p:clrMapOvr>
    <a:masterClrMapping/>
  </p:clrMapOvr>
  <p:transition spd="med"/>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5CABF29-BD58-C441-86B5-A03AED83AFF9}"/>
              </a:ext>
            </a:extLst>
          </p:cNvPr>
          <p:cNvSpPr>
            <a:spLocks noGrp="1"/>
          </p:cNvSpPr>
          <p:nvPr>
            <p:ph type="body" idx="1"/>
          </p:nvPr>
        </p:nvSpPr>
        <p:spPr/>
        <p:txBody>
          <a:bodyPr/>
          <a:lstStyle/>
          <a:p>
            <a:pPr marL="0" indent="0">
              <a:buNone/>
            </a:pPr>
            <a:endParaRPr lang="en-US" dirty="0"/>
          </a:p>
          <a:p>
            <a:pPr marL="0" indent="0">
              <a:buNone/>
            </a:pPr>
            <a:r>
              <a:rPr lang="en-US" b="1" dirty="0"/>
              <a:t>Module Path:</a:t>
            </a:r>
          </a:p>
          <a:p>
            <a:pPr marL="0" indent="0">
              <a:buNone/>
            </a:pPr>
            <a:endParaRPr lang="en-US" dirty="0"/>
          </a:p>
          <a:p>
            <a:pPr marL="0" indent="0">
              <a:buNone/>
            </a:pPr>
            <a:r>
              <a:rPr lang="en-US" dirty="0"/>
              <a:t>Addresses a module within a tree of modules.</a:t>
            </a:r>
          </a:p>
          <a:p>
            <a:pPr marL="0" indent="0">
              <a:buNone/>
            </a:pPr>
            <a:endParaRPr lang="en-US" dirty="0"/>
          </a:p>
          <a:p>
            <a:pPr marL="0" indent="0">
              <a:buNone/>
            </a:pPr>
            <a:r>
              <a:rPr lang="en-US" dirty="0" err="1">
                <a:solidFill>
                  <a:srgbClr val="D73A49"/>
                </a:solidFill>
                <a:latin typeface="Menlo" panose="020B0609030804020204" pitchFamily="49" charset="0"/>
              </a:rPr>
              <a:t>module.A</a:t>
            </a:r>
            <a:r>
              <a:rPr lang="en-US" dirty="0">
                <a:solidFill>
                  <a:srgbClr val="D73A49"/>
                </a:solidFill>
                <a:latin typeface="Menlo" panose="020B0609030804020204" pitchFamily="49" charset="0"/>
              </a:rPr>
              <a:t>…</a:t>
            </a:r>
            <a:endParaRPr lang="en-US" dirty="0"/>
          </a:p>
          <a:p>
            <a:pPr marL="0" indent="0">
              <a:buNone/>
            </a:pPr>
            <a:br>
              <a:rPr lang="en-US" dirty="0"/>
            </a:br>
            <a:r>
              <a:rPr lang="en-US" dirty="0"/>
              <a:t>Can be multiple levels deep</a:t>
            </a:r>
          </a:p>
          <a:p>
            <a:pPr marL="0" indent="0">
              <a:buNone/>
            </a:pPr>
            <a:endParaRPr lang="en-US" dirty="0"/>
          </a:p>
          <a:p>
            <a:pPr marL="0" indent="0">
              <a:buNone/>
            </a:pPr>
            <a:r>
              <a:rPr lang="en-US" sz="4400" dirty="0" err="1">
                <a:solidFill>
                  <a:srgbClr val="D73A49"/>
                </a:solidFill>
                <a:latin typeface="Menlo" panose="020B0609030804020204" pitchFamily="49" charset="0"/>
              </a:rPr>
              <a:t>module.A.module.B</a:t>
            </a:r>
            <a:r>
              <a:rPr lang="en-US" sz="4400" dirty="0">
                <a:solidFill>
                  <a:srgbClr val="D73A49"/>
                </a:solidFill>
                <a:latin typeface="Menlo" panose="020B0609030804020204" pitchFamily="49" charset="0"/>
              </a:rPr>
              <a:t>…</a:t>
            </a:r>
          </a:p>
          <a:p>
            <a:pPr marL="0" indent="0">
              <a:buNone/>
            </a:pPr>
            <a:endParaRPr lang="en-US" dirty="0"/>
          </a:p>
          <a:p>
            <a:pPr marL="0" indent="0">
              <a:buNone/>
            </a:pPr>
            <a:endParaRPr lang="en-US" dirty="0"/>
          </a:p>
        </p:txBody>
      </p:sp>
      <p:sp>
        <p:nvSpPr>
          <p:cNvPr id="3" name="Title 2">
            <a:extLst>
              <a:ext uri="{FF2B5EF4-FFF2-40B4-BE49-F238E27FC236}">
                <a16:creationId xmlns:a16="http://schemas.microsoft.com/office/drawing/2014/main" id="{CF0D2122-5BE6-4F4E-923C-48CB68D3C3E2}"/>
              </a:ext>
            </a:extLst>
          </p:cNvPr>
          <p:cNvSpPr>
            <a:spLocks noGrp="1"/>
          </p:cNvSpPr>
          <p:nvPr>
            <p:ph type="title"/>
          </p:nvPr>
        </p:nvSpPr>
        <p:spPr/>
        <p:txBody>
          <a:bodyPr/>
          <a:lstStyle/>
          <a:p>
            <a:r>
              <a:rPr lang="en-US" dirty="0"/>
              <a:t>Resource Addressing</a:t>
            </a:r>
          </a:p>
        </p:txBody>
      </p:sp>
      <p:sp>
        <p:nvSpPr>
          <p:cNvPr id="4" name="Text Placeholder 3">
            <a:extLst>
              <a:ext uri="{FF2B5EF4-FFF2-40B4-BE49-F238E27FC236}">
                <a16:creationId xmlns:a16="http://schemas.microsoft.com/office/drawing/2014/main" id="{EE113D28-4398-3E4F-AB93-02F2E20A40D6}"/>
              </a:ext>
            </a:extLst>
          </p:cNvPr>
          <p:cNvSpPr>
            <a:spLocks noGrp="1"/>
          </p:cNvSpPr>
          <p:nvPr>
            <p:ph type="body" sz="quarter" idx="10"/>
          </p:nvPr>
        </p:nvSpPr>
        <p:spPr/>
        <p:txBody>
          <a:bodyPr/>
          <a:lstStyle/>
          <a:p>
            <a:r>
              <a:rPr lang="en-US" dirty="0"/>
              <a:t>https://</a:t>
            </a:r>
            <a:r>
              <a:rPr lang="en-US" dirty="0" err="1"/>
              <a:t>www.terraform.io</a:t>
            </a:r>
            <a:r>
              <a:rPr lang="en-US" dirty="0"/>
              <a:t>/docs/internals/resource-</a:t>
            </a:r>
            <a:r>
              <a:rPr lang="en-US" dirty="0" err="1"/>
              <a:t>addressing.html</a:t>
            </a:r>
            <a:endParaRPr lang="en-US" dirty="0"/>
          </a:p>
          <a:p>
            <a:endParaRPr lang="en-US" dirty="0"/>
          </a:p>
        </p:txBody>
      </p:sp>
    </p:spTree>
    <p:extLst>
      <p:ext uri="{BB962C8B-B14F-4D97-AF65-F5344CB8AC3E}">
        <p14:creationId xmlns:p14="http://schemas.microsoft.com/office/powerpoint/2010/main" val="418990938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5CABF29-BD58-C441-86B5-A03AED83AFF9}"/>
              </a:ext>
            </a:extLst>
          </p:cNvPr>
          <p:cNvSpPr>
            <a:spLocks noGrp="1"/>
          </p:cNvSpPr>
          <p:nvPr>
            <p:ph type="body" idx="1"/>
          </p:nvPr>
        </p:nvSpPr>
        <p:spPr/>
        <p:txBody>
          <a:bodyPr>
            <a:normAutofit fontScale="92500" lnSpcReduction="10000"/>
          </a:bodyPr>
          <a:lstStyle/>
          <a:p>
            <a:pPr marL="0" indent="0">
              <a:buNone/>
            </a:pPr>
            <a:endParaRPr lang="en-US" dirty="0"/>
          </a:p>
          <a:p>
            <a:pPr marL="0" indent="0">
              <a:buNone/>
            </a:pPr>
            <a:r>
              <a:rPr lang="en-US" b="1" dirty="0"/>
              <a:t>Resource Spec:</a:t>
            </a:r>
          </a:p>
          <a:p>
            <a:pPr marL="0" indent="0">
              <a:buNone/>
            </a:pPr>
            <a:endParaRPr lang="en-US" dirty="0"/>
          </a:p>
          <a:p>
            <a:pPr marL="0" indent="0">
              <a:buNone/>
            </a:pPr>
            <a:r>
              <a:rPr lang="en-US" dirty="0" err="1"/>
              <a:t>resource_type.resource_name</a:t>
            </a:r>
            <a:r>
              <a:rPr lang="en-US" dirty="0"/>
              <a:t>[N]</a:t>
            </a:r>
          </a:p>
          <a:p>
            <a:pPr marL="0" indent="0">
              <a:buNone/>
            </a:pPr>
            <a:endParaRPr lang="en-US" dirty="0"/>
          </a:p>
          <a:p>
            <a:pPr marL="0" indent="0">
              <a:buNone/>
            </a:pPr>
            <a:endParaRPr lang="en-US" dirty="0"/>
          </a:p>
          <a:p>
            <a:pPr marL="0" indent="0">
              <a:buNone/>
            </a:pPr>
            <a:r>
              <a:rPr lang="en-US" u="sng" dirty="0" err="1"/>
              <a:t>resource_type</a:t>
            </a:r>
            <a:r>
              <a:rPr lang="en-US" dirty="0"/>
              <a:t> - Type of the resource being addressed.</a:t>
            </a:r>
          </a:p>
          <a:p>
            <a:pPr marL="0" indent="0">
              <a:buNone/>
            </a:pPr>
            <a:endParaRPr lang="en-US" dirty="0"/>
          </a:p>
          <a:p>
            <a:pPr marL="0" indent="0">
              <a:buNone/>
            </a:pPr>
            <a:r>
              <a:rPr lang="en-US" u="sng" dirty="0" err="1"/>
              <a:t>resource_name</a:t>
            </a:r>
            <a:r>
              <a:rPr lang="en-US" dirty="0"/>
              <a:t> - User-defined name of the resource.</a:t>
            </a:r>
          </a:p>
          <a:p>
            <a:pPr marL="0" indent="0">
              <a:buNone/>
            </a:pPr>
            <a:endParaRPr lang="en-US" dirty="0"/>
          </a:p>
          <a:p>
            <a:pPr marL="0" indent="0">
              <a:buNone/>
            </a:pPr>
            <a:r>
              <a:rPr lang="en-US" u="sng" dirty="0"/>
              <a:t>[N]</a:t>
            </a:r>
            <a:r>
              <a:rPr lang="en-US" dirty="0"/>
              <a:t> - where N is a 0-based index into a resource with multiple instances specified by the count meta-parameter. </a:t>
            </a:r>
          </a:p>
          <a:p>
            <a:pPr marL="0" indent="0">
              <a:buNone/>
            </a:pPr>
            <a:endParaRPr lang="en-US" dirty="0"/>
          </a:p>
        </p:txBody>
      </p:sp>
      <p:sp>
        <p:nvSpPr>
          <p:cNvPr id="3" name="Title 2">
            <a:extLst>
              <a:ext uri="{FF2B5EF4-FFF2-40B4-BE49-F238E27FC236}">
                <a16:creationId xmlns:a16="http://schemas.microsoft.com/office/drawing/2014/main" id="{CF0D2122-5BE6-4F4E-923C-48CB68D3C3E2}"/>
              </a:ext>
            </a:extLst>
          </p:cNvPr>
          <p:cNvSpPr>
            <a:spLocks noGrp="1"/>
          </p:cNvSpPr>
          <p:nvPr>
            <p:ph type="title"/>
          </p:nvPr>
        </p:nvSpPr>
        <p:spPr/>
        <p:txBody>
          <a:bodyPr/>
          <a:lstStyle/>
          <a:p>
            <a:r>
              <a:rPr lang="en-US" dirty="0"/>
              <a:t>Resource Addressing</a:t>
            </a:r>
          </a:p>
        </p:txBody>
      </p:sp>
      <p:sp>
        <p:nvSpPr>
          <p:cNvPr id="4" name="Text Placeholder 3">
            <a:extLst>
              <a:ext uri="{FF2B5EF4-FFF2-40B4-BE49-F238E27FC236}">
                <a16:creationId xmlns:a16="http://schemas.microsoft.com/office/drawing/2014/main" id="{EE113D28-4398-3E4F-AB93-02F2E20A40D6}"/>
              </a:ext>
            </a:extLst>
          </p:cNvPr>
          <p:cNvSpPr>
            <a:spLocks noGrp="1"/>
          </p:cNvSpPr>
          <p:nvPr>
            <p:ph type="body" sz="quarter" idx="10"/>
          </p:nvPr>
        </p:nvSpPr>
        <p:spPr/>
        <p:txBody>
          <a:bodyPr/>
          <a:lstStyle/>
          <a:p>
            <a:r>
              <a:rPr lang="en-US" dirty="0"/>
              <a:t>https://</a:t>
            </a:r>
            <a:r>
              <a:rPr lang="en-US" dirty="0" err="1"/>
              <a:t>www.terraform.io</a:t>
            </a:r>
            <a:r>
              <a:rPr lang="en-US" dirty="0"/>
              <a:t>/docs/internals/resource-</a:t>
            </a:r>
            <a:r>
              <a:rPr lang="en-US" dirty="0" err="1"/>
              <a:t>addressing.html</a:t>
            </a:r>
            <a:endParaRPr lang="en-US" dirty="0"/>
          </a:p>
          <a:p>
            <a:endParaRPr lang="en-US" dirty="0"/>
          </a:p>
        </p:txBody>
      </p:sp>
    </p:spTree>
    <p:extLst>
      <p:ext uri="{BB962C8B-B14F-4D97-AF65-F5344CB8AC3E}">
        <p14:creationId xmlns:p14="http://schemas.microsoft.com/office/powerpoint/2010/main" val="757083412"/>
      </p:ext>
    </p:extLst>
  </p:cSld>
  <p:clrMapOvr>
    <a:masterClrMapping/>
  </p:clrMapOvr>
  <p:transition spd="med"/>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B0D5CA7-AF94-4B46-BFE5-AC5EBE1DAF47}"/>
              </a:ext>
            </a:extLst>
          </p:cNvPr>
          <p:cNvPicPr>
            <a:picLocks noChangeAspect="1"/>
          </p:cNvPicPr>
          <p:nvPr/>
        </p:nvPicPr>
        <p:blipFill>
          <a:blip r:embed="rId3"/>
          <a:stretch>
            <a:fillRect/>
          </a:stretch>
        </p:blipFill>
        <p:spPr>
          <a:xfrm>
            <a:off x="1451869" y="5041899"/>
            <a:ext cx="17479121" cy="5002645"/>
          </a:xfrm>
          <a:prstGeom prst="rect">
            <a:avLst/>
          </a:prstGeom>
        </p:spPr>
      </p:pic>
      <p:sp>
        <p:nvSpPr>
          <p:cNvPr id="2" name="Text Placeholder 1">
            <a:extLst>
              <a:ext uri="{FF2B5EF4-FFF2-40B4-BE49-F238E27FC236}">
                <a16:creationId xmlns:a16="http://schemas.microsoft.com/office/drawing/2014/main" id="{20D359C4-87A6-034F-AB2F-670D64039BB4}"/>
              </a:ext>
            </a:extLst>
          </p:cNvPr>
          <p:cNvSpPr>
            <a:spLocks noGrp="1"/>
          </p:cNvSpPr>
          <p:nvPr>
            <p:ph type="body" idx="1"/>
          </p:nvPr>
        </p:nvSpPr>
        <p:spPr/>
        <p:txBody>
          <a:bodyPr/>
          <a:lstStyle/>
          <a:p>
            <a:pPr marL="0" indent="0">
              <a:buNone/>
            </a:pPr>
            <a:r>
              <a:rPr lang="en-US" dirty="0"/>
              <a:t>Usage: terraform </a:t>
            </a:r>
            <a:r>
              <a:rPr lang="en-US" dirty="0" err="1"/>
              <a:t>init</a:t>
            </a:r>
            <a:r>
              <a:rPr lang="en-US" dirty="0"/>
              <a:t> [options] [DIR]</a:t>
            </a:r>
          </a:p>
        </p:txBody>
      </p:sp>
      <p:sp>
        <p:nvSpPr>
          <p:cNvPr id="3" name="Title 2">
            <a:extLst>
              <a:ext uri="{FF2B5EF4-FFF2-40B4-BE49-F238E27FC236}">
                <a16:creationId xmlns:a16="http://schemas.microsoft.com/office/drawing/2014/main" id="{EAF5FD39-C653-D946-A4BB-8EB6F9D0BA41}"/>
              </a:ext>
            </a:extLst>
          </p:cNvPr>
          <p:cNvSpPr>
            <a:spLocks noGrp="1"/>
          </p:cNvSpPr>
          <p:nvPr>
            <p:ph type="title"/>
          </p:nvPr>
        </p:nvSpPr>
        <p:spPr/>
        <p:txBody>
          <a:bodyPr/>
          <a:lstStyle/>
          <a:p>
            <a:r>
              <a:rPr lang="en-US" dirty="0"/>
              <a:t>Commands - </a:t>
            </a:r>
            <a:r>
              <a:rPr lang="en-US" dirty="0" err="1"/>
              <a:t>init</a:t>
            </a:r>
            <a:endParaRPr lang="en-US" dirty="0"/>
          </a:p>
        </p:txBody>
      </p:sp>
      <p:sp>
        <p:nvSpPr>
          <p:cNvPr id="4" name="Text Placeholder 3">
            <a:extLst>
              <a:ext uri="{FF2B5EF4-FFF2-40B4-BE49-F238E27FC236}">
                <a16:creationId xmlns:a16="http://schemas.microsoft.com/office/drawing/2014/main" id="{18B58C17-1793-B043-8E7C-DC5E774D91B0}"/>
              </a:ext>
            </a:extLst>
          </p:cNvPr>
          <p:cNvSpPr>
            <a:spLocks noGrp="1"/>
          </p:cNvSpPr>
          <p:nvPr>
            <p:ph type="body" sz="quarter" idx="10"/>
          </p:nvPr>
        </p:nvSpPr>
        <p:spPr/>
        <p:txBody>
          <a:bodyPr/>
          <a:lstStyle/>
          <a:p>
            <a:r>
              <a:rPr lang="en-US" b="1" dirty="0"/>
              <a:t>https://</a:t>
            </a:r>
            <a:r>
              <a:rPr lang="en-US" b="1" dirty="0" err="1"/>
              <a:t>www.terraform.io</a:t>
            </a:r>
            <a:r>
              <a:rPr lang="en-US" b="1" dirty="0"/>
              <a:t>/docs/commands/</a:t>
            </a:r>
            <a:r>
              <a:rPr lang="en-US" b="1" dirty="0" err="1"/>
              <a:t>init.html</a:t>
            </a:r>
            <a:endParaRPr lang="en-US" b="1" dirty="0"/>
          </a:p>
        </p:txBody>
      </p:sp>
    </p:spTree>
    <p:extLst>
      <p:ext uri="{BB962C8B-B14F-4D97-AF65-F5344CB8AC3E}">
        <p14:creationId xmlns:p14="http://schemas.microsoft.com/office/powerpoint/2010/main" val="2936079035"/>
      </p:ext>
    </p:extLst>
  </p:cSld>
  <p:clrMapOvr>
    <a:masterClrMapping/>
  </p:clrMapOvr>
  <p:transition spd="med"/>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D359C4-87A6-034F-AB2F-670D64039BB4}"/>
              </a:ext>
            </a:extLst>
          </p:cNvPr>
          <p:cNvSpPr>
            <a:spLocks noGrp="1"/>
          </p:cNvSpPr>
          <p:nvPr>
            <p:ph type="body" idx="1"/>
          </p:nvPr>
        </p:nvSpPr>
        <p:spPr/>
        <p:txBody>
          <a:bodyPr>
            <a:normAutofit/>
          </a:bodyPr>
          <a:lstStyle/>
          <a:p>
            <a:pPr marL="0" indent="0">
              <a:buNone/>
            </a:pPr>
            <a:r>
              <a:rPr lang="en-US" dirty="0"/>
              <a:t>Usage: terraform plan [options] [DIR-OR-PLAN]</a:t>
            </a:r>
          </a:p>
          <a:p>
            <a:pPr marL="0" indent="0">
              <a:buNone/>
            </a:pPr>
            <a:endParaRPr lang="en-US" dirty="0"/>
          </a:p>
          <a:p>
            <a:pPr marL="0" indent="0">
              <a:buNone/>
            </a:pPr>
            <a:r>
              <a:rPr lang="en-US" dirty="0"/>
              <a:t>Options:</a:t>
            </a:r>
          </a:p>
          <a:p>
            <a:pPr marL="0" indent="0">
              <a:buNone/>
            </a:pPr>
            <a:r>
              <a:rPr lang="en-US" dirty="0">
                <a:solidFill>
                  <a:srgbClr val="1E1E1E"/>
                </a:solidFill>
                <a:latin typeface="Menlo" panose="020B0609030804020204" pitchFamily="49" charset="0"/>
              </a:rPr>
              <a:t>-destroy 		If set, a plan will be generated to destroy 			all resources managed by the given 				configuration and state. </a:t>
            </a:r>
          </a:p>
          <a:p>
            <a:pPr marL="0" indent="0">
              <a:buNone/>
            </a:pPr>
            <a:endParaRPr lang="en-US" dirty="0">
              <a:solidFill>
                <a:srgbClr val="1E1E1E"/>
              </a:solidFill>
              <a:latin typeface="Menlo" panose="020B0609030804020204" pitchFamily="49" charset="0"/>
            </a:endParaRPr>
          </a:p>
          <a:p>
            <a:pPr marL="0" indent="0">
              <a:buNone/>
            </a:pPr>
            <a:r>
              <a:rPr lang="en-US" dirty="0">
                <a:solidFill>
                  <a:srgbClr val="1E1E1E"/>
                </a:solidFill>
                <a:latin typeface="Menlo" panose="020B0609030804020204" pitchFamily="49" charset="0"/>
              </a:rPr>
              <a:t>-parallelism=n Limit the number of concurrent operations. 			Defaults to 10. </a:t>
            </a:r>
          </a:p>
          <a:p>
            <a:pPr marL="0" indent="0">
              <a:buNone/>
            </a:pPr>
            <a:endParaRPr lang="en-US" dirty="0">
              <a:solidFill>
                <a:srgbClr val="1E1E1E"/>
              </a:solidFill>
              <a:latin typeface="Menlo" panose="020B0609030804020204" pitchFamily="49" charset="0"/>
            </a:endParaRPr>
          </a:p>
          <a:p>
            <a:pPr marL="0" indent="0">
              <a:buNone/>
            </a:pPr>
            <a:r>
              <a:rPr lang="en-US" dirty="0">
                <a:solidFill>
                  <a:srgbClr val="1E1E1E"/>
                </a:solidFill>
                <a:latin typeface="Menlo" panose="020B0609030804020204" pitchFamily="49" charset="0"/>
              </a:rPr>
              <a:t>-target=resource Resource to target.</a:t>
            </a:r>
            <a:endParaRPr lang="en-US" dirty="0"/>
          </a:p>
        </p:txBody>
      </p:sp>
      <p:sp>
        <p:nvSpPr>
          <p:cNvPr id="3" name="Title 2">
            <a:extLst>
              <a:ext uri="{FF2B5EF4-FFF2-40B4-BE49-F238E27FC236}">
                <a16:creationId xmlns:a16="http://schemas.microsoft.com/office/drawing/2014/main" id="{EAF5FD39-C653-D946-A4BB-8EB6F9D0BA41}"/>
              </a:ext>
            </a:extLst>
          </p:cNvPr>
          <p:cNvSpPr>
            <a:spLocks noGrp="1"/>
          </p:cNvSpPr>
          <p:nvPr>
            <p:ph type="title"/>
          </p:nvPr>
        </p:nvSpPr>
        <p:spPr/>
        <p:txBody>
          <a:bodyPr/>
          <a:lstStyle/>
          <a:p>
            <a:r>
              <a:rPr lang="en-US" dirty="0"/>
              <a:t>Commands - plan</a:t>
            </a:r>
          </a:p>
        </p:txBody>
      </p:sp>
      <p:sp>
        <p:nvSpPr>
          <p:cNvPr id="4" name="Text Placeholder 3">
            <a:extLst>
              <a:ext uri="{FF2B5EF4-FFF2-40B4-BE49-F238E27FC236}">
                <a16:creationId xmlns:a16="http://schemas.microsoft.com/office/drawing/2014/main" id="{18B58C17-1793-B043-8E7C-DC5E774D91B0}"/>
              </a:ext>
            </a:extLst>
          </p:cNvPr>
          <p:cNvSpPr>
            <a:spLocks noGrp="1"/>
          </p:cNvSpPr>
          <p:nvPr>
            <p:ph type="body" sz="quarter" idx="10"/>
          </p:nvPr>
        </p:nvSpPr>
        <p:spPr/>
        <p:txBody>
          <a:bodyPr/>
          <a:lstStyle/>
          <a:p>
            <a:r>
              <a:rPr lang="en-US" dirty="0"/>
              <a:t>https://</a:t>
            </a:r>
            <a:r>
              <a:rPr lang="en-US" dirty="0" err="1"/>
              <a:t>www.terraform.io</a:t>
            </a:r>
            <a:r>
              <a:rPr lang="en-US" dirty="0"/>
              <a:t>/docs/commands/</a:t>
            </a:r>
            <a:r>
              <a:rPr lang="en-US" dirty="0" err="1"/>
              <a:t>plan.html</a:t>
            </a:r>
            <a:endParaRPr lang="en-US" dirty="0"/>
          </a:p>
        </p:txBody>
      </p:sp>
    </p:spTree>
    <p:extLst>
      <p:ext uri="{BB962C8B-B14F-4D97-AF65-F5344CB8AC3E}">
        <p14:creationId xmlns:p14="http://schemas.microsoft.com/office/powerpoint/2010/main" val="2533514423"/>
      </p:ext>
    </p:extLst>
  </p:cSld>
  <p:clrMapOvr>
    <a:masterClrMapping/>
  </p:clrMapOvr>
  <p:transition spd="med"/>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D359C4-87A6-034F-AB2F-670D64039BB4}"/>
              </a:ext>
            </a:extLst>
          </p:cNvPr>
          <p:cNvSpPr>
            <a:spLocks noGrp="1"/>
          </p:cNvSpPr>
          <p:nvPr>
            <p:ph type="body" idx="1"/>
          </p:nvPr>
        </p:nvSpPr>
        <p:spPr/>
        <p:txBody>
          <a:bodyPr/>
          <a:lstStyle/>
          <a:p>
            <a:pPr marL="0" indent="0">
              <a:buNone/>
            </a:pPr>
            <a:endParaRPr lang="en-US" dirty="0"/>
          </a:p>
          <a:p>
            <a:pPr marL="0" indent="0">
              <a:buNone/>
            </a:pPr>
            <a:r>
              <a:rPr lang="en-US" dirty="0"/>
              <a:t>Options:</a:t>
            </a:r>
          </a:p>
          <a:p>
            <a:pPr marL="0" indent="0">
              <a:buNone/>
            </a:pPr>
            <a:r>
              <a:rPr lang="en-US" dirty="0">
                <a:solidFill>
                  <a:srgbClr val="1E1E1E"/>
                </a:solidFill>
                <a:latin typeface="Menlo" panose="020B0609030804020204" pitchFamily="49" charset="0"/>
              </a:rPr>
              <a:t>-out=path 	Write a plan file to the given path. </a:t>
            </a:r>
          </a:p>
          <a:p>
            <a:pPr marL="0" indent="0">
              <a:buNone/>
            </a:pPr>
            <a:endParaRPr lang="en-US" dirty="0"/>
          </a:p>
          <a:p>
            <a:pPr marL="0" indent="0">
              <a:buNone/>
            </a:pPr>
            <a:r>
              <a:rPr lang="en-US" dirty="0">
                <a:solidFill>
                  <a:srgbClr val="1E1E1E"/>
                </a:solidFill>
                <a:latin typeface="Menlo" panose="020B0609030804020204" pitchFamily="49" charset="0"/>
              </a:rPr>
              <a:t>-</a:t>
            </a:r>
            <a:r>
              <a:rPr lang="en-US" dirty="0" err="1">
                <a:solidFill>
                  <a:srgbClr val="1E1E1E"/>
                </a:solidFill>
                <a:latin typeface="Menlo" panose="020B0609030804020204" pitchFamily="49" charset="0"/>
              </a:rPr>
              <a:t>var</a:t>
            </a:r>
            <a:r>
              <a:rPr lang="en-US" dirty="0">
                <a:solidFill>
                  <a:srgbClr val="1E1E1E"/>
                </a:solidFill>
                <a:latin typeface="Menlo" panose="020B0609030804020204" pitchFamily="49" charset="0"/>
              </a:rPr>
              <a:t> 'foo=bar' Set a variable in the Terraform 					configuration. This flag can be set 				multiple times. </a:t>
            </a:r>
          </a:p>
          <a:p>
            <a:pPr marL="0" indent="0">
              <a:buNone/>
            </a:pPr>
            <a:endParaRPr lang="en-US" dirty="0">
              <a:solidFill>
                <a:srgbClr val="1E1E1E"/>
              </a:solidFill>
              <a:latin typeface="Menlo" panose="020B0609030804020204" pitchFamily="49" charset="0"/>
            </a:endParaRPr>
          </a:p>
          <a:p>
            <a:pPr marL="0" indent="0">
              <a:buNone/>
            </a:pPr>
            <a:r>
              <a:rPr lang="en-US" dirty="0">
                <a:solidFill>
                  <a:srgbClr val="1E1E1E"/>
                </a:solidFill>
                <a:latin typeface="Menlo" panose="020B0609030804020204" pitchFamily="49" charset="0"/>
              </a:rPr>
              <a:t>-</a:t>
            </a:r>
            <a:r>
              <a:rPr lang="en-US" dirty="0" err="1">
                <a:solidFill>
                  <a:srgbClr val="1E1E1E"/>
                </a:solidFill>
                <a:latin typeface="Menlo" panose="020B0609030804020204" pitchFamily="49" charset="0"/>
              </a:rPr>
              <a:t>var</a:t>
            </a:r>
            <a:r>
              <a:rPr lang="en-US" dirty="0">
                <a:solidFill>
                  <a:srgbClr val="1E1E1E"/>
                </a:solidFill>
                <a:latin typeface="Menlo" panose="020B0609030804020204" pitchFamily="49" charset="0"/>
              </a:rPr>
              <a:t>-file=foo 	Set variables in the Terraform 					configuration from a file. </a:t>
            </a:r>
            <a:endParaRPr lang="en-US" dirty="0"/>
          </a:p>
        </p:txBody>
      </p:sp>
      <p:sp>
        <p:nvSpPr>
          <p:cNvPr id="3" name="Title 2">
            <a:extLst>
              <a:ext uri="{FF2B5EF4-FFF2-40B4-BE49-F238E27FC236}">
                <a16:creationId xmlns:a16="http://schemas.microsoft.com/office/drawing/2014/main" id="{EAF5FD39-C653-D946-A4BB-8EB6F9D0BA41}"/>
              </a:ext>
            </a:extLst>
          </p:cNvPr>
          <p:cNvSpPr>
            <a:spLocks noGrp="1"/>
          </p:cNvSpPr>
          <p:nvPr>
            <p:ph type="title"/>
          </p:nvPr>
        </p:nvSpPr>
        <p:spPr/>
        <p:txBody>
          <a:bodyPr/>
          <a:lstStyle/>
          <a:p>
            <a:r>
              <a:rPr lang="en-US" dirty="0"/>
              <a:t>Commands - plan</a:t>
            </a:r>
          </a:p>
        </p:txBody>
      </p:sp>
      <p:sp>
        <p:nvSpPr>
          <p:cNvPr id="4" name="Text Placeholder 3">
            <a:extLst>
              <a:ext uri="{FF2B5EF4-FFF2-40B4-BE49-F238E27FC236}">
                <a16:creationId xmlns:a16="http://schemas.microsoft.com/office/drawing/2014/main" id="{18B58C17-1793-B043-8E7C-DC5E774D91B0}"/>
              </a:ext>
            </a:extLst>
          </p:cNvPr>
          <p:cNvSpPr>
            <a:spLocks noGrp="1"/>
          </p:cNvSpPr>
          <p:nvPr>
            <p:ph type="body" sz="quarter" idx="10"/>
          </p:nvPr>
        </p:nvSpPr>
        <p:spPr/>
        <p:txBody>
          <a:bodyPr/>
          <a:lstStyle/>
          <a:p>
            <a:r>
              <a:rPr lang="en-US" dirty="0"/>
              <a:t>https://</a:t>
            </a:r>
            <a:r>
              <a:rPr lang="en-US" dirty="0" err="1"/>
              <a:t>www.terraform.io</a:t>
            </a:r>
            <a:r>
              <a:rPr lang="en-US" dirty="0"/>
              <a:t>/docs/commands/</a:t>
            </a:r>
            <a:r>
              <a:rPr lang="en-US" dirty="0" err="1"/>
              <a:t>plan.html</a:t>
            </a:r>
            <a:endParaRPr lang="en-US" dirty="0"/>
          </a:p>
        </p:txBody>
      </p:sp>
    </p:spTree>
    <p:extLst>
      <p:ext uri="{BB962C8B-B14F-4D97-AF65-F5344CB8AC3E}">
        <p14:creationId xmlns:p14="http://schemas.microsoft.com/office/powerpoint/2010/main" val="2513987741"/>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7" name="Slide Number"/>
          <p:cNvSpPr txBox="1">
            <a:spLocks noGrp="1"/>
          </p:cNvSpPr>
          <p:nvPr>
            <p:ph type="sldNum" sz="quarter" idx="4294967295"/>
          </p:nvPr>
        </p:nvSpPr>
        <p:spPr>
          <a:xfrm>
            <a:off x="23589354" y="12939816"/>
            <a:ext cx="385722" cy="485139"/>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15</a:t>
            </a:fld>
            <a:endParaRPr/>
          </a:p>
        </p:txBody>
      </p:sp>
      <p:sp>
        <p:nvSpPr>
          <p:cNvPr id="928" name="Addressing the challenges of cloud adoption"/>
          <p:cNvSpPr txBox="1">
            <a:spLocks noGrp="1"/>
          </p:cNvSpPr>
          <p:nvPr>
            <p:ph type="title"/>
          </p:nvPr>
        </p:nvSpPr>
        <p:spPr>
          <a:xfrm>
            <a:off x="7889599" y="5662936"/>
            <a:ext cx="13030202" cy="2390127"/>
          </a:xfrm>
          <a:prstGeom prst="rect">
            <a:avLst/>
          </a:prstGeom>
        </p:spPr>
        <p:txBody>
          <a:bodyPr/>
          <a:lstStyle>
            <a:lvl1pPr defTabSz="2243327">
              <a:spcBef>
                <a:spcPts val="2400"/>
              </a:spcBef>
              <a:defRPr sz="7700"/>
            </a:lvl1pPr>
          </a:lstStyle>
          <a:p>
            <a:r>
              <a:t>Addressing the challenges of cloud adoption</a:t>
            </a:r>
          </a:p>
        </p:txBody>
      </p:sp>
    </p:spTree>
    <p:extLst>
      <p:ext uri="{BB962C8B-B14F-4D97-AF65-F5344CB8AC3E}">
        <p14:creationId xmlns:p14="http://schemas.microsoft.com/office/powerpoint/2010/main" val="2874932110"/>
      </p:ext>
    </p:extLst>
  </p:cSld>
  <p:clrMapOvr>
    <a:masterClrMapping/>
  </p:clrMapOvr>
  <p:transition spd="med"/>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D359C4-87A6-034F-AB2F-670D64039BB4}"/>
              </a:ext>
            </a:extLst>
          </p:cNvPr>
          <p:cNvSpPr>
            <a:spLocks noGrp="1"/>
          </p:cNvSpPr>
          <p:nvPr>
            <p:ph type="body" idx="1"/>
          </p:nvPr>
        </p:nvSpPr>
        <p:spPr/>
        <p:txBody>
          <a:bodyPr/>
          <a:lstStyle/>
          <a:p>
            <a:pPr marL="0" indent="0">
              <a:buNone/>
            </a:pPr>
            <a:r>
              <a:rPr lang="en-US" dirty="0"/>
              <a:t>Usage: terraform apply [options] [DIR-OR-PLAN]</a:t>
            </a:r>
          </a:p>
          <a:p>
            <a:pPr marL="0" indent="0">
              <a:buNone/>
            </a:pPr>
            <a:endParaRPr lang="en-US" dirty="0"/>
          </a:p>
          <a:p>
            <a:pPr marL="0" indent="0">
              <a:buNone/>
            </a:pPr>
            <a:endParaRPr lang="en-US" dirty="0"/>
          </a:p>
        </p:txBody>
      </p:sp>
      <p:sp>
        <p:nvSpPr>
          <p:cNvPr id="3" name="Title 2">
            <a:extLst>
              <a:ext uri="{FF2B5EF4-FFF2-40B4-BE49-F238E27FC236}">
                <a16:creationId xmlns:a16="http://schemas.microsoft.com/office/drawing/2014/main" id="{EAF5FD39-C653-D946-A4BB-8EB6F9D0BA41}"/>
              </a:ext>
            </a:extLst>
          </p:cNvPr>
          <p:cNvSpPr>
            <a:spLocks noGrp="1"/>
          </p:cNvSpPr>
          <p:nvPr>
            <p:ph type="title"/>
          </p:nvPr>
        </p:nvSpPr>
        <p:spPr/>
        <p:txBody>
          <a:bodyPr/>
          <a:lstStyle/>
          <a:p>
            <a:r>
              <a:rPr lang="en-US" dirty="0"/>
              <a:t>Commands - apply</a:t>
            </a:r>
          </a:p>
        </p:txBody>
      </p:sp>
      <p:sp>
        <p:nvSpPr>
          <p:cNvPr id="4" name="Text Placeholder 3">
            <a:extLst>
              <a:ext uri="{FF2B5EF4-FFF2-40B4-BE49-F238E27FC236}">
                <a16:creationId xmlns:a16="http://schemas.microsoft.com/office/drawing/2014/main" id="{18B58C17-1793-B043-8E7C-DC5E774D91B0}"/>
              </a:ext>
            </a:extLst>
          </p:cNvPr>
          <p:cNvSpPr>
            <a:spLocks noGrp="1"/>
          </p:cNvSpPr>
          <p:nvPr>
            <p:ph type="body" sz="quarter" idx="10"/>
          </p:nvPr>
        </p:nvSpPr>
        <p:spPr/>
        <p:txBody>
          <a:bodyPr/>
          <a:lstStyle/>
          <a:p>
            <a:r>
              <a:rPr lang="en-US" dirty="0"/>
              <a:t>https://</a:t>
            </a:r>
            <a:r>
              <a:rPr lang="en-US" dirty="0" err="1"/>
              <a:t>www.terraform.io</a:t>
            </a:r>
            <a:r>
              <a:rPr lang="en-US" dirty="0"/>
              <a:t>/docs/commands/</a:t>
            </a:r>
            <a:r>
              <a:rPr lang="en-US" dirty="0" err="1"/>
              <a:t>apply.html</a:t>
            </a:r>
            <a:endParaRPr lang="en-US" dirty="0"/>
          </a:p>
        </p:txBody>
      </p:sp>
    </p:spTree>
    <p:extLst>
      <p:ext uri="{BB962C8B-B14F-4D97-AF65-F5344CB8AC3E}">
        <p14:creationId xmlns:p14="http://schemas.microsoft.com/office/powerpoint/2010/main" val="4254267250"/>
      </p:ext>
    </p:extLst>
  </p:cSld>
  <p:clrMapOvr>
    <a:masterClrMapping/>
  </p:clrMapOvr>
  <p:transition spd="med"/>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D359C4-87A6-034F-AB2F-670D64039BB4}"/>
              </a:ext>
            </a:extLst>
          </p:cNvPr>
          <p:cNvSpPr>
            <a:spLocks noGrp="1"/>
          </p:cNvSpPr>
          <p:nvPr>
            <p:ph type="body" idx="1"/>
          </p:nvPr>
        </p:nvSpPr>
        <p:spPr/>
        <p:txBody>
          <a:bodyPr/>
          <a:lstStyle/>
          <a:p>
            <a:pPr marL="0" indent="0">
              <a:buNone/>
            </a:pPr>
            <a:r>
              <a:rPr lang="en-US" dirty="0"/>
              <a:t>Usage: terraform destroy [options] [DIR]</a:t>
            </a:r>
          </a:p>
          <a:p>
            <a:pPr marL="0" indent="0">
              <a:buNone/>
            </a:pPr>
            <a:endParaRPr lang="en-US" dirty="0"/>
          </a:p>
          <a:p>
            <a:pPr marL="0" indent="0">
              <a:buNone/>
            </a:pPr>
            <a:endParaRPr lang="en-US" dirty="0"/>
          </a:p>
        </p:txBody>
      </p:sp>
      <p:sp>
        <p:nvSpPr>
          <p:cNvPr id="3" name="Title 2">
            <a:extLst>
              <a:ext uri="{FF2B5EF4-FFF2-40B4-BE49-F238E27FC236}">
                <a16:creationId xmlns:a16="http://schemas.microsoft.com/office/drawing/2014/main" id="{EAF5FD39-C653-D946-A4BB-8EB6F9D0BA41}"/>
              </a:ext>
            </a:extLst>
          </p:cNvPr>
          <p:cNvSpPr>
            <a:spLocks noGrp="1"/>
          </p:cNvSpPr>
          <p:nvPr>
            <p:ph type="title"/>
          </p:nvPr>
        </p:nvSpPr>
        <p:spPr/>
        <p:txBody>
          <a:bodyPr/>
          <a:lstStyle/>
          <a:p>
            <a:r>
              <a:rPr lang="en-US" dirty="0"/>
              <a:t>Commands - destroy</a:t>
            </a:r>
          </a:p>
        </p:txBody>
      </p:sp>
      <p:sp>
        <p:nvSpPr>
          <p:cNvPr id="4" name="Text Placeholder 3">
            <a:extLst>
              <a:ext uri="{FF2B5EF4-FFF2-40B4-BE49-F238E27FC236}">
                <a16:creationId xmlns:a16="http://schemas.microsoft.com/office/drawing/2014/main" id="{18B58C17-1793-B043-8E7C-DC5E774D91B0}"/>
              </a:ext>
            </a:extLst>
          </p:cNvPr>
          <p:cNvSpPr>
            <a:spLocks noGrp="1"/>
          </p:cNvSpPr>
          <p:nvPr>
            <p:ph type="body" sz="quarter" idx="10"/>
          </p:nvPr>
        </p:nvSpPr>
        <p:spPr/>
        <p:txBody>
          <a:bodyPr/>
          <a:lstStyle/>
          <a:p>
            <a:r>
              <a:rPr lang="en-US" dirty="0"/>
              <a:t>https://</a:t>
            </a:r>
            <a:r>
              <a:rPr lang="en-US" dirty="0" err="1"/>
              <a:t>www.terraform.io</a:t>
            </a:r>
            <a:r>
              <a:rPr lang="en-US" dirty="0"/>
              <a:t>/docs/commands/</a:t>
            </a:r>
            <a:r>
              <a:rPr lang="en-US" dirty="0" err="1"/>
              <a:t>destroy.html</a:t>
            </a:r>
            <a:endParaRPr lang="en-US" dirty="0"/>
          </a:p>
        </p:txBody>
      </p:sp>
    </p:spTree>
    <p:extLst>
      <p:ext uri="{BB962C8B-B14F-4D97-AF65-F5344CB8AC3E}">
        <p14:creationId xmlns:p14="http://schemas.microsoft.com/office/powerpoint/2010/main" val="3919567314"/>
      </p:ext>
    </p:extLst>
  </p:cSld>
  <p:clrMapOvr>
    <a:masterClrMapping/>
  </p:clrMapOvr>
  <p:transition spd="med"/>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D359C4-87A6-034F-AB2F-670D64039BB4}"/>
              </a:ext>
            </a:extLst>
          </p:cNvPr>
          <p:cNvSpPr>
            <a:spLocks noGrp="1"/>
          </p:cNvSpPr>
          <p:nvPr>
            <p:ph type="body" idx="1"/>
          </p:nvPr>
        </p:nvSpPr>
        <p:spPr/>
        <p:txBody>
          <a:bodyPr/>
          <a:lstStyle/>
          <a:p>
            <a:pPr marL="0" indent="0">
              <a:buNone/>
            </a:pPr>
            <a:r>
              <a:rPr lang="en-US" dirty="0"/>
              <a:t>Rewrites all Terraform configuration files in the current working directory.</a:t>
            </a:r>
          </a:p>
          <a:p>
            <a:pPr marL="0" indent="0">
              <a:buNone/>
            </a:pPr>
            <a:endParaRPr lang="en-US" dirty="0"/>
          </a:p>
          <a:p>
            <a:pPr marL="0" indent="0">
              <a:buNone/>
            </a:pPr>
            <a:r>
              <a:rPr lang="en-US" dirty="0"/>
              <a:t>Usage: terraform </a:t>
            </a:r>
            <a:r>
              <a:rPr lang="en-US" dirty="0" err="1"/>
              <a:t>fmt</a:t>
            </a:r>
            <a:r>
              <a:rPr lang="en-US" dirty="0"/>
              <a:t> [options] [DIR]</a:t>
            </a:r>
          </a:p>
          <a:p>
            <a:pPr marL="0" indent="0">
              <a:buNone/>
            </a:pPr>
            <a:endParaRPr lang="en-US" dirty="0"/>
          </a:p>
          <a:p>
            <a:pPr marL="0" indent="0">
              <a:buNone/>
            </a:pPr>
            <a:r>
              <a:rPr lang="en-US" dirty="0"/>
              <a:t>Options:</a:t>
            </a:r>
          </a:p>
          <a:p>
            <a:pPr marL="0" indent="0">
              <a:buNone/>
            </a:pPr>
            <a:r>
              <a:rPr lang="en-US" dirty="0"/>
              <a:t>-check=false 	Check if the input is formatted. Exit status will be 0 			if all input is properly formatted and non-zero 				otherwise.</a:t>
            </a:r>
          </a:p>
          <a:p>
            <a:pPr marL="0" indent="0">
              <a:buNone/>
            </a:pPr>
            <a:endParaRPr lang="en-US" dirty="0"/>
          </a:p>
        </p:txBody>
      </p:sp>
      <p:sp>
        <p:nvSpPr>
          <p:cNvPr id="3" name="Title 2">
            <a:extLst>
              <a:ext uri="{FF2B5EF4-FFF2-40B4-BE49-F238E27FC236}">
                <a16:creationId xmlns:a16="http://schemas.microsoft.com/office/drawing/2014/main" id="{EAF5FD39-C653-D946-A4BB-8EB6F9D0BA41}"/>
              </a:ext>
            </a:extLst>
          </p:cNvPr>
          <p:cNvSpPr>
            <a:spLocks noGrp="1"/>
          </p:cNvSpPr>
          <p:nvPr>
            <p:ph type="title"/>
          </p:nvPr>
        </p:nvSpPr>
        <p:spPr/>
        <p:txBody>
          <a:bodyPr/>
          <a:lstStyle/>
          <a:p>
            <a:r>
              <a:rPr lang="en-US" dirty="0"/>
              <a:t>Commands - </a:t>
            </a:r>
            <a:r>
              <a:rPr lang="en-US" dirty="0" err="1"/>
              <a:t>fmt</a:t>
            </a:r>
            <a:endParaRPr lang="en-US" dirty="0"/>
          </a:p>
        </p:txBody>
      </p:sp>
      <p:sp>
        <p:nvSpPr>
          <p:cNvPr id="4" name="Text Placeholder 3">
            <a:extLst>
              <a:ext uri="{FF2B5EF4-FFF2-40B4-BE49-F238E27FC236}">
                <a16:creationId xmlns:a16="http://schemas.microsoft.com/office/drawing/2014/main" id="{18B58C17-1793-B043-8E7C-DC5E774D91B0}"/>
              </a:ext>
            </a:extLst>
          </p:cNvPr>
          <p:cNvSpPr>
            <a:spLocks noGrp="1"/>
          </p:cNvSpPr>
          <p:nvPr>
            <p:ph type="body" sz="quarter" idx="10"/>
          </p:nvPr>
        </p:nvSpPr>
        <p:spPr/>
        <p:txBody>
          <a:bodyPr/>
          <a:lstStyle/>
          <a:p>
            <a:r>
              <a:rPr lang="en-US" dirty="0"/>
              <a:t>https://</a:t>
            </a:r>
            <a:r>
              <a:rPr lang="en-US" dirty="0" err="1"/>
              <a:t>www.terraform.io</a:t>
            </a:r>
            <a:r>
              <a:rPr lang="en-US" dirty="0"/>
              <a:t>/docs/commands/</a:t>
            </a:r>
            <a:r>
              <a:rPr lang="en-US" dirty="0" err="1"/>
              <a:t>fmt.html</a:t>
            </a:r>
            <a:endParaRPr lang="en-US" dirty="0"/>
          </a:p>
        </p:txBody>
      </p:sp>
    </p:spTree>
    <p:extLst>
      <p:ext uri="{BB962C8B-B14F-4D97-AF65-F5344CB8AC3E}">
        <p14:creationId xmlns:p14="http://schemas.microsoft.com/office/powerpoint/2010/main" val="4163445081"/>
      </p:ext>
    </p:extLst>
  </p:cSld>
  <p:clrMapOvr>
    <a:masterClrMapping/>
  </p:clrMapOvr>
  <p:transition spd="med"/>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D359C4-87A6-034F-AB2F-670D64039BB4}"/>
              </a:ext>
            </a:extLst>
          </p:cNvPr>
          <p:cNvSpPr>
            <a:spLocks noGrp="1"/>
          </p:cNvSpPr>
          <p:nvPr>
            <p:ph type="body" idx="1"/>
          </p:nvPr>
        </p:nvSpPr>
        <p:spPr/>
        <p:txBody>
          <a:bodyPr/>
          <a:lstStyle/>
          <a:p>
            <a:pPr marL="0" indent="0">
              <a:buNone/>
            </a:pPr>
            <a:r>
              <a:rPr lang="en-US" dirty="0"/>
              <a:t>Usage: terraform validate [options] [</a:t>
            </a:r>
            <a:r>
              <a:rPr lang="en-US" dirty="0" err="1"/>
              <a:t>dir</a:t>
            </a:r>
            <a:r>
              <a:rPr lang="en-US" dirty="0"/>
              <a:t>]</a:t>
            </a:r>
          </a:p>
          <a:p>
            <a:pPr marL="0" indent="0">
              <a:buNone/>
            </a:pPr>
            <a:endParaRPr lang="en-US" dirty="0"/>
          </a:p>
          <a:p>
            <a:pPr marL="0" indent="0">
              <a:buNone/>
            </a:pPr>
            <a:r>
              <a:rPr lang="en-US" dirty="0"/>
              <a:t>Validate the terraform files in a directory. Validation includes a basic check of syntax as well as checking that all variables declared in the configuration are specified.</a:t>
            </a:r>
          </a:p>
          <a:p>
            <a:pPr marL="0" indent="0">
              <a:buNone/>
            </a:pPr>
            <a:endParaRPr lang="en-US" dirty="0"/>
          </a:p>
        </p:txBody>
      </p:sp>
      <p:sp>
        <p:nvSpPr>
          <p:cNvPr id="3" name="Title 2">
            <a:extLst>
              <a:ext uri="{FF2B5EF4-FFF2-40B4-BE49-F238E27FC236}">
                <a16:creationId xmlns:a16="http://schemas.microsoft.com/office/drawing/2014/main" id="{EAF5FD39-C653-D946-A4BB-8EB6F9D0BA41}"/>
              </a:ext>
            </a:extLst>
          </p:cNvPr>
          <p:cNvSpPr>
            <a:spLocks noGrp="1"/>
          </p:cNvSpPr>
          <p:nvPr>
            <p:ph type="title"/>
          </p:nvPr>
        </p:nvSpPr>
        <p:spPr/>
        <p:txBody>
          <a:bodyPr/>
          <a:lstStyle/>
          <a:p>
            <a:r>
              <a:rPr lang="en-US" dirty="0"/>
              <a:t>Commands - validate</a:t>
            </a:r>
          </a:p>
        </p:txBody>
      </p:sp>
      <p:sp>
        <p:nvSpPr>
          <p:cNvPr id="4" name="Text Placeholder 3">
            <a:extLst>
              <a:ext uri="{FF2B5EF4-FFF2-40B4-BE49-F238E27FC236}">
                <a16:creationId xmlns:a16="http://schemas.microsoft.com/office/drawing/2014/main" id="{18B58C17-1793-B043-8E7C-DC5E774D91B0}"/>
              </a:ext>
            </a:extLst>
          </p:cNvPr>
          <p:cNvSpPr>
            <a:spLocks noGrp="1"/>
          </p:cNvSpPr>
          <p:nvPr>
            <p:ph type="body" sz="quarter" idx="10"/>
          </p:nvPr>
        </p:nvSpPr>
        <p:spPr/>
        <p:txBody>
          <a:bodyPr/>
          <a:lstStyle/>
          <a:p>
            <a:r>
              <a:rPr lang="en-US" dirty="0"/>
              <a:t>https://</a:t>
            </a:r>
            <a:r>
              <a:rPr lang="en-US" dirty="0" err="1"/>
              <a:t>www.terraform.io</a:t>
            </a:r>
            <a:r>
              <a:rPr lang="en-US" dirty="0"/>
              <a:t>/docs/commands/</a:t>
            </a:r>
            <a:r>
              <a:rPr lang="en-US" dirty="0" err="1"/>
              <a:t>validate.html</a:t>
            </a:r>
            <a:endParaRPr lang="en-US" dirty="0"/>
          </a:p>
        </p:txBody>
      </p:sp>
    </p:spTree>
    <p:extLst>
      <p:ext uri="{BB962C8B-B14F-4D97-AF65-F5344CB8AC3E}">
        <p14:creationId xmlns:p14="http://schemas.microsoft.com/office/powerpoint/2010/main" val="885630594"/>
      </p:ext>
    </p:extLst>
  </p:cSld>
  <p:clrMapOvr>
    <a:masterClrMapping/>
  </p:clrMapOvr>
  <p:transition spd="med"/>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D359C4-87A6-034F-AB2F-670D64039BB4}"/>
              </a:ext>
            </a:extLst>
          </p:cNvPr>
          <p:cNvSpPr>
            <a:spLocks noGrp="1"/>
          </p:cNvSpPr>
          <p:nvPr>
            <p:ph type="body" idx="1"/>
          </p:nvPr>
        </p:nvSpPr>
        <p:spPr/>
        <p:txBody>
          <a:bodyPr/>
          <a:lstStyle/>
          <a:p>
            <a:pPr marL="0" indent="0">
              <a:buNone/>
            </a:pPr>
            <a:r>
              <a:rPr lang="en-US" dirty="0"/>
              <a:t>Usage: terraform refresh [options] [</a:t>
            </a:r>
            <a:r>
              <a:rPr lang="en-US" dirty="0" err="1"/>
              <a:t>dir</a:t>
            </a:r>
            <a:r>
              <a:rPr lang="en-US" dirty="0"/>
              <a:t>]</a:t>
            </a:r>
          </a:p>
          <a:p>
            <a:pPr marL="0" indent="0">
              <a:buNone/>
            </a:pPr>
            <a:endParaRPr lang="en-US" dirty="0"/>
          </a:p>
          <a:p>
            <a:pPr marL="0" indent="0">
              <a:buNone/>
            </a:pPr>
            <a:r>
              <a:rPr lang="en-US" dirty="0"/>
              <a:t>Update the state file of your infrastructure with metadata that matches the physical resources they are tracking.</a:t>
            </a:r>
          </a:p>
          <a:p>
            <a:pPr marL="0" indent="0">
              <a:buNone/>
            </a:pPr>
            <a:br>
              <a:rPr lang="en-US" dirty="0"/>
            </a:br>
            <a:r>
              <a:rPr lang="en-US" dirty="0"/>
              <a:t>This will not modify your infrastructure, but it can modify your state file to update metadata. This metadata might cause new changes to occur when you generate a plan or call apply next.</a:t>
            </a:r>
          </a:p>
          <a:p>
            <a:pPr marL="0" indent="0">
              <a:buNone/>
            </a:pPr>
            <a:endParaRPr lang="en-US" dirty="0"/>
          </a:p>
        </p:txBody>
      </p:sp>
      <p:sp>
        <p:nvSpPr>
          <p:cNvPr id="3" name="Title 2">
            <a:extLst>
              <a:ext uri="{FF2B5EF4-FFF2-40B4-BE49-F238E27FC236}">
                <a16:creationId xmlns:a16="http://schemas.microsoft.com/office/drawing/2014/main" id="{EAF5FD39-C653-D946-A4BB-8EB6F9D0BA41}"/>
              </a:ext>
            </a:extLst>
          </p:cNvPr>
          <p:cNvSpPr>
            <a:spLocks noGrp="1"/>
          </p:cNvSpPr>
          <p:nvPr>
            <p:ph type="title"/>
          </p:nvPr>
        </p:nvSpPr>
        <p:spPr/>
        <p:txBody>
          <a:bodyPr/>
          <a:lstStyle/>
          <a:p>
            <a:r>
              <a:rPr lang="en-US" dirty="0"/>
              <a:t>Commands - refresh</a:t>
            </a:r>
          </a:p>
        </p:txBody>
      </p:sp>
      <p:sp>
        <p:nvSpPr>
          <p:cNvPr id="4" name="Text Placeholder 3">
            <a:extLst>
              <a:ext uri="{FF2B5EF4-FFF2-40B4-BE49-F238E27FC236}">
                <a16:creationId xmlns:a16="http://schemas.microsoft.com/office/drawing/2014/main" id="{18B58C17-1793-B043-8E7C-DC5E774D91B0}"/>
              </a:ext>
            </a:extLst>
          </p:cNvPr>
          <p:cNvSpPr>
            <a:spLocks noGrp="1"/>
          </p:cNvSpPr>
          <p:nvPr>
            <p:ph type="body" sz="quarter" idx="10"/>
          </p:nvPr>
        </p:nvSpPr>
        <p:spPr/>
        <p:txBody>
          <a:bodyPr/>
          <a:lstStyle/>
          <a:p>
            <a:r>
              <a:rPr lang="en-US" dirty="0"/>
              <a:t>https://</a:t>
            </a:r>
            <a:r>
              <a:rPr lang="en-US" dirty="0" err="1"/>
              <a:t>www.terraform.io</a:t>
            </a:r>
            <a:r>
              <a:rPr lang="en-US" dirty="0"/>
              <a:t>/docs/commands/</a:t>
            </a:r>
            <a:r>
              <a:rPr lang="en-US" dirty="0" err="1"/>
              <a:t>refresh.html</a:t>
            </a:r>
            <a:endParaRPr lang="en-US" dirty="0"/>
          </a:p>
        </p:txBody>
      </p:sp>
    </p:spTree>
    <p:extLst>
      <p:ext uri="{BB962C8B-B14F-4D97-AF65-F5344CB8AC3E}">
        <p14:creationId xmlns:p14="http://schemas.microsoft.com/office/powerpoint/2010/main" val="3280329395"/>
      </p:ext>
    </p:extLst>
  </p:cSld>
  <p:clrMapOvr>
    <a:masterClrMapping/>
  </p:clrMapOvr>
  <p:transition spd="med"/>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D359C4-87A6-034F-AB2F-670D64039BB4}"/>
              </a:ext>
            </a:extLst>
          </p:cNvPr>
          <p:cNvSpPr>
            <a:spLocks noGrp="1"/>
          </p:cNvSpPr>
          <p:nvPr>
            <p:ph type="body" idx="1"/>
          </p:nvPr>
        </p:nvSpPr>
        <p:spPr/>
        <p:txBody>
          <a:bodyPr/>
          <a:lstStyle/>
          <a:p>
            <a:pPr marL="0" indent="0">
              <a:buNone/>
            </a:pPr>
            <a:r>
              <a:rPr lang="en-US" dirty="0"/>
              <a:t>Usage: terraform output [options] [NAME]</a:t>
            </a:r>
          </a:p>
          <a:p>
            <a:pPr marL="0" indent="0">
              <a:buNone/>
            </a:pPr>
            <a:endParaRPr lang="en-US" dirty="0"/>
          </a:p>
          <a:p>
            <a:pPr marL="0" indent="0">
              <a:buNone/>
            </a:pPr>
            <a:r>
              <a:rPr lang="en-US" dirty="0"/>
              <a:t>Options:</a:t>
            </a:r>
          </a:p>
          <a:p>
            <a:pPr marL="0" indent="0">
              <a:buNone/>
            </a:pPr>
            <a:r>
              <a:rPr lang="en-US" dirty="0"/>
              <a:t>-module=name 	If specified, returns the outputs for a specific 				module </a:t>
            </a:r>
          </a:p>
          <a:p>
            <a:pPr marL="0" indent="0">
              <a:buNone/>
            </a:pPr>
            <a:endParaRPr lang="en-US" dirty="0"/>
          </a:p>
          <a:p>
            <a:pPr marL="0" indent="0">
              <a:buNone/>
            </a:pPr>
            <a:r>
              <a:rPr lang="en-US" dirty="0"/>
              <a:t>-</a:t>
            </a:r>
            <a:r>
              <a:rPr lang="en-US" dirty="0" err="1"/>
              <a:t>json</a:t>
            </a:r>
            <a:r>
              <a:rPr lang="en-US" dirty="0"/>
              <a:t> 			If specified, machine readable output will be printed 			in JSON format</a:t>
            </a:r>
          </a:p>
        </p:txBody>
      </p:sp>
      <p:sp>
        <p:nvSpPr>
          <p:cNvPr id="3" name="Title 2">
            <a:extLst>
              <a:ext uri="{FF2B5EF4-FFF2-40B4-BE49-F238E27FC236}">
                <a16:creationId xmlns:a16="http://schemas.microsoft.com/office/drawing/2014/main" id="{EAF5FD39-C653-D946-A4BB-8EB6F9D0BA41}"/>
              </a:ext>
            </a:extLst>
          </p:cNvPr>
          <p:cNvSpPr>
            <a:spLocks noGrp="1"/>
          </p:cNvSpPr>
          <p:nvPr>
            <p:ph type="title"/>
          </p:nvPr>
        </p:nvSpPr>
        <p:spPr/>
        <p:txBody>
          <a:bodyPr/>
          <a:lstStyle/>
          <a:p>
            <a:r>
              <a:rPr lang="en-US" dirty="0"/>
              <a:t>Commands - output</a:t>
            </a:r>
          </a:p>
        </p:txBody>
      </p:sp>
      <p:sp>
        <p:nvSpPr>
          <p:cNvPr id="4" name="Text Placeholder 3">
            <a:extLst>
              <a:ext uri="{FF2B5EF4-FFF2-40B4-BE49-F238E27FC236}">
                <a16:creationId xmlns:a16="http://schemas.microsoft.com/office/drawing/2014/main" id="{18B58C17-1793-B043-8E7C-DC5E774D91B0}"/>
              </a:ext>
            </a:extLst>
          </p:cNvPr>
          <p:cNvSpPr>
            <a:spLocks noGrp="1"/>
          </p:cNvSpPr>
          <p:nvPr>
            <p:ph type="body" sz="quarter" idx="10"/>
          </p:nvPr>
        </p:nvSpPr>
        <p:spPr/>
        <p:txBody>
          <a:bodyPr/>
          <a:lstStyle/>
          <a:p>
            <a:r>
              <a:rPr lang="en-US" dirty="0"/>
              <a:t>https://</a:t>
            </a:r>
            <a:r>
              <a:rPr lang="en-US" dirty="0" err="1"/>
              <a:t>www.terraform.io</a:t>
            </a:r>
            <a:r>
              <a:rPr lang="en-US" dirty="0"/>
              <a:t>/docs/commands/</a:t>
            </a:r>
            <a:r>
              <a:rPr lang="en-US" dirty="0" err="1"/>
              <a:t>output.html</a:t>
            </a:r>
            <a:endParaRPr lang="en-US" dirty="0"/>
          </a:p>
        </p:txBody>
      </p:sp>
    </p:spTree>
    <p:extLst>
      <p:ext uri="{BB962C8B-B14F-4D97-AF65-F5344CB8AC3E}">
        <p14:creationId xmlns:p14="http://schemas.microsoft.com/office/powerpoint/2010/main" val="1189824271"/>
      </p:ext>
    </p:extLst>
  </p:cSld>
  <p:clrMapOvr>
    <a:masterClrMapping/>
  </p:clrMapOvr>
  <p:transition spd="med"/>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D359C4-87A6-034F-AB2F-670D64039BB4}"/>
              </a:ext>
            </a:extLst>
          </p:cNvPr>
          <p:cNvSpPr>
            <a:spLocks noGrp="1"/>
          </p:cNvSpPr>
          <p:nvPr>
            <p:ph type="body" idx="1"/>
          </p:nvPr>
        </p:nvSpPr>
        <p:spPr/>
        <p:txBody>
          <a:bodyPr/>
          <a:lstStyle/>
          <a:p>
            <a:pPr marL="0" indent="0">
              <a:buNone/>
            </a:pPr>
            <a:r>
              <a:rPr lang="en-US" dirty="0"/>
              <a:t>Creates an interactive console for interacting with Terraform.</a:t>
            </a:r>
          </a:p>
          <a:p>
            <a:pPr marL="0" indent="0">
              <a:buNone/>
            </a:pPr>
            <a:endParaRPr lang="en-US" dirty="0"/>
          </a:p>
          <a:p>
            <a:pPr marL="0" indent="0">
              <a:buNone/>
            </a:pPr>
            <a:r>
              <a:rPr lang="en-US" dirty="0"/>
              <a:t>Useful for experimenting with interpolations </a:t>
            </a:r>
          </a:p>
          <a:p>
            <a:pPr marL="0" indent="0">
              <a:buNone/>
            </a:pPr>
            <a:r>
              <a:rPr lang="en-US" dirty="0"/>
              <a:t>and interacting with Terraform state.</a:t>
            </a:r>
          </a:p>
          <a:p>
            <a:pPr marL="0" indent="0">
              <a:buNone/>
            </a:pPr>
            <a:endParaRPr lang="en-US" dirty="0"/>
          </a:p>
        </p:txBody>
      </p:sp>
      <p:sp>
        <p:nvSpPr>
          <p:cNvPr id="3" name="Title 2">
            <a:extLst>
              <a:ext uri="{FF2B5EF4-FFF2-40B4-BE49-F238E27FC236}">
                <a16:creationId xmlns:a16="http://schemas.microsoft.com/office/drawing/2014/main" id="{EAF5FD39-C653-D946-A4BB-8EB6F9D0BA41}"/>
              </a:ext>
            </a:extLst>
          </p:cNvPr>
          <p:cNvSpPr>
            <a:spLocks noGrp="1"/>
          </p:cNvSpPr>
          <p:nvPr>
            <p:ph type="title"/>
          </p:nvPr>
        </p:nvSpPr>
        <p:spPr/>
        <p:txBody>
          <a:bodyPr/>
          <a:lstStyle/>
          <a:p>
            <a:r>
              <a:rPr lang="en-US" dirty="0"/>
              <a:t>Commands - console</a:t>
            </a:r>
          </a:p>
        </p:txBody>
      </p:sp>
      <p:sp>
        <p:nvSpPr>
          <p:cNvPr id="4" name="Text Placeholder 3">
            <a:extLst>
              <a:ext uri="{FF2B5EF4-FFF2-40B4-BE49-F238E27FC236}">
                <a16:creationId xmlns:a16="http://schemas.microsoft.com/office/drawing/2014/main" id="{18B58C17-1793-B043-8E7C-DC5E774D91B0}"/>
              </a:ext>
            </a:extLst>
          </p:cNvPr>
          <p:cNvSpPr>
            <a:spLocks noGrp="1"/>
          </p:cNvSpPr>
          <p:nvPr>
            <p:ph type="body" sz="quarter" idx="10"/>
          </p:nvPr>
        </p:nvSpPr>
        <p:spPr/>
        <p:txBody>
          <a:bodyPr/>
          <a:lstStyle/>
          <a:p>
            <a:r>
              <a:rPr lang="en-US" dirty="0"/>
              <a:t>https://</a:t>
            </a:r>
            <a:r>
              <a:rPr lang="en-US" dirty="0" err="1"/>
              <a:t>www.terraform.io</a:t>
            </a:r>
            <a:r>
              <a:rPr lang="en-US" dirty="0"/>
              <a:t>/docs/commands/</a:t>
            </a:r>
            <a:r>
              <a:rPr lang="en-US" dirty="0" err="1"/>
              <a:t>console.html</a:t>
            </a:r>
            <a:endParaRPr lang="en-US" dirty="0"/>
          </a:p>
        </p:txBody>
      </p:sp>
      <p:pic>
        <p:nvPicPr>
          <p:cNvPr id="5" name="Picture 4">
            <a:extLst>
              <a:ext uri="{FF2B5EF4-FFF2-40B4-BE49-F238E27FC236}">
                <a16:creationId xmlns:a16="http://schemas.microsoft.com/office/drawing/2014/main" id="{0C5B6CDC-D517-C24C-A019-A47960E25ABA}"/>
              </a:ext>
            </a:extLst>
          </p:cNvPr>
          <p:cNvPicPr>
            <a:picLocks noChangeAspect="1"/>
          </p:cNvPicPr>
          <p:nvPr/>
        </p:nvPicPr>
        <p:blipFill>
          <a:blip r:embed="rId3"/>
          <a:stretch>
            <a:fillRect/>
          </a:stretch>
        </p:blipFill>
        <p:spPr>
          <a:xfrm>
            <a:off x="1451869" y="7300883"/>
            <a:ext cx="13378001" cy="4611255"/>
          </a:xfrm>
          <a:prstGeom prst="rect">
            <a:avLst/>
          </a:prstGeom>
        </p:spPr>
      </p:pic>
    </p:spTree>
    <p:extLst>
      <p:ext uri="{BB962C8B-B14F-4D97-AF65-F5344CB8AC3E}">
        <p14:creationId xmlns:p14="http://schemas.microsoft.com/office/powerpoint/2010/main" val="3597026736"/>
      </p:ext>
    </p:extLst>
  </p:cSld>
  <p:clrMapOvr>
    <a:masterClrMapping/>
  </p:clrMapOvr>
  <p:transition spd="med"/>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D359C4-87A6-034F-AB2F-670D64039BB4}"/>
              </a:ext>
            </a:extLst>
          </p:cNvPr>
          <p:cNvSpPr>
            <a:spLocks noGrp="1"/>
          </p:cNvSpPr>
          <p:nvPr>
            <p:ph type="body" idx="1"/>
          </p:nvPr>
        </p:nvSpPr>
        <p:spPr/>
        <p:txBody>
          <a:bodyPr/>
          <a:lstStyle/>
          <a:p>
            <a:pPr marL="0" indent="0">
              <a:buNone/>
            </a:pPr>
            <a:r>
              <a:rPr lang="en-US" dirty="0"/>
              <a:t>Usage: terraform graph [options] [DIR]</a:t>
            </a:r>
          </a:p>
          <a:p>
            <a:pPr marL="0" indent="0">
              <a:buNone/>
            </a:pPr>
            <a:endParaRPr lang="en-US" dirty="0"/>
          </a:p>
          <a:p>
            <a:pPr marL="0" indent="0">
              <a:buNone/>
            </a:pPr>
            <a:r>
              <a:rPr lang="en-US" dirty="0"/>
              <a:t>Outputs the visual execution graph of Terraform resources according to configuration files in DIR (or the current directory if omitted).</a:t>
            </a:r>
          </a:p>
          <a:p>
            <a:pPr marL="0" indent="0">
              <a:buNone/>
            </a:pPr>
            <a:endParaRPr lang="en-US" dirty="0"/>
          </a:p>
          <a:p>
            <a:pPr marL="0" indent="0">
              <a:buNone/>
            </a:pPr>
            <a:r>
              <a:rPr lang="en-US" dirty="0"/>
              <a:t>The graph is outputted in DOT format. </a:t>
            </a:r>
          </a:p>
          <a:p>
            <a:pPr marL="0" indent="0">
              <a:buNone/>
            </a:pPr>
            <a:endParaRPr lang="en-US" dirty="0"/>
          </a:p>
          <a:p>
            <a:pPr marL="0" indent="0">
              <a:buNone/>
            </a:pPr>
            <a:endParaRPr lang="en-US" dirty="0"/>
          </a:p>
        </p:txBody>
      </p:sp>
      <p:sp>
        <p:nvSpPr>
          <p:cNvPr id="3" name="Title 2">
            <a:extLst>
              <a:ext uri="{FF2B5EF4-FFF2-40B4-BE49-F238E27FC236}">
                <a16:creationId xmlns:a16="http://schemas.microsoft.com/office/drawing/2014/main" id="{EAF5FD39-C653-D946-A4BB-8EB6F9D0BA41}"/>
              </a:ext>
            </a:extLst>
          </p:cNvPr>
          <p:cNvSpPr>
            <a:spLocks noGrp="1"/>
          </p:cNvSpPr>
          <p:nvPr>
            <p:ph type="title"/>
          </p:nvPr>
        </p:nvSpPr>
        <p:spPr/>
        <p:txBody>
          <a:bodyPr/>
          <a:lstStyle/>
          <a:p>
            <a:r>
              <a:rPr lang="en-US" dirty="0"/>
              <a:t>Commands - graph</a:t>
            </a:r>
          </a:p>
        </p:txBody>
      </p:sp>
      <p:sp>
        <p:nvSpPr>
          <p:cNvPr id="4" name="Text Placeholder 3">
            <a:extLst>
              <a:ext uri="{FF2B5EF4-FFF2-40B4-BE49-F238E27FC236}">
                <a16:creationId xmlns:a16="http://schemas.microsoft.com/office/drawing/2014/main" id="{18B58C17-1793-B043-8E7C-DC5E774D91B0}"/>
              </a:ext>
            </a:extLst>
          </p:cNvPr>
          <p:cNvSpPr>
            <a:spLocks noGrp="1"/>
          </p:cNvSpPr>
          <p:nvPr>
            <p:ph type="body" sz="quarter" idx="10"/>
          </p:nvPr>
        </p:nvSpPr>
        <p:spPr/>
        <p:txBody>
          <a:bodyPr/>
          <a:lstStyle/>
          <a:p>
            <a:r>
              <a:rPr lang="en-US" dirty="0"/>
              <a:t>https://</a:t>
            </a:r>
            <a:r>
              <a:rPr lang="en-US" dirty="0" err="1"/>
              <a:t>www.terraform.io</a:t>
            </a:r>
            <a:r>
              <a:rPr lang="en-US" dirty="0"/>
              <a:t>/docs/commands/</a:t>
            </a:r>
            <a:r>
              <a:rPr lang="en-US" dirty="0" err="1"/>
              <a:t>graph.html</a:t>
            </a:r>
            <a:endParaRPr lang="en-US" dirty="0"/>
          </a:p>
        </p:txBody>
      </p:sp>
    </p:spTree>
    <p:extLst>
      <p:ext uri="{BB962C8B-B14F-4D97-AF65-F5344CB8AC3E}">
        <p14:creationId xmlns:p14="http://schemas.microsoft.com/office/powerpoint/2010/main" val="3674845059"/>
      </p:ext>
    </p:extLst>
  </p:cSld>
  <p:clrMapOvr>
    <a:masterClrMapping/>
  </p:clrMapOvr>
  <p:transition spd="med"/>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D359C4-87A6-034F-AB2F-670D64039BB4}"/>
              </a:ext>
            </a:extLst>
          </p:cNvPr>
          <p:cNvSpPr>
            <a:spLocks noGrp="1"/>
          </p:cNvSpPr>
          <p:nvPr>
            <p:ph type="body" idx="1"/>
          </p:nvPr>
        </p:nvSpPr>
        <p:spPr/>
        <p:txBody>
          <a:bodyPr/>
          <a:lstStyle/>
          <a:p>
            <a:pPr marL="0" indent="0">
              <a:spcBef>
                <a:spcPts val="0"/>
              </a:spcBef>
              <a:buNone/>
            </a:pPr>
            <a:r>
              <a:rPr lang="en-US" dirty="0">
                <a:solidFill>
                  <a:srgbClr val="A31515"/>
                </a:solidFill>
                <a:latin typeface="Menlo" panose="020B0609030804020204" pitchFamily="49" charset="0"/>
                <a:ea typeface="Times New Roman" panose="02020603050405020304" pitchFamily="18" charset="0"/>
              </a:rPr>
              <a:t>terraform graph | </a:t>
            </a:r>
          </a:p>
          <a:p>
            <a:pPr marL="0" indent="0">
              <a:spcBef>
                <a:spcPts val="0"/>
              </a:spcBef>
              <a:buNone/>
            </a:pPr>
            <a:r>
              <a:rPr lang="en-US" dirty="0">
                <a:solidFill>
                  <a:srgbClr val="A31515"/>
                </a:solidFill>
                <a:latin typeface="Menlo" panose="020B0609030804020204" pitchFamily="49" charset="0"/>
                <a:ea typeface="Times New Roman" panose="02020603050405020304" pitchFamily="18" charset="0"/>
              </a:rPr>
              <a:t>dot -</a:t>
            </a:r>
            <a:r>
              <a:rPr lang="en-US" dirty="0" err="1">
                <a:solidFill>
                  <a:srgbClr val="A31515"/>
                </a:solidFill>
                <a:latin typeface="Menlo" panose="020B0609030804020204" pitchFamily="49" charset="0"/>
                <a:ea typeface="Times New Roman" panose="02020603050405020304" pitchFamily="18" charset="0"/>
              </a:rPr>
              <a:t>Tsvg</a:t>
            </a:r>
            <a:r>
              <a:rPr lang="en-US" dirty="0">
                <a:solidFill>
                  <a:srgbClr val="A31515"/>
                </a:solidFill>
                <a:latin typeface="Menlo" panose="020B0609030804020204" pitchFamily="49" charset="0"/>
                <a:ea typeface="Times New Roman" panose="02020603050405020304" pitchFamily="18" charset="0"/>
              </a:rPr>
              <a:t> &gt; </a:t>
            </a:r>
            <a:r>
              <a:rPr lang="en-US" dirty="0" err="1">
                <a:solidFill>
                  <a:srgbClr val="A31515"/>
                </a:solidFill>
                <a:latin typeface="Menlo" panose="020B0609030804020204" pitchFamily="49" charset="0"/>
                <a:ea typeface="Times New Roman" panose="02020603050405020304" pitchFamily="18" charset="0"/>
              </a:rPr>
              <a:t>graph.svg</a:t>
            </a:r>
            <a:endParaRPr lang="en-US" sz="1800" dirty="0">
              <a:latin typeface="Times New Roman" panose="02020603050405020304" pitchFamily="18" charset="0"/>
              <a:ea typeface="Times New Roman" panose="02020603050405020304" pitchFamily="18" charset="0"/>
            </a:endParaRPr>
          </a:p>
          <a:p>
            <a:pPr marL="0" indent="0">
              <a:buNone/>
            </a:pPr>
            <a:endParaRPr lang="en-US" dirty="0"/>
          </a:p>
          <a:p>
            <a:pPr marL="0" indent="0">
              <a:buNone/>
            </a:pPr>
            <a:endParaRPr lang="en-US" dirty="0"/>
          </a:p>
        </p:txBody>
      </p:sp>
      <p:sp>
        <p:nvSpPr>
          <p:cNvPr id="3" name="Title 2">
            <a:extLst>
              <a:ext uri="{FF2B5EF4-FFF2-40B4-BE49-F238E27FC236}">
                <a16:creationId xmlns:a16="http://schemas.microsoft.com/office/drawing/2014/main" id="{EAF5FD39-C653-D946-A4BB-8EB6F9D0BA41}"/>
              </a:ext>
            </a:extLst>
          </p:cNvPr>
          <p:cNvSpPr>
            <a:spLocks noGrp="1"/>
          </p:cNvSpPr>
          <p:nvPr>
            <p:ph type="title"/>
          </p:nvPr>
        </p:nvSpPr>
        <p:spPr/>
        <p:txBody>
          <a:bodyPr/>
          <a:lstStyle/>
          <a:p>
            <a:r>
              <a:rPr lang="en-US" dirty="0"/>
              <a:t>Commands - graph</a:t>
            </a:r>
          </a:p>
        </p:txBody>
      </p:sp>
      <p:sp>
        <p:nvSpPr>
          <p:cNvPr id="4" name="Text Placeholder 3">
            <a:extLst>
              <a:ext uri="{FF2B5EF4-FFF2-40B4-BE49-F238E27FC236}">
                <a16:creationId xmlns:a16="http://schemas.microsoft.com/office/drawing/2014/main" id="{18B58C17-1793-B043-8E7C-DC5E774D91B0}"/>
              </a:ext>
            </a:extLst>
          </p:cNvPr>
          <p:cNvSpPr>
            <a:spLocks noGrp="1"/>
          </p:cNvSpPr>
          <p:nvPr>
            <p:ph type="body" sz="quarter" idx="10"/>
          </p:nvPr>
        </p:nvSpPr>
        <p:spPr/>
        <p:txBody>
          <a:bodyPr/>
          <a:lstStyle/>
          <a:p>
            <a:r>
              <a:rPr lang="en-US" dirty="0"/>
              <a:t>https://</a:t>
            </a:r>
            <a:r>
              <a:rPr lang="en-US" dirty="0" err="1"/>
              <a:t>www.terraform.io</a:t>
            </a:r>
            <a:r>
              <a:rPr lang="en-US" dirty="0"/>
              <a:t>/docs/commands/</a:t>
            </a:r>
            <a:r>
              <a:rPr lang="en-US" dirty="0" err="1"/>
              <a:t>graph.html</a:t>
            </a:r>
            <a:endParaRPr lang="en-US" dirty="0"/>
          </a:p>
        </p:txBody>
      </p:sp>
      <p:pic>
        <p:nvPicPr>
          <p:cNvPr id="5" name="Picture 4">
            <a:extLst>
              <a:ext uri="{FF2B5EF4-FFF2-40B4-BE49-F238E27FC236}">
                <a16:creationId xmlns:a16="http://schemas.microsoft.com/office/drawing/2014/main" id="{BCB43492-3D32-FD4C-8B2E-FD976F2044AD}"/>
              </a:ext>
            </a:extLst>
          </p:cNvPr>
          <p:cNvPicPr>
            <a:picLocks noChangeAspect="1"/>
          </p:cNvPicPr>
          <p:nvPr/>
        </p:nvPicPr>
        <p:blipFill>
          <a:blip r:embed="rId2"/>
          <a:stretch>
            <a:fillRect/>
          </a:stretch>
        </p:blipFill>
        <p:spPr>
          <a:xfrm>
            <a:off x="11815041" y="2251364"/>
            <a:ext cx="11671300" cy="9601200"/>
          </a:xfrm>
          <a:prstGeom prst="rect">
            <a:avLst/>
          </a:prstGeom>
        </p:spPr>
      </p:pic>
    </p:spTree>
    <p:extLst>
      <p:ext uri="{BB962C8B-B14F-4D97-AF65-F5344CB8AC3E}">
        <p14:creationId xmlns:p14="http://schemas.microsoft.com/office/powerpoint/2010/main" val="442240528"/>
      </p:ext>
    </p:extLst>
  </p:cSld>
  <p:clrMapOvr>
    <a:masterClrMapping/>
  </p:clrMapOvr>
  <p:transition spd="med"/>
</p:sld>
</file>

<file path=ppt/slides/slide1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28814E5-C641-DD43-95F3-AB13FFA8CC61}"/>
              </a:ext>
            </a:extLst>
          </p:cNvPr>
          <p:cNvSpPr>
            <a:spLocks noGrp="1"/>
          </p:cNvSpPr>
          <p:nvPr>
            <p:ph type="body" idx="1"/>
          </p:nvPr>
        </p:nvSpPr>
        <p:spPr/>
        <p:txBody>
          <a:bodyPr/>
          <a:lstStyle/>
          <a:p>
            <a:r>
              <a:rPr lang="en-US" dirty="0"/>
              <a:t>- state (list, mv, pull, push, </a:t>
            </a:r>
            <a:r>
              <a:rPr lang="en-US" dirty="0" err="1"/>
              <a:t>rm</a:t>
            </a:r>
            <a:r>
              <a:rPr lang="en-US" dirty="0"/>
              <a:t>, show)</a:t>
            </a:r>
          </a:p>
          <a:p>
            <a:r>
              <a:rPr lang="en-US" dirty="0"/>
              <a:t>- import</a:t>
            </a:r>
          </a:p>
          <a:p>
            <a:r>
              <a:rPr lang="en-US" dirty="0"/>
              <a:t>- taint/</a:t>
            </a:r>
            <a:r>
              <a:rPr lang="en-US" dirty="0" err="1"/>
              <a:t>untaint</a:t>
            </a:r>
            <a:endParaRPr lang="en-US" dirty="0"/>
          </a:p>
          <a:p>
            <a:endParaRPr lang="en-US" dirty="0"/>
          </a:p>
        </p:txBody>
      </p:sp>
      <p:sp>
        <p:nvSpPr>
          <p:cNvPr id="3" name="Title 2">
            <a:extLst>
              <a:ext uri="{FF2B5EF4-FFF2-40B4-BE49-F238E27FC236}">
                <a16:creationId xmlns:a16="http://schemas.microsoft.com/office/drawing/2014/main" id="{1453C011-82E5-6D43-9F8D-8A50BDF1247C}"/>
              </a:ext>
            </a:extLst>
          </p:cNvPr>
          <p:cNvSpPr>
            <a:spLocks noGrp="1"/>
          </p:cNvSpPr>
          <p:nvPr>
            <p:ph type="title"/>
          </p:nvPr>
        </p:nvSpPr>
        <p:spPr/>
        <p:txBody>
          <a:bodyPr/>
          <a:lstStyle/>
          <a:p>
            <a:r>
              <a:rPr lang="en-US" dirty="0"/>
              <a:t>Advanced Commands</a:t>
            </a:r>
          </a:p>
        </p:txBody>
      </p:sp>
      <p:sp>
        <p:nvSpPr>
          <p:cNvPr id="4" name="Text Placeholder 3">
            <a:extLst>
              <a:ext uri="{FF2B5EF4-FFF2-40B4-BE49-F238E27FC236}">
                <a16:creationId xmlns:a16="http://schemas.microsoft.com/office/drawing/2014/main" id="{0BFE4B51-D608-8F44-80FA-67B3A8CC4DA6}"/>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1773233802"/>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0" name="Rectangle"/>
          <p:cNvSpPr/>
          <p:nvPr/>
        </p:nvSpPr>
        <p:spPr>
          <a:xfrm>
            <a:off x="6792841" y="5588213"/>
            <a:ext cx="16469326" cy="1955802"/>
          </a:xfrm>
          <a:prstGeom prst="rect">
            <a:avLst/>
          </a:prstGeom>
          <a:gradFill>
            <a:gsLst>
              <a:gs pos="0">
                <a:srgbClr val="EBEBEB"/>
              </a:gs>
              <a:gs pos="9272">
                <a:srgbClr val="F5F5F5"/>
              </a:gs>
              <a:gs pos="25852">
                <a:srgbClr val="FFFFFF"/>
              </a:gs>
              <a:gs pos="43169">
                <a:srgbClr val="FDFDFD"/>
              </a:gs>
              <a:gs pos="88817">
                <a:srgbClr val="FBFBFB"/>
              </a:gs>
              <a:gs pos="99315">
                <a:srgbClr val="FFFFFF"/>
              </a:gs>
            </a:gsLst>
          </a:gra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931" name="Rectangle"/>
          <p:cNvSpPr/>
          <p:nvPr/>
        </p:nvSpPr>
        <p:spPr>
          <a:xfrm>
            <a:off x="6792841" y="7645400"/>
            <a:ext cx="16469326" cy="1955800"/>
          </a:xfrm>
          <a:prstGeom prst="rect">
            <a:avLst/>
          </a:prstGeom>
          <a:gradFill>
            <a:gsLst>
              <a:gs pos="0">
                <a:srgbClr val="EBEBEB"/>
              </a:gs>
              <a:gs pos="9272">
                <a:srgbClr val="F5F5F5"/>
              </a:gs>
              <a:gs pos="25852">
                <a:srgbClr val="FFFFFF"/>
              </a:gs>
              <a:gs pos="43169">
                <a:srgbClr val="FDFDFD"/>
              </a:gs>
              <a:gs pos="88817">
                <a:srgbClr val="FBFBFB"/>
              </a:gs>
              <a:gs pos="99315">
                <a:srgbClr val="FFFFFF"/>
              </a:gs>
            </a:gsLst>
          </a:gra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932" name="Rectangle"/>
          <p:cNvSpPr/>
          <p:nvPr/>
        </p:nvSpPr>
        <p:spPr>
          <a:xfrm>
            <a:off x="6792841" y="9744451"/>
            <a:ext cx="16469326" cy="1955802"/>
          </a:xfrm>
          <a:prstGeom prst="rect">
            <a:avLst/>
          </a:prstGeom>
          <a:gradFill>
            <a:gsLst>
              <a:gs pos="0">
                <a:srgbClr val="EBEBEB"/>
              </a:gs>
              <a:gs pos="9272">
                <a:srgbClr val="F5F5F5"/>
              </a:gs>
              <a:gs pos="25852">
                <a:srgbClr val="FFFFFF"/>
              </a:gs>
              <a:gs pos="43169">
                <a:srgbClr val="FDFDFD"/>
              </a:gs>
              <a:gs pos="88817">
                <a:srgbClr val="FBFBFB"/>
              </a:gs>
              <a:gs pos="99315">
                <a:srgbClr val="FFFFFF"/>
              </a:gs>
            </a:gsLst>
          </a:gra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933" name="Slide Number"/>
          <p:cNvSpPr txBox="1">
            <a:spLocks noGrp="1"/>
          </p:cNvSpPr>
          <p:nvPr>
            <p:ph type="sldNum" sz="quarter" idx="4294967295"/>
          </p:nvPr>
        </p:nvSpPr>
        <p:spPr>
          <a:xfrm>
            <a:off x="23456898" y="12945581"/>
            <a:ext cx="514905" cy="485139"/>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16</a:t>
            </a:fld>
            <a:endParaRPr/>
          </a:p>
        </p:txBody>
      </p:sp>
      <p:sp>
        <p:nvSpPr>
          <p:cNvPr id="934" name="DEVELOPMENT"/>
          <p:cNvSpPr txBox="1"/>
          <p:nvPr/>
        </p:nvSpPr>
        <p:spPr>
          <a:xfrm>
            <a:off x="1539993" y="6087033"/>
            <a:ext cx="2886168" cy="639233"/>
          </a:xfrm>
          <a:prstGeom prst="rect">
            <a:avLst/>
          </a:prstGeom>
          <a:ln w="127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spcBef>
                <a:spcPts val="0"/>
              </a:spcBef>
              <a:defRPr sz="2400">
                <a:solidFill>
                  <a:srgbClr val="44546A"/>
                </a:solidFill>
                <a:latin typeface="Tahoma"/>
                <a:ea typeface="Tahoma"/>
                <a:cs typeface="Tahoma"/>
                <a:sym typeface="Tahoma"/>
              </a:defRPr>
            </a:lvl1pPr>
          </a:lstStyle>
          <a:p>
            <a:r>
              <a:t>DEVELOPMENT</a:t>
            </a:r>
          </a:p>
        </p:txBody>
      </p:sp>
      <p:sp>
        <p:nvSpPr>
          <p:cNvPr id="935" name="SECURITY"/>
          <p:cNvSpPr txBox="1"/>
          <p:nvPr/>
        </p:nvSpPr>
        <p:spPr>
          <a:xfrm>
            <a:off x="1565393" y="8147776"/>
            <a:ext cx="2428968" cy="639233"/>
          </a:xfrm>
          <a:prstGeom prst="rect">
            <a:avLst/>
          </a:prstGeom>
          <a:ln w="127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spcBef>
                <a:spcPts val="0"/>
              </a:spcBef>
              <a:defRPr sz="2400">
                <a:solidFill>
                  <a:srgbClr val="44546A"/>
                </a:solidFill>
                <a:latin typeface="Tahoma"/>
                <a:ea typeface="Tahoma"/>
                <a:cs typeface="Tahoma"/>
                <a:sym typeface="Tahoma"/>
              </a:defRPr>
            </a:lvl1pPr>
          </a:lstStyle>
          <a:p>
            <a:r>
              <a:t>SECURITY</a:t>
            </a:r>
          </a:p>
        </p:txBody>
      </p:sp>
      <p:sp>
        <p:nvSpPr>
          <p:cNvPr id="936" name="OPERATIONS"/>
          <p:cNvSpPr txBox="1"/>
          <p:nvPr/>
        </p:nvSpPr>
        <p:spPr>
          <a:xfrm>
            <a:off x="1565395" y="10244401"/>
            <a:ext cx="2428969" cy="639233"/>
          </a:xfrm>
          <a:prstGeom prst="rect">
            <a:avLst/>
          </a:prstGeom>
          <a:ln w="127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spcBef>
                <a:spcPts val="0"/>
              </a:spcBef>
              <a:defRPr sz="2400">
                <a:solidFill>
                  <a:srgbClr val="44546A"/>
                </a:solidFill>
                <a:latin typeface="Tahoma"/>
                <a:ea typeface="Tahoma"/>
                <a:cs typeface="Tahoma"/>
                <a:sym typeface="Tahoma"/>
              </a:defRPr>
            </a:lvl1pPr>
          </a:lstStyle>
          <a:p>
            <a:r>
              <a:t>OPERATIONS</a:t>
            </a:r>
          </a:p>
        </p:txBody>
      </p:sp>
      <p:sp>
        <p:nvSpPr>
          <p:cNvPr id="937" name="Run applications"/>
          <p:cNvSpPr txBox="1"/>
          <p:nvPr/>
        </p:nvSpPr>
        <p:spPr>
          <a:xfrm>
            <a:off x="1539990" y="6444058"/>
            <a:ext cx="4273510" cy="575733"/>
          </a:xfrm>
          <a:prstGeom prst="rect">
            <a:avLst/>
          </a:prstGeom>
          <a:ln w="127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spcBef>
                <a:spcPts val="0"/>
              </a:spcBef>
              <a:defRPr sz="2000" b="0">
                <a:solidFill>
                  <a:srgbClr val="44546A"/>
                </a:solidFill>
                <a:latin typeface="Verdana"/>
                <a:ea typeface="Verdana"/>
                <a:cs typeface="Verdana"/>
                <a:sym typeface="Verdana"/>
              </a:defRPr>
            </a:lvl1pPr>
          </a:lstStyle>
          <a:p>
            <a:r>
              <a:t>Run applications</a:t>
            </a:r>
          </a:p>
        </p:txBody>
      </p:sp>
      <p:sp>
        <p:nvSpPr>
          <p:cNvPr id="938" name="Secure infrastructure &amp; applications"/>
          <p:cNvSpPr txBox="1"/>
          <p:nvPr/>
        </p:nvSpPr>
        <p:spPr>
          <a:xfrm>
            <a:off x="1565390" y="8523378"/>
            <a:ext cx="5391110" cy="575733"/>
          </a:xfrm>
          <a:prstGeom prst="rect">
            <a:avLst/>
          </a:prstGeom>
          <a:ln w="127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spcBef>
                <a:spcPts val="0"/>
              </a:spcBef>
              <a:defRPr sz="2000" b="0">
                <a:solidFill>
                  <a:srgbClr val="44546A"/>
                </a:solidFill>
                <a:latin typeface="Verdana"/>
                <a:ea typeface="Verdana"/>
                <a:cs typeface="Verdana"/>
                <a:sym typeface="Verdana"/>
              </a:defRPr>
            </a:lvl1pPr>
          </a:lstStyle>
          <a:p>
            <a:r>
              <a:t>Secure infrastructure &amp; applications</a:t>
            </a:r>
          </a:p>
        </p:txBody>
      </p:sp>
      <p:sp>
        <p:nvSpPr>
          <p:cNvPr id="939" name="Provision infrastructure"/>
          <p:cNvSpPr txBox="1"/>
          <p:nvPr/>
        </p:nvSpPr>
        <p:spPr>
          <a:xfrm>
            <a:off x="1565393" y="10624567"/>
            <a:ext cx="4273510" cy="575733"/>
          </a:xfrm>
          <a:prstGeom prst="rect">
            <a:avLst/>
          </a:prstGeom>
          <a:ln w="127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spcBef>
                <a:spcPts val="0"/>
              </a:spcBef>
              <a:defRPr sz="2000" b="0">
                <a:solidFill>
                  <a:srgbClr val="44546A"/>
                </a:solidFill>
                <a:latin typeface="Verdana"/>
                <a:ea typeface="Verdana"/>
                <a:cs typeface="Verdana"/>
                <a:sym typeface="Verdana"/>
              </a:defRPr>
            </a:lvl1pPr>
          </a:lstStyle>
          <a:p>
            <a:r>
              <a:t>Provision infrastructure</a:t>
            </a:r>
          </a:p>
        </p:txBody>
      </p:sp>
      <p:sp>
        <p:nvSpPr>
          <p:cNvPr id="940" name="Rectangle"/>
          <p:cNvSpPr/>
          <p:nvPr/>
        </p:nvSpPr>
        <p:spPr>
          <a:xfrm>
            <a:off x="2673748" y="5029372"/>
            <a:ext cx="3017074" cy="76202"/>
          </a:xfrm>
          <a:prstGeom prst="rect">
            <a:avLst/>
          </a:prstGeom>
          <a:solidFill>
            <a:schemeClr val="accent2"/>
          </a:soli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941" name="Rectangle"/>
          <p:cNvSpPr/>
          <p:nvPr/>
        </p:nvSpPr>
        <p:spPr>
          <a:xfrm>
            <a:off x="6736343" y="7647940"/>
            <a:ext cx="73154" cy="1950722"/>
          </a:xfrm>
          <a:prstGeom prst="rect">
            <a:avLst/>
          </a:prstGeom>
          <a:solidFill>
            <a:srgbClr val="000000"/>
          </a:soli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942" name="Rectangle"/>
          <p:cNvSpPr/>
          <p:nvPr/>
        </p:nvSpPr>
        <p:spPr>
          <a:xfrm>
            <a:off x="6736343" y="9747743"/>
            <a:ext cx="73154" cy="1955802"/>
          </a:xfrm>
          <a:prstGeom prst="rect">
            <a:avLst/>
          </a:prstGeom>
          <a:solidFill>
            <a:schemeClr val="accent4"/>
          </a:soli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grpSp>
        <p:nvGrpSpPr>
          <p:cNvPr id="947" name="Group"/>
          <p:cNvGrpSpPr/>
          <p:nvPr/>
        </p:nvGrpSpPr>
        <p:grpSpPr>
          <a:xfrm>
            <a:off x="1732727" y="4408373"/>
            <a:ext cx="614396" cy="710738"/>
            <a:chOff x="0" y="0"/>
            <a:chExt cx="614395" cy="710736"/>
          </a:xfrm>
        </p:grpSpPr>
        <p:sp>
          <p:nvSpPr>
            <p:cNvPr id="943" name="Shape"/>
            <p:cNvSpPr/>
            <p:nvPr/>
          </p:nvSpPr>
          <p:spPr>
            <a:xfrm>
              <a:off x="134636" y="-1"/>
              <a:ext cx="349928" cy="34947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25400" cap="flat">
              <a:solidFill>
                <a:srgbClr val="000000"/>
              </a:solidFill>
              <a:prstDash val="solid"/>
              <a:miter lim="800000"/>
            </a:ln>
            <a:effectLst/>
          </p:spPr>
          <p:txBody>
            <a:bodyPr wrap="square" lIns="121918" tIns="121918" rIns="121918" bIns="121918" numCol="1" anchor="ctr">
              <a:noAutofit/>
            </a:bodyPr>
            <a:lstStyle/>
            <a:p>
              <a:pPr defTabSz="1219200">
                <a:lnSpc>
                  <a:spcPct val="100000"/>
                </a:lnSpc>
                <a:spcBef>
                  <a:spcPts val="0"/>
                </a:spcBef>
                <a:defRPr b="0">
                  <a:solidFill>
                    <a:srgbClr val="FFFFFF"/>
                  </a:solidFill>
                  <a:latin typeface="Arial"/>
                  <a:ea typeface="Arial"/>
                  <a:cs typeface="Arial"/>
                  <a:sym typeface="Arial"/>
                </a:defRPr>
              </a:pPr>
              <a:endParaRPr/>
            </a:p>
          </p:txBody>
        </p:sp>
        <p:sp>
          <p:nvSpPr>
            <p:cNvPr id="944" name="Line"/>
            <p:cNvSpPr/>
            <p:nvPr/>
          </p:nvSpPr>
          <p:spPr>
            <a:xfrm>
              <a:off x="0" y="360167"/>
              <a:ext cx="614396" cy="34947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25400" cap="flat">
              <a:solidFill>
                <a:srgbClr val="000000"/>
              </a:solidFill>
              <a:prstDash val="solid"/>
              <a:miter lim="800000"/>
            </a:ln>
            <a:effectLst/>
          </p:spPr>
          <p:txBody>
            <a:bodyPr wrap="square" lIns="121918" tIns="121918" rIns="121918" bIns="121918" numCol="1" anchor="t">
              <a:noAutofit/>
            </a:bodyPr>
            <a:lstStyle/>
            <a:p>
              <a:pPr defTabSz="1219200">
                <a:lnSpc>
                  <a:spcPct val="100000"/>
                </a:lnSpc>
                <a:spcBef>
                  <a:spcPts val="0"/>
                </a:spcBef>
                <a:defRPr b="0">
                  <a:solidFill>
                    <a:srgbClr val="FFFFFF"/>
                  </a:solidFill>
                  <a:latin typeface="Arial"/>
                  <a:ea typeface="Arial"/>
                  <a:cs typeface="Arial"/>
                  <a:sym typeface="Arial"/>
                </a:defRPr>
              </a:pPr>
              <a:endParaRPr/>
            </a:p>
          </p:txBody>
        </p:sp>
        <p:sp>
          <p:nvSpPr>
            <p:cNvPr id="945" name="Line"/>
            <p:cNvSpPr/>
            <p:nvPr/>
          </p:nvSpPr>
          <p:spPr>
            <a:xfrm flipV="1">
              <a:off x="134636" y="571468"/>
              <a:ext cx="4809" cy="139269"/>
            </a:xfrm>
            <a:prstGeom prst="line">
              <a:avLst/>
            </a:prstGeom>
            <a:noFill/>
            <a:ln w="25400" cap="flat">
              <a:solidFill>
                <a:srgbClr val="000000"/>
              </a:solidFill>
              <a:prstDash val="solid"/>
              <a:miter lim="800000"/>
            </a:ln>
            <a:effectLst/>
          </p:spPr>
          <p:txBody>
            <a:bodyPr wrap="square" lIns="45718" tIns="45718" rIns="45718" bIns="45718" numCol="1" anchor="t">
              <a:noAutofit/>
            </a:bodyPr>
            <a:lstStyle/>
            <a:p>
              <a:pPr>
                <a:defRPr>
                  <a:solidFill>
                    <a:srgbClr val="FFFFFF"/>
                  </a:solidFill>
                </a:defRPr>
              </a:pPr>
              <a:endParaRPr/>
            </a:p>
          </p:txBody>
        </p:sp>
        <p:sp>
          <p:nvSpPr>
            <p:cNvPr id="946" name="Line"/>
            <p:cNvSpPr/>
            <p:nvPr/>
          </p:nvSpPr>
          <p:spPr>
            <a:xfrm flipV="1">
              <a:off x="485652" y="571468"/>
              <a:ext cx="4812" cy="139269"/>
            </a:xfrm>
            <a:prstGeom prst="line">
              <a:avLst/>
            </a:prstGeom>
            <a:noFill/>
            <a:ln w="25400" cap="flat">
              <a:solidFill>
                <a:srgbClr val="000000"/>
              </a:solidFill>
              <a:prstDash val="solid"/>
              <a:miter lim="800000"/>
            </a:ln>
            <a:effectLst/>
          </p:spPr>
          <p:txBody>
            <a:bodyPr wrap="square" lIns="45718" tIns="45718" rIns="45718" bIns="45718" numCol="1" anchor="t">
              <a:noAutofit/>
            </a:bodyPr>
            <a:lstStyle/>
            <a:p>
              <a:pPr>
                <a:defRPr>
                  <a:solidFill>
                    <a:srgbClr val="FFFFFF"/>
                  </a:solidFill>
                </a:defRPr>
              </a:pPr>
              <a:endParaRPr/>
            </a:p>
          </p:txBody>
        </p:sp>
      </p:grpSp>
      <p:sp>
        <p:nvSpPr>
          <p:cNvPr id="948" name="Cloud challenges for Operations teams"/>
          <p:cNvSpPr txBox="1">
            <a:spLocks noGrp="1"/>
          </p:cNvSpPr>
          <p:nvPr>
            <p:ph type="title"/>
          </p:nvPr>
        </p:nvSpPr>
        <p:spPr>
          <a:xfrm>
            <a:off x="1565395" y="875900"/>
            <a:ext cx="21746798" cy="2207524"/>
          </a:xfrm>
          <a:prstGeom prst="rect">
            <a:avLst/>
          </a:prstGeom>
        </p:spPr>
        <p:txBody>
          <a:bodyPr/>
          <a:lstStyle>
            <a:lvl1pPr>
              <a:defRPr spc="-299">
                <a:latin typeface="Verdana"/>
                <a:ea typeface="Verdana"/>
                <a:cs typeface="Verdana"/>
                <a:sym typeface="Verdana"/>
              </a:defRPr>
            </a:lvl1pPr>
          </a:lstStyle>
          <a:p>
            <a:r>
              <a:t>Cloud challenges for Operations teams</a:t>
            </a:r>
          </a:p>
        </p:txBody>
      </p:sp>
      <p:sp>
        <p:nvSpPr>
          <p:cNvPr id="949" name="THE PRACTITIONER"/>
          <p:cNvSpPr txBox="1"/>
          <p:nvPr/>
        </p:nvSpPr>
        <p:spPr>
          <a:xfrm>
            <a:off x="2487664" y="4444124"/>
            <a:ext cx="3495768" cy="639233"/>
          </a:xfrm>
          <a:prstGeom prst="rect">
            <a:avLst/>
          </a:prstGeom>
          <a:ln w="127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spcBef>
                <a:spcPts val="0"/>
              </a:spcBef>
              <a:defRPr sz="2400">
                <a:solidFill>
                  <a:srgbClr val="44546A"/>
                </a:solidFill>
                <a:latin typeface="Tahoma"/>
                <a:ea typeface="Tahoma"/>
                <a:cs typeface="Tahoma"/>
                <a:sym typeface="Tahoma"/>
              </a:defRPr>
            </a:lvl1pPr>
          </a:lstStyle>
          <a:p>
            <a:r>
              <a:t>THE PRACTITIONER</a:t>
            </a:r>
          </a:p>
        </p:txBody>
      </p:sp>
      <p:sp>
        <p:nvSpPr>
          <p:cNvPr id="950" name="Rectangle"/>
          <p:cNvSpPr/>
          <p:nvPr/>
        </p:nvSpPr>
        <p:spPr>
          <a:xfrm>
            <a:off x="6736343" y="5575513"/>
            <a:ext cx="73154" cy="1955802"/>
          </a:xfrm>
          <a:prstGeom prst="rect">
            <a:avLst/>
          </a:prstGeom>
          <a:solidFill>
            <a:schemeClr val="accent5"/>
          </a:soli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951" name="Scale…"/>
          <p:cNvSpPr txBox="1"/>
          <p:nvPr/>
        </p:nvSpPr>
        <p:spPr>
          <a:xfrm>
            <a:off x="7015988" y="9977284"/>
            <a:ext cx="6133642" cy="1490133"/>
          </a:xfrm>
          <a:prstGeom prst="rect">
            <a:avLst/>
          </a:prstGeom>
          <a:ln w="127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p>
            <a:pPr marL="254000" indent="-254000">
              <a:lnSpc>
                <a:spcPct val="150000"/>
              </a:lnSpc>
              <a:spcBef>
                <a:spcPts val="0"/>
              </a:spcBef>
              <a:buSzPct val="100000"/>
              <a:buChar char="•"/>
              <a:defRPr sz="2000" b="0">
                <a:solidFill>
                  <a:srgbClr val="44546A"/>
                </a:solidFill>
                <a:latin typeface="Verdana"/>
                <a:ea typeface="Verdana"/>
                <a:cs typeface="Verdana"/>
                <a:sym typeface="Verdana"/>
              </a:defRPr>
            </a:pPr>
            <a:r>
              <a:rPr dirty="0"/>
              <a:t>Scale </a:t>
            </a:r>
          </a:p>
          <a:p>
            <a:pPr marL="254000" indent="-254000">
              <a:lnSpc>
                <a:spcPct val="150000"/>
              </a:lnSpc>
              <a:spcBef>
                <a:spcPts val="0"/>
              </a:spcBef>
              <a:buSzPct val="100000"/>
              <a:buChar char="•"/>
              <a:defRPr sz="2000" b="0">
                <a:solidFill>
                  <a:srgbClr val="44546A"/>
                </a:solidFill>
                <a:latin typeface="Verdana"/>
                <a:ea typeface="Verdana"/>
                <a:cs typeface="Verdana"/>
                <a:sym typeface="Verdana"/>
              </a:defRPr>
            </a:pPr>
            <a:r>
              <a:rPr dirty="0"/>
              <a:t>Heterogeneity </a:t>
            </a:r>
          </a:p>
          <a:p>
            <a:pPr marL="254000" indent="-254000">
              <a:lnSpc>
                <a:spcPct val="150000"/>
              </a:lnSpc>
              <a:spcBef>
                <a:spcPts val="0"/>
              </a:spcBef>
              <a:buSzPct val="100000"/>
              <a:buChar char="•"/>
              <a:defRPr sz="2000" b="0">
                <a:solidFill>
                  <a:srgbClr val="44546A"/>
                </a:solidFill>
                <a:latin typeface="Verdana"/>
                <a:ea typeface="Verdana"/>
                <a:cs typeface="Verdana"/>
                <a:sym typeface="Verdana"/>
              </a:defRPr>
            </a:pPr>
            <a:r>
              <a:rPr dirty="0"/>
              <a:t>Dependency management</a:t>
            </a:r>
          </a:p>
        </p:txBody>
      </p:sp>
    </p:spTree>
    <p:extLst>
      <p:ext uri="{BB962C8B-B14F-4D97-AF65-F5344CB8AC3E}">
        <p14:creationId xmlns:p14="http://schemas.microsoft.com/office/powerpoint/2010/main" val="3139573608"/>
      </p:ext>
    </p:extLst>
  </p:cSld>
  <p:clrMapOvr>
    <a:masterClrMapping/>
  </p:clrMapOvr>
  <p:transition spd="med"/>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4D401513-8CB8-A443-A4CD-10FA81300B01}"/>
              </a:ext>
            </a:extLst>
          </p:cNvPr>
          <p:cNvSpPr>
            <a:spLocks noGrp="1"/>
          </p:cNvSpPr>
          <p:nvPr>
            <p:ph type="body" sz="quarter" idx="13"/>
          </p:nvPr>
        </p:nvSpPr>
        <p:spPr/>
        <p:txBody>
          <a:bodyPr/>
          <a:lstStyle/>
          <a:p>
            <a:pPr marL="0" indent="0">
              <a:buNone/>
            </a:pPr>
            <a:r>
              <a:rPr lang="en-US" dirty="0"/>
              <a:t>06 – Public Module Registry</a:t>
            </a:r>
            <a:endParaRPr lang="en-US" dirty="0">
              <a:solidFill>
                <a:schemeClr val="tx1"/>
              </a:solidFill>
            </a:endParaRPr>
          </a:p>
        </p:txBody>
      </p:sp>
      <p:sp>
        <p:nvSpPr>
          <p:cNvPr id="8" name="Title 7">
            <a:extLst>
              <a:ext uri="{FF2B5EF4-FFF2-40B4-BE49-F238E27FC236}">
                <a16:creationId xmlns:a16="http://schemas.microsoft.com/office/drawing/2014/main" id="{3A73D313-726B-854A-9F48-D31243F35185}"/>
              </a:ext>
            </a:extLst>
          </p:cNvPr>
          <p:cNvSpPr>
            <a:spLocks noGrp="1"/>
          </p:cNvSpPr>
          <p:nvPr>
            <p:ph type="title"/>
          </p:nvPr>
        </p:nvSpPr>
        <p:spPr/>
        <p:txBody>
          <a:bodyPr/>
          <a:lstStyle/>
          <a:p>
            <a:r>
              <a:rPr lang="en-US" dirty="0"/>
              <a:t>Challenge</a:t>
            </a:r>
          </a:p>
        </p:txBody>
      </p:sp>
    </p:spTree>
    <p:extLst>
      <p:ext uri="{BB962C8B-B14F-4D97-AF65-F5344CB8AC3E}">
        <p14:creationId xmlns:p14="http://schemas.microsoft.com/office/powerpoint/2010/main" val="1728472115"/>
      </p:ext>
    </p:extLst>
  </p:cSld>
  <p:clrMapOvr>
    <a:masterClrMapping/>
  </p:clrMapOvr>
  <p:transition spd="med"/>
</p:sld>
</file>

<file path=ppt/slides/slide1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4D401513-8CB8-A443-A4CD-10FA81300B01}"/>
              </a:ext>
            </a:extLst>
          </p:cNvPr>
          <p:cNvSpPr>
            <a:spLocks noGrp="1"/>
          </p:cNvSpPr>
          <p:nvPr>
            <p:ph type="body" sz="quarter" idx="13"/>
          </p:nvPr>
        </p:nvSpPr>
        <p:spPr/>
        <p:txBody>
          <a:bodyPr/>
          <a:lstStyle/>
          <a:p>
            <a:r>
              <a:rPr lang="en-US" dirty="0">
                <a:solidFill>
                  <a:schemeClr val="tx1"/>
                </a:solidFill>
              </a:rPr>
              <a:t>03 - Provision Azure Virtual Machines</a:t>
            </a:r>
          </a:p>
          <a:p>
            <a:r>
              <a:rPr lang="en-US" dirty="0"/>
              <a:t>04 - Scaling Infrastructure with Count</a:t>
            </a:r>
            <a:endParaRPr lang="en-US" dirty="0">
              <a:solidFill>
                <a:schemeClr val="tx1"/>
              </a:solidFill>
            </a:endParaRPr>
          </a:p>
        </p:txBody>
      </p:sp>
      <p:sp>
        <p:nvSpPr>
          <p:cNvPr id="8" name="Title 7">
            <a:extLst>
              <a:ext uri="{FF2B5EF4-FFF2-40B4-BE49-F238E27FC236}">
                <a16:creationId xmlns:a16="http://schemas.microsoft.com/office/drawing/2014/main" id="{3A73D313-726B-854A-9F48-D31243F35185}"/>
              </a:ext>
            </a:extLst>
          </p:cNvPr>
          <p:cNvSpPr>
            <a:spLocks noGrp="1"/>
          </p:cNvSpPr>
          <p:nvPr>
            <p:ph type="title"/>
          </p:nvPr>
        </p:nvSpPr>
        <p:spPr/>
        <p:txBody>
          <a:bodyPr/>
          <a:lstStyle/>
          <a:p>
            <a:r>
              <a:rPr lang="en-US" dirty="0"/>
              <a:t>Challenge</a:t>
            </a:r>
          </a:p>
        </p:txBody>
      </p:sp>
    </p:spTree>
    <p:extLst>
      <p:ext uri="{BB962C8B-B14F-4D97-AF65-F5344CB8AC3E}">
        <p14:creationId xmlns:p14="http://schemas.microsoft.com/office/powerpoint/2010/main" val="2250973855"/>
      </p:ext>
    </p:extLst>
  </p:cSld>
  <p:clrMapOvr>
    <a:masterClrMapping/>
  </p:clrMapOvr>
  <p:transition spd="med"/>
</p:sld>
</file>

<file path=ppt/slides/slide1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4D401513-8CB8-A443-A4CD-10FA81300B01}"/>
              </a:ext>
            </a:extLst>
          </p:cNvPr>
          <p:cNvSpPr>
            <a:spLocks noGrp="1"/>
          </p:cNvSpPr>
          <p:nvPr>
            <p:ph type="body" sz="quarter" idx="13"/>
          </p:nvPr>
        </p:nvSpPr>
        <p:spPr/>
        <p:txBody>
          <a:bodyPr/>
          <a:lstStyle/>
          <a:p>
            <a:r>
              <a:rPr lang="en-US" dirty="0">
                <a:solidFill>
                  <a:schemeClr val="tx1"/>
                </a:solidFill>
              </a:rPr>
              <a:t>05 – Using Modules</a:t>
            </a:r>
          </a:p>
          <a:p>
            <a:r>
              <a:rPr lang="en-US" dirty="0"/>
              <a:t>06 – Public Module Registry</a:t>
            </a:r>
            <a:endParaRPr lang="en-US" dirty="0">
              <a:solidFill>
                <a:schemeClr val="tx1"/>
              </a:solidFill>
            </a:endParaRPr>
          </a:p>
        </p:txBody>
      </p:sp>
      <p:sp>
        <p:nvSpPr>
          <p:cNvPr id="8" name="Title 7">
            <a:extLst>
              <a:ext uri="{FF2B5EF4-FFF2-40B4-BE49-F238E27FC236}">
                <a16:creationId xmlns:a16="http://schemas.microsoft.com/office/drawing/2014/main" id="{3A73D313-726B-854A-9F48-D31243F35185}"/>
              </a:ext>
            </a:extLst>
          </p:cNvPr>
          <p:cNvSpPr>
            <a:spLocks noGrp="1"/>
          </p:cNvSpPr>
          <p:nvPr>
            <p:ph type="title"/>
          </p:nvPr>
        </p:nvSpPr>
        <p:spPr/>
        <p:txBody>
          <a:bodyPr/>
          <a:lstStyle/>
          <a:p>
            <a:r>
              <a:rPr lang="en-US" dirty="0"/>
              <a:t>Challenge</a:t>
            </a:r>
          </a:p>
        </p:txBody>
      </p:sp>
    </p:spTree>
    <p:extLst>
      <p:ext uri="{BB962C8B-B14F-4D97-AF65-F5344CB8AC3E}">
        <p14:creationId xmlns:p14="http://schemas.microsoft.com/office/powerpoint/2010/main" val="4190233558"/>
      </p:ext>
    </p:extLst>
  </p:cSld>
  <p:clrMapOvr>
    <a:masterClrMapping/>
  </p:clrMapOvr>
  <p:transition spd="med"/>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A72E94A-ED78-5348-84A0-DCB4D64CDD3D}"/>
              </a:ext>
            </a:extLst>
          </p:cNvPr>
          <p:cNvSpPr>
            <a:spLocks noGrp="1"/>
          </p:cNvSpPr>
          <p:nvPr>
            <p:ph type="body" sz="quarter" idx="13"/>
          </p:nvPr>
        </p:nvSpPr>
        <p:spPr/>
        <p:txBody>
          <a:bodyPr/>
          <a:lstStyle/>
          <a:p>
            <a:endParaRPr lang="en-US"/>
          </a:p>
        </p:txBody>
      </p:sp>
      <p:sp>
        <p:nvSpPr>
          <p:cNvPr id="3" name="Title 2">
            <a:extLst>
              <a:ext uri="{FF2B5EF4-FFF2-40B4-BE49-F238E27FC236}">
                <a16:creationId xmlns:a16="http://schemas.microsoft.com/office/drawing/2014/main" id="{E645FD0A-4CEE-4D45-AC5D-264310F37065}"/>
              </a:ext>
            </a:extLst>
          </p:cNvPr>
          <p:cNvSpPr>
            <a:spLocks noGrp="1"/>
          </p:cNvSpPr>
          <p:nvPr>
            <p:ph type="title"/>
          </p:nvPr>
        </p:nvSpPr>
        <p:spPr/>
        <p:txBody>
          <a:bodyPr/>
          <a:lstStyle/>
          <a:p>
            <a:r>
              <a:rPr lang="en-US" dirty="0"/>
              <a:t>Terraform Enterprise</a:t>
            </a:r>
          </a:p>
        </p:txBody>
      </p:sp>
    </p:spTree>
    <p:extLst>
      <p:ext uri="{BB962C8B-B14F-4D97-AF65-F5344CB8AC3E}">
        <p14:creationId xmlns:p14="http://schemas.microsoft.com/office/powerpoint/2010/main" val="3406625935"/>
      </p:ext>
    </p:extLst>
  </p:cSld>
  <p:clrMapOvr>
    <a:masterClrMapping/>
  </p:clrMapOvr>
  <p:transition spd="med"/>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8" name="Shape 998"/>
          <p:cNvSpPr>
            <a:spLocks noGrp="1"/>
          </p:cNvSpPr>
          <p:nvPr>
            <p:ph type="title"/>
          </p:nvPr>
        </p:nvSpPr>
        <p:spPr>
          <a:prstGeom prst="rect">
            <a:avLst/>
          </a:prstGeom>
        </p:spPr>
        <p:txBody>
          <a:bodyPr/>
          <a:lstStyle>
            <a:lvl1pPr>
              <a:defRPr sz="6600" spc="-264"/>
            </a:lvl1pPr>
          </a:lstStyle>
          <a:p>
            <a:r>
              <a:t>Terraform Open Source and Terraform Enterprise</a:t>
            </a:r>
          </a:p>
        </p:txBody>
      </p:sp>
      <p:sp>
        <p:nvSpPr>
          <p:cNvPr id="999" name="Shape 999"/>
          <p:cNvSpPr/>
          <p:nvPr/>
        </p:nvSpPr>
        <p:spPr>
          <a:xfrm>
            <a:off x="10956692" y="8227416"/>
            <a:ext cx="3498053" cy="1259690"/>
          </a:xfrm>
          <a:prstGeom prst="rect">
            <a:avLst/>
          </a:prstGeom>
          <a:solidFill>
            <a:schemeClr val="accent4"/>
          </a:solidFill>
          <a:ln w="12700">
            <a:miter lim="400000"/>
          </a:ln>
          <a:extLst>
            <a:ext uri="{C572A759-6A51-4108-AA02-DFA0A04FC94B}">
              <ma14:wrappingTextBoxFlag xmlns:ma14="http://schemas.microsoft.com/office/mac/drawingml/2011/main" xmlns="" val="1"/>
            </a:ext>
          </a:extLst>
        </p:spPr>
        <p:txBody>
          <a:bodyPr lIns="50800" tIns="50800" rIns="50800" bIns="50800" anchor="ctr"/>
          <a:lstStyle>
            <a:lvl1pPr algn="ctr" defTabSz="825500">
              <a:lnSpc>
                <a:spcPct val="100000"/>
              </a:lnSpc>
              <a:spcBef>
                <a:spcPts val="0"/>
              </a:spcBef>
              <a:defRPr sz="2800" b="0">
                <a:latin typeface="Verdana"/>
                <a:ea typeface="Verdana"/>
                <a:cs typeface="Verdana"/>
                <a:sym typeface="Verdana"/>
              </a:defRPr>
            </a:lvl1pPr>
          </a:lstStyle>
          <a:p>
            <a:r>
              <a:t>Collaboration</a:t>
            </a:r>
          </a:p>
        </p:txBody>
      </p:sp>
      <p:sp>
        <p:nvSpPr>
          <p:cNvPr id="1000" name="Shape 1000"/>
          <p:cNvSpPr/>
          <p:nvPr/>
        </p:nvSpPr>
        <p:spPr>
          <a:xfrm>
            <a:off x="12705718" y="10783848"/>
            <a:ext cx="1" cy="299415"/>
          </a:xfrm>
          <a:prstGeom prst="line">
            <a:avLst/>
          </a:prstGeom>
          <a:ln w="25400">
            <a:solidFill>
              <a:srgbClr val="9D95EF"/>
            </a:solidFill>
            <a:prstDash val="sysDash"/>
            <a:miter/>
            <a:tailEnd type="oval"/>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001" name="Shape 1001"/>
          <p:cNvSpPr/>
          <p:nvPr/>
        </p:nvSpPr>
        <p:spPr>
          <a:xfrm>
            <a:off x="17094365" y="5200372"/>
            <a:ext cx="3498054" cy="3047661"/>
          </a:xfrm>
          <a:prstGeom prst="rect">
            <a:avLst/>
          </a:prstGeom>
          <a:solidFill>
            <a:schemeClr val="accent4">
              <a:lumOff val="9950"/>
            </a:schemeClr>
          </a:solidFill>
          <a:ln w="12700">
            <a:miter lim="400000"/>
          </a:ln>
          <a:extLst>
            <a:ext uri="{C572A759-6A51-4108-AA02-DFA0A04FC94B}">
              <ma14:wrappingTextBoxFlag xmlns:ma14="http://schemas.microsoft.com/office/mac/drawingml/2011/main" xmlns="" val="1"/>
            </a:ext>
          </a:extLst>
        </p:spPr>
        <p:txBody>
          <a:bodyPr lIns="50800" tIns="50800" rIns="50800" bIns="50800" anchor="ctr"/>
          <a:lstStyle>
            <a:lvl1pPr algn="ctr" defTabSz="825500">
              <a:lnSpc>
                <a:spcPct val="100000"/>
              </a:lnSpc>
              <a:spcBef>
                <a:spcPts val="0"/>
              </a:spcBef>
              <a:defRPr sz="2800" b="0">
                <a:latin typeface="Verdana"/>
                <a:ea typeface="Verdana"/>
                <a:cs typeface="Verdana"/>
                <a:sym typeface="Verdana"/>
              </a:defRPr>
            </a:lvl1pPr>
          </a:lstStyle>
          <a:p>
            <a:r>
              <a:t>Governance</a:t>
            </a:r>
          </a:p>
        </p:txBody>
      </p:sp>
      <p:sp>
        <p:nvSpPr>
          <p:cNvPr id="1002" name="Shape 1002"/>
          <p:cNvSpPr/>
          <p:nvPr/>
        </p:nvSpPr>
        <p:spPr>
          <a:xfrm>
            <a:off x="6262230" y="10810481"/>
            <a:ext cx="1" cy="272783"/>
          </a:xfrm>
          <a:prstGeom prst="line">
            <a:avLst/>
          </a:prstGeom>
          <a:ln w="25400">
            <a:solidFill>
              <a:srgbClr val="9D95EF"/>
            </a:solidFill>
            <a:prstDash val="sysDash"/>
            <a:miter/>
            <a:tailEnd type="oval"/>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003" name="Shape 1003"/>
          <p:cNvSpPr/>
          <p:nvPr/>
        </p:nvSpPr>
        <p:spPr>
          <a:xfrm>
            <a:off x="4625850" y="9468219"/>
            <a:ext cx="3498054" cy="1259690"/>
          </a:xfrm>
          <a:prstGeom prst="rect">
            <a:avLst/>
          </a:prstGeom>
          <a:solidFill>
            <a:schemeClr val="accent4">
              <a:satOff val="-25198"/>
              <a:lumOff val="-12039"/>
            </a:schemeClr>
          </a:solidFill>
          <a:ln w="12700">
            <a:miter lim="400000"/>
          </a:ln>
          <a:extLst>
            <a:ext uri="{C572A759-6A51-4108-AA02-DFA0A04FC94B}">
              <ma14:wrappingTextBoxFlag xmlns:ma14="http://schemas.microsoft.com/office/mac/drawingml/2011/main" xmlns="" val="1"/>
            </a:ext>
          </a:extLst>
        </p:spPr>
        <p:txBody>
          <a:bodyPr lIns="50800" tIns="50800" rIns="50800" bIns="50800" anchor="ctr"/>
          <a:lstStyle>
            <a:lvl1pPr algn="ctr" defTabSz="825500">
              <a:lnSpc>
                <a:spcPct val="100000"/>
              </a:lnSpc>
              <a:spcBef>
                <a:spcPts val="0"/>
              </a:spcBef>
              <a:defRPr sz="2800" b="0">
                <a:latin typeface="Verdana"/>
                <a:ea typeface="Verdana"/>
                <a:cs typeface="Verdana"/>
                <a:sym typeface="Verdana"/>
              </a:defRPr>
            </a:lvl1pPr>
          </a:lstStyle>
          <a:p>
            <a:r>
              <a:t>Provisioning</a:t>
            </a:r>
          </a:p>
        </p:txBody>
      </p:sp>
      <p:sp>
        <p:nvSpPr>
          <p:cNvPr id="1057" name="Shape 1057"/>
          <p:cNvSpPr/>
          <p:nvPr/>
        </p:nvSpPr>
        <p:spPr>
          <a:xfrm>
            <a:off x="4614916" y="3767079"/>
            <a:ext cx="15791461" cy="574095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8665" y="21539"/>
                  <a:pt x="15865" y="14339"/>
                  <a:pt x="21600" y="0"/>
                </a:cubicBezTo>
              </a:path>
            </a:pathLst>
          </a:custGeom>
          <a:ln w="25400">
            <a:solidFill>
              <a:srgbClr val="000000"/>
            </a:solidFill>
            <a:miter lim="400000"/>
          </a:ln>
        </p:spPr>
        <p:txBody>
          <a:bodyPr/>
          <a:lstStyle/>
          <a:p>
            <a:endParaRPr/>
          </a:p>
        </p:txBody>
      </p:sp>
      <p:sp>
        <p:nvSpPr>
          <p:cNvPr id="1005" name="Shape 1005"/>
          <p:cNvSpPr>
            <a:spLocks noGrp="1"/>
          </p:cNvSpPr>
          <p:nvPr>
            <p:ph type="sldNum" sz="quarter" idx="2"/>
          </p:nvPr>
        </p:nvSpPr>
        <p:spPr>
          <a:xfrm>
            <a:off x="23589351" y="12945582"/>
            <a:ext cx="385724" cy="485141"/>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164</a:t>
            </a:fld>
            <a:endParaRPr/>
          </a:p>
        </p:txBody>
      </p:sp>
      <p:sp>
        <p:nvSpPr>
          <p:cNvPr id="1006" name="Shape 1006"/>
          <p:cNvSpPr/>
          <p:nvPr/>
        </p:nvSpPr>
        <p:spPr>
          <a:xfrm flipH="1">
            <a:off x="4644901" y="4435971"/>
            <a:ext cx="1" cy="6287185"/>
          </a:xfrm>
          <a:prstGeom prst="line">
            <a:avLst/>
          </a:prstGeom>
          <a:ln w="38100" cap="sq">
            <a:solidFill>
              <a:schemeClr val="accent1"/>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007" name="Shape 1007"/>
          <p:cNvSpPr/>
          <p:nvPr/>
        </p:nvSpPr>
        <p:spPr>
          <a:xfrm>
            <a:off x="4644900" y="10735492"/>
            <a:ext cx="16873100" cy="1"/>
          </a:xfrm>
          <a:prstGeom prst="line">
            <a:avLst/>
          </a:prstGeom>
          <a:ln w="38100" cap="sq">
            <a:solidFill>
              <a:schemeClr val="accent1"/>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008" name="Shape 1008"/>
          <p:cNvSpPr/>
          <p:nvPr/>
        </p:nvSpPr>
        <p:spPr>
          <a:xfrm>
            <a:off x="4493221" y="11180403"/>
            <a:ext cx="3472406" cy="942341"/>
          </a:xfrm>
          <a:prstGeom prst="rect">
            <a:avLst/>
          </a:prstGeom>
          <a:ln w="25400">
            <a:miter lim="400000"/>
          </a:ln>
          <a:extLst>
            <a:ext uri="{C572A759-6A51-4108-AA02-DFA0A04FC94B}">
              <ma14:wrappingTextBoxFlag xmlns:ma14="http://schemas.microsoft.com/office/mac/drawingml/2011/main" xmlns="" val="1"/>
            </a:ext>
          </a:extLst>
        </p:spPr>
        <p:txBody>
          <a:bodyPr lIns="121919" tIns="121919" rIns="121919" bIns="121919">
            <a:spAutoFit/>
          </a:bodyPr>
          <a:lstStyle/>
          <a:p>
            <a:pPr algn="ctr">
              <a:lnSpc>
                <a:spcPct val="100000"/>
              </a:lnSpc>
              <a:spcBef>
                <a:spcPts val="0"/>
              </a:spcBef>
              <a:defRPr sz="2000" b="0">
                <a:solidFill>
                  <a:srgbClr val="44546A"/>
                </a:solidFill>
                <a:latin typeface="Verdana"/>
                <a:ea typeface="Verdana"/>
                <a:cs typeface="Verdana"/>
                <a:sym typeface="Verdana"/>
              </a:defRPr>
            </a:pPr>
            <a:r>
              <a:rPr dirty="0"/>
              <a:t>Individuals use</a:t>
            </a:r>
          </a:p>
          <a:p>
            <a:pPr algn="ctr">
              <a:lnSpc>
                <a:spcPct val="100000"/>
              </a:lnSpc>
              <a:spcBef>
                <a:spcPts val="0"/>
              </a:spcBef>
              <a:defRPr sz="2600">
                <a:solidFill>
                  <a:srgbClr val="44546A"/>
                </a:solidFill>
                <a:latin typeface="Verdana"/>
                <a:ea typeface="Verdana"/>
                <a:cs typeface="Verdana"/>
                <a:sym typeface="Verdana"/>
              </a:defRPr>
            </a:pPr>
            <a:r>
              <a:rPr dirty="0"/>
              <a:t>OSS</a:t>
            </a:r>
          </a:p>
        </p:txBody>
      </p:sp>
      <p:sp>
        <p:nvSpPr>
          <p:cNvPr id="1009" name="Shape 1009"/>
          <p:cNvSpPr/>
          <p:nvPr/>
        </p:nvSpPr>
        <p:spPr>
          <a:xfrm>
            <a:off x="11421594" y="11180403"/>
            <a:ext cx="2568729" cy="942341"/>
          </a:xfrm>
          <a:prstGeom prst="rect">
            <a:avLst/>
          </a:prstGeom>
          <a:ln w="25400">
            <a:miter lim="400000"/>
          </a:ln>
          <a:extLst>
            <a:ext uri="{C572A759-6A51-4108-AA02-DFA0A04FC94B}">
              <ma14:wrappingTextBoxFlag xmlns:ma14="http://schemas.microsoft.com/office/mac/drawingml/2011/main" xmlns="" val="1"/>
            </a:ext>
          </a:extLst>
        </p:spPr>
        <p:txBody>
          <a:bodyPr lIns="121919" tIns="121919" rIns="121919" bIns="121919">
            <a:spAutoFit/>
          </a:bodyPr>
          <a:lstStyle/>
          <a:p>
            <a:pPr algn="ctr">
              <a:lnSpc>
                <a:spcPct val="100000"/>
              </a:lnSpc>
              <a:spcBef>
                <a:spcPts val="0"/>
              </a:spcBef>
              <a:defRPr sz="2000" b="0">
                <a:solidFill>
                  <a:srgbClr val="44546A"/>
                </a:solidFill>
                <a:latin typeface="Verdana"/>
                <a:ea typeface="Verdana"/>
                <a:cs typeface="Verdana"/>
                <a:sym typeface="Verdana"/>
              </a:defRPr>
            </a:pPr>
            <a:r>
              <a:t>Teams use</a:t>
            </a:r>
          </a:p>
          <a:p>
            <a:pPr algn="ctr">
              <a:lnSpc>
                <a:spcPct val="100000"/>
              </a:lnSpc>
              <a:spcBef>
                <a:spcPts val="0"/>
              </a:spcBef>
              <a:defRPr sz="2600">
                <a:solidFill>
                  <a:srgbClr val="44546A"/>
                </a:solidFill>
                <a:latin typeface="Verdana"/>
                <a:ea typeface="Verdana"/>
                <a:cs typeface="Verdana"/>
                <a:sym typeface="Verdana"/>
              </a:defRPr>
            </a:pPr>
            <a:r>
              <a:t>Pro</a:t>
            </a:r>
          </a:p>
        </p:txBody>
      </p:sp>
      <p:sp>
        <p:nvSpPr>
          <p:cNvPr id="1010" name="Shape 1010"/>
          <p:cNvSpPr/>
          <p:nvPr/>
        </p:nvSpPr>
        <p:spPr>
          <a:xfrm>
            <a:off x="16936608" y="11180403"/>
            <a:ext cx="3790033" cy="942341"/>
          </a:xfrm>
          <a:prstGeom prst="rect">
            <a:avLst/>
          </a:prstGeom>
          <a:ln w="25400">
            <a:miter lim="400000"/>
          </a:ln>
          <a:extLst>
            <a:ext uri="{C572A759-6A51-4108-AA02-DFA0A04FC94B}">
              <ma14:wrappingTextBoxFlag xmlns:ma14="http://schemas.microsoft.com/office/mac/drawingml/2011/main" xmlns="" val="1"/>
            </a:ext>
          </a:extLst>
        </p:spPr>
        <p:txBody>
          <a:bodyPr lIns="121919" tIns="121919" rIns="121919" bIns="121919">
            <a:spAutoFit/>
          </a:bodyPr>
          <a:lstStyle/>
          <a:p>
            <a:pPr algn="ctr">
              <a:lnSpc>
                <a:spcPct val="100000"/>
              </a:lnSpc>
              <a:spcBef>
                <a:spcPts val="0"/>
              </a:spcBef>
              <a:defRPr sz="2000" b="0">
                <a:solidFill>
                  <a:srgbClr val="44546A"/>
                </a:solidFill>
                <a:latin typeface="Verdana"/>
                <a:ea typeface="Verdana"/>
                <a:cs typeface="Verdana"/>
                <a:sym typeface="Verdana"/>
              </a:defRPr>
            </a:pPr>
            <a:r>
              <a:t>Organizations use</a:t>
            </a:r>
          </a:p>
          <a:p>
            <a:pPr algn="ctr">
              <a:lnSpc>
                <a:spcPct val="100000"/>
              </a:lnSpc>
              <a:spcBef>
                <a:spcPts val="0"/>
              </a:spcBef>
              <a:defRPr sz="2600">
                <a:solidFill>
                  <a:srgbClr val="44546A"/>
                </a:solidFill>
                <a:latin typeface="Verdana"/>
                <a:ea typeface="Verdana"/>
                <a:cs typeface="Verdana"/>
                <a:sym typeface="Verdana"/>
              </a:defRPr>
            </a:pPr>
            <a:r>
              <a:t>Premium</a:t>
            </a:r>
          </a:p>
        </p:txBody>
      </p:sp>
      <p:sp>
        <p:nvSpPr>
          <p:cNvPr id="1011" name="Shape 1011"/>
          <p:cNvSpPr/>
          <p:nvPr/>
        </p:nvSpPr>
        <p:spPr>
          <a:xfrm rot="16200000">
            <a:off x="1369683" y="7121474"/>
            <a:ext cx="4915853" cy="739140"/>
          </a:xfrm>
          <a:prstGeom prst="rect">
            <a:avLst/>
          </a:prstGeom>
          <a:ln w="25400">
            <a:miter lim="400000"/>
          </a:ln>
          <a:extLst>
            <a:ext uri="{C572A759-6A51-4108-AA02-DFA0A04FC94B}">
              <ma14:wrappingTextBoxFlag xmlns:ma14="http://schemas.microsoft.com/office/mac/drawingml/2011/main" xmlns="" val="1"/>
            </a:ext>
          </a:extLst>
        </p:spPr>
        <p:txBody>
          <a:bodyPr wrap="none" lIns="121919" tIns="121919" rIns="121919" bIns="121919" anchor="b">
            <a:spAutoFit/>
          </a:bodyPr>
          <a:lstStyle>
            <a:lvl1pPr>
              <a:defRPr sz="3200" b="0">
                <a:solidFill>
                  <a:srgbClr val="535353"/>
                </a:solidFill>
              </a:defRPr>
            </a:lvl1pPr>
          </a:lstStyle>
          <a:p>
            <a:r>
              <a:t>Organizational Complexity</a:t>
            </a:r>
          </a:p>
        </p:txBody>
      </p:sp>
      <p:sp>
        <p:nvSpPr>
          <p:cNvPr id="1012" name="Shape 1012"/>
          <p:cNvSpPr/>
          <p:nvPr/>
        </p:nvSpPr>
        <p:spPr>
          <a:xfrm>
            <a:off x="12586801" y="8111073"/>
            <a:ext cx="237836" cy="237836"/>
          </a:xfrm>
          <a:prstGeom prst="ellipse">
            <a:avLst/>
          </a:prstGeom>
          <a:solidFill>
            <a:srgbClr val="FFFFFF"/>
          </a:solidFill>
          <a:ln w="101600">
            <a:solidFill>
              <a:srgbClr val="000000"/>
            </a:solidFill>
            <a:miter lim="400000"/>
          </a:ln>
        </p:spPr>
        <p:txBody>
          <a:bodyPr lIns="121919" tIns="121919" rIns="121919" bIns="121919" anchor="ctr"/>
          <a:lstStyle/>
          <a:p>
            <a:pPr>
              <a:lnSpc>
                <a:spcPct val="100000"/>
              </a:lnSpc>
              <a:spcBef>
                <a:spcPts val="0"/>
              </a:spcBef>
              <a:defRPr sz="8400" b="0">
                <a:latin typeface="Verdana"/>
                <a:ea typeface="Verdana"/>
                <a:cs typeface="Verdana"/>
                <a:sym typeface="Verdana"/>
              </a:defRPr>
            </a:pPr>
            <a:endParaRPr/>
          </a:p>
        </p:txBody>
      </p:sp>
      <p:sp>
        <p:nvSpPr>
          <p:cNvPr id="1013" name="Shape 1013"/>
          <p:cNvSpPr/>
          <p:nvPr/>
        </p:nvSpPr>
        <p:spPr>
          <a:xfrm>
            <a:off x="6128773" y="9339182"/>
            <a:ext cx="237836" cy="237836"/>
          </a:xfrm>
          <a:prstGeom prst="ellipse">
            <a:avLst/>
          </a:prstGeom>
          <a:solidFill>
            <a:srgbClr val="FFFFFF"/>
          </a:solidFill>
          <a:ln w="101600">
            <a:solidFill>
              <a:srgbClr val="000000"/>
            </a:solidFill>
            <a:miter lim="400000"/>
          </a:ln>
        </p:spPr>
        <p:txBody>
          <a:bodyPr lIns="121919" tIns="121919" rIns="121919" bIns="121919" anchor="ctr"/>
          <a:lstStyle/>
          <a:p>
            <a:pPr>
              <a:lnSpc>
                <a:spcPct val="100000"/>
              </a:lnSpc>
              <a:spcBef>
                <a:spcPts val="0"/>
              </a:spcBef>
              <a:defRPr sz="8400" b="0">
                <a:latin typeface="Verdana"/>
                <a:ea typeface="Verdana"/>
                <a:cs typeface="Verdana"/>
                <a:sym typeface="Verdana"/>
              </a:defRPr>
            </a:pPr>
            <a:endParaRPr/>
          </a:p>
        </p:txBody>
      </p:sp>
      <p:sp>
        <p:nvSpPr>
          <p:cNvPr id="1014" name="Shape 1014"/>
          <p:cNvSpPr/>
          <p:nvPr/>
        </p:nvSpPr>
        <p:spPr>
          <a:xfrm>
            <a:off x="10956692" y="9488950"/>
            <a:ext cx="3498053" cy="1259690"/>
          </a:xfrm>
          <a:prstGeom prst="rect">
            <a:avLst/>
          </a:prstGeom>
          <a:solidFill>
            <a:schemeClr val="accent4">
              <a:satOff val="-25198"/>
              <a:lumOff val="-12039"/>
            </a:schemeClr>
          </a:solidFill>
          <a:ln w="12700">
            <a:miter lim="400000"/>
          </a:ln>
          <a:extLst>
            <a:ext uri="{C572A759-6A51-4108-AA02-DFA0A04FC94B}">
              <ma14:wrappingTextBoxFlag xmlns:ma14="http://schemas.microsoft.com/office/mac/drawingml/2011/main" xmlns="" val="1"/>
            </a:ext>
          </a:extLst>
        </p:spPr>
        <p:txBody>
          <a:bodyPr lIns="50800" tIns="50800" rIns="50800" bIns="50800" anchor="ctr"/>
          <a:lstStyle>
            <a:lvl1pPr algn="ctr" defTabSz="825500">
              <a:lnSpc>
                <a:spcPct val="100000"/>
              </a:lnSpc>
              <a:spcBef>
                <a:spcPts val="0"/>
              </a:spcBef>
              <a:defRPr sz="2800" b="0">
                <a:latin typeface="Verdana"/>
                <a:ea typeface="Verdana"/>
                <a:cs typeface="Verdana"/>
                <a:sym typeface="Verdana"/>
              </a:defRPr>
            </a:lvl1pPr>
          </a:lstStyle>
          <a:p>
            <a:r>
              <a:t>Provisioning</a:t>
            </a:r>
          </a:p>
        </p:txBody>
      </p:sp>
      <p:sp>
        <p:nvSpPr>
          <p:cNvPr id="1015" name="Shape 1015"/>
          <p:cNvSpPr/>
          <p:nvPr/>
        </p:nvSpPr>
        <p:spPr>
          <a:xfrm>
            <a:off x="17094365" y="9494853"/>
            <a:ext cx="3498054" cy="1259690"/>
          </a:xfrm>
          <a:prstGeom prst="rect">
            <a:avLst/>
          </a:prstGeom>
          <a:solidFill>
            <a:schemeClr val="accent4">
              <a:satOff val="-25198"/>
              <a:lumOff val="-12039"/>
            </a:schemeClr>
          </a:solidFill>
          <a:ln w="12700">
            <a:miter lim="400000"/>
          </a:ln>
          <a:extLst>
            <a:ext uri="{C572A759-6A51-4108-AA02-DFA0A04FC94B}">
              <ma14:wrappingTextBoxFlag xmlns:ma14="http://schemas.microsoft.com/office/mac/drawingml/2011/main" xmlns="" val="1"/>
            </a:ext>
          </a:extLst>
        </p:spPr>
        <p:txBody>
          <a:bodyPr lIns="50800" tIns="50800" rIns="50800" bIns="50800" anchor="ctr"/>
          <a:lstStyle>
            <a:lvl1pPr algn="ctr" defTabSz="825500">
              <a:lnSpc>
                <a:spcPct val="100000"/>
              </a:lnSpc>
              <a:spcBef>
                <a:spcPts val="0"/>
              </a:spcBef>
              <a:defRPr sz="2800" b="0">
                <a:latin typeface="Verdana"/>
                <a:ea typeface="Verdana"/>
                <a:cs typeface="Verdana"/>
                <a:sym typeface="Verdana"/>
              </a:defRPr>
            </a:lvl1pPr>
          </a:lstStyle>
          <a:p>
            <a:r>
              <a:t>Provisioning</a:t>
            </a:r>
          </a:p>
        </p:txBody>
      </p:sp>
      <p:sp>
        <p:nvSpPr>
          <p:cNvPr id="1016" name="Shape 1016"/>
          <p:cNvSpPr/>
          <p:nvPr/>
        </p:nvSpPr>
        <p:spPr>
          <a:xfrm>
            <a:off x="18843391" y="10810481"/>
            <a:ext cx="1" cy="272783"/>
          </a:xfrm>
          <a:prstGeom prst="line">
            <a:avLst/>
          </a:prstGeom>
          <a:ln w="25400">
            <a:solidFill>
              <a:srgbClr val="9D95EF"/>
            </a:solidFill>
            <a:prstDash val="sysDash"/>
            <a:miter/>
            <a:tailEnd type="oval"/>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017" name="Shape 1017"/>
          <p:cNvSpPr/>
          <p:nvPr/>
        </p:nvSpPr>
        <p:spPr>
          <a:xfrm>
            <a:off x="18712707" y="4999171"/>
            <a:ext cx="237836" cy="237835"/>
          </a:xfrm>
          <a:prstGeom prst="ellipse">
            <a:avLst/>
          </a:prstGeom>
          <a:solidFill>
            <a:srgbClr val="FFFFFF"/>
          </a:solidFill>
          <a:ln w="101600">
            <a:solidFill>
              <a:srgbClr val="000000"/>
            </a:solidFill>
            <a:miter lim="400000"/>
          </a:ln>
        </p:spPr>
        <p:txBody>
          <a:bodyPr lIns="121919" tIns="121919" rIns="121919" bIns="121919" anchor="ctr"/>
          <a:lstStyle/>
          <a:p>
            <a:pPr>
              <a:lnSpc>
                <a:spcPct val="100000"/>
              </a:lnSpc>
              <a:spcBef>
                <a:spcPts val="0"/>
              </a:spcBef>
              <a:defRPr sz="8400" b="0">
                <a:latin typeface="Verdana"/>
                <a:ea typeface="Verdana"/>
                <a:cs typeface="Verdana"/>
                <a:sym typeface="Verdana"/>
              </a:defRPr>
            </a:pPr>
            <a:endParaRPr/>
          </a:p>
        </p:txBody>
      </p:sp>
      <p:sp>
        <p:nvSpPr>
          <p:cNvPr id="1018" name="Shape 1018"/>
          <p:cNvSpPr/>
          <p:nvPr/>
        </p:nvSpPr>
        <p:spPr>
          <a:xfrm>
            <a:off x="17094365" y="8246019"/>
            <a:ext cx="3498054" cy="1259690"/>
          </a:xfrm>
          <a:prstGeom prst="rect">
            <a:avLst/>
          </a:prstGeom>
          <a:solidFill>
            <a:schemeClr val="accent4"/>
          </a:solidFill>
          <a:ln w="12700">
            <a:miter lim="400000"/>
          </a:ln>
          <a:extLst>
            <a:ext uri="{C572A759-6A51-4108-AA02-DFA0A04FC94B}">
              <ma14:wrappingTextBoxFlag xmlns:ma14="http://schemas.microsoft.com/office/mac/drawingml/2011/main" xmlns="" val="1"/>
            </a:ext>
          </a:extLst>
        </p:spPr>
        <p:txBody>
          <a:bodyPr lIns="50800" tIns="50800" rIns="50800" bIns="50800" anchor="ctr"/>
          <a:lstStyle>
            <a:lvl1pPr algn="ctr" defTabSz="825500">
              <a:lnSpc>
                <a:spcPct val="100000"/>
              </a:lnSpc>
              <a:spcBef>
                <a:spcPts val="0"/>
              </a:spcBef>
              <a:defRPr sz="2800" b="0">
                <a:latin typeface="Verdana"/>
                <a:ea typeface="Verdana"/>
                <a:cs typeface="Verdana"/>
                <a:sym typeface="Verdana"/>
              </a:defRPr>
            </a:lvl1pPr>
          </a:lstStyle>
          <a:p>
            <a:r>
              <a:t>Collaboration</a:t>
            </a:r>
          </a:p>
        </p:txBody>
      </p:sp>
      <p:sp>
        <p:nvSpPr>
          <p:cNvPr id="1019" name="Shape 1019"/>
          <p:cNvSpPr/>
          <p:nvPr/>
        </p:nvSpPr>
        <p:spPr>
          <a:xfrm>
            <a:off x="1451869" y="2053169"/>
            <a:ext cx="22286166" cy="1494172"/>
          </a:xfrm>
          <a:prstGeom prst="rect">
            <a:avLst/>
          </a:prstGeom>
          <a:ln w="12700">
            <a:miter lim="400000"/>
          </a:ln>
          <a:extLst>
            <a:ext uri="{C572A759-6A51-4108-AA02-DFA0A04FC94B}">
              <ma14:wrappingTextBoxFlag xmlns:ma14="http://schemas.microsoft.com/office/mac/drawingml/2011/main" xmlns="" val="1"/>
            </a:ext>
          </a:extLst>
        </p:spPr>
        <p:txBody>
          <a:bodyPr lIns="127000" tIns="127000" rIns="127000" bIns="127000"/>
          <a:lstStyle>
            <a:lvl1pPr defTabSz="2438400">
              <a:lnSpc>
                <a:spcPct val="90000"/>
              </a:lnSpc>
              <a:spcBef>
                <a:spcPts val="2300"/>
              </a:spcBef>
              <a:defRPr sz="4200" i="1">
                <a:solidFill>
                  <a:schemeClr val="accent1"/>
                </a:solidFill>
                <a:latin typeface="Verdana"/>
                <a:ea typeface="Verdana"/>
                <a:cs typeface="Verdana"/>
                <a:sym typeface="Verdana"/>
              </a:defRPr>
            </a:lvl1pPr>
          </a:lstStyle>
          <a:p>
            <a:r>
              <a:t>OSS for technical complexity &amp; Enterprise for organizational complexity</a:t>
            </a:r>
          </a:p>
        </p:txBody>
      </p:sp>
      <p:grpSp>
        <p:nvGrpSpPr>
          <p:cNvPr id="1022" name="Group 1022"/>
          <p:cNvGrpSpPr/>
          <p:nvPr/>
        </p:nvGrpSpPr>
        <p:grpSpPr>
          <a:xfrm>
            <a:off x="5921681" y="12178682"/>
            <a:ext cx="681098" cy="786684"/>
            <a:chOff x="0" y="0"/>
            <a:chExt cx="681096" cy="786682"/>
          </a:xfrm>
        </p:grpSpPr>
        <p:sp>
          <p:nvSpPr>
            <p:cNvPr id="1020" name="Shape 1020"/>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021" name="Shape 1021"/>
            <p:cNvSpPr/>
            <p:nvPr/>
          </p:nvSpPr>
          <p:spPr>
            <a:xfrm>
              <a:off x="0" y="399270"/>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nvGrpSpPr>
          <p:cNvPr id="1032" name="Group 1032"/>
          <p:cNvGrpSpPr/>
          <p:nvPr/>
        </p:nvGrpSpPr>
        <p:grpSpPr>
          <a:xfrm>
            <a:off x="11641343" y="12178682"/>
            <a:ext cx="2128751" cy="786684"/>
            <a:chOff x="0" y="0"/>
            <a:chExt cx="2128749" cy="786682"/>
          </a:xfrm>
        </p:grpSpPr>
        <p:grpSp>
          <p:nvGrpSpPr>
            <p:cNvPr id="1025" name="Group 1025"/>
            <p:cNvGrpSpPr/>
            <p:nvPr/>
          </p:nvGrpSpPr>
          <p:grpSpPr>
            <a:xfrm>
              <a:off x="0" y="0"/>
              <a:ext cx="681097" cy="786683"/>
              <a:chOff x="0" y="0"/>
              <a:chExt cx="681096" cy="786682"/>
            </a:xfrm>
          </p:grpSpPr>
          <p:sp>
            <p:nvSpPr>
              <p:cNvPr id="1023" name="Shape 1023"/>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024" name="Shape 1024"/>
              <p:cNvSpPr/>
              <p:nvPr/>
            </p:nvSpPr>
            <p:spPr>
              <a:xfrm>
                <a:off x="0" y="399270"/>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nvGrpSpPr>
            <p:cNvPr id="1028" name="Group 1028"/>
            <p:cNvGrpSpPr/>
            <p:nvPr/>
          </p:nvGrpSpPr>
          <p:grpSpPr>
            <a:xfrm>
              <a:off x="736600" y="0"/>
              <a:ext cx="681097" cy="786683"/>
              <a:chOff x="0" y="0"/>
              <a:chExt cx="681096" cy="786682"/>
            </a:xfrm>
          </p:grpSpPr>
          <p:sp>
            <p:nvSpPr>
              <p:cNvPr id="1026" name="Shape 1026"/>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027" name="Shape 1027"/>
              <p:cNvSpPr/>
              <p:nvPr/>
            </p:nvSpPr>
            <p:spPr>
              <a:xfrm>
                <a:off x="0" y="399270"/>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nvGrpSpPr>
            <p:cNvPr id="1031" name="Group 1031"/>
            <p:cNvGrpSpPr/>
            <p:nvPr/>
          </p:nvGrpSpPr>
          <p:grpSpPr>
            <a:xfrm>
              <a:off x="1447652" y="0"/>
              <a:ext cx="681098" cy="786683"/>
              <a:chOff x="0" y="0"/>
              <a:chExt cx="681096" cy="786682"/>
            </a:xfrm>
          </p:grpSpPr>
          <p:sp>
            <p:nvSpPr>
              <p:cNvPr id="1029" name="Shape 1029"/>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030" name="Shape 1030"/>
              <p:cNvSpPr/>
              <p:nvPr/>
            </p:nvSpPr>
            <p:spPr>
              <a:xfrm>
                <a:off x="0" y="399270"/>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grpSp>
        <p:nvGrpSpPr>
          <p:cNvPr id="1042" name="Group 1042"/>
          <p:cNvGrpSpPr/>
          <p:nvPr/>
        </p:nvGrpSpPr>
        <p:grpSpPr>
          <a:xfrm>
            <a:off x="17067817" y="12178682"/>
            <a:ext cx="1497176" cy="553285"/>
            <a:chOff x="0" y="0"/>
            <a:chExt cx="1497175" cy="553283"/>
          </a:xfrm>
        </p:grpSpPr>
        <p:grpSp>
          <p:nvGrpSpPr>
            <p:cNvPr id="1035" name="Group 1035"/>
            <p:cNvGrpSpPr/>
            <p:nvPr/>
          </p:nvGrpSpPr>
          <p:grpSpPr>
            <a:xfrm>
              <a:off x="0" y="-1"/>
              <a:ext cx="479024" cy="553285"/>
              <a:chOff x="0" y="0"/>
              <a:chExt cx="479023" cy="553283"/>
            </a:xfrm>
          </p:grpSpPr>
          <p:sp>
            <p:nvSpPr>
              <p:cNvPr id="1033" name="Shape 1033"/>
              <p:cNvSpPr/>
              <p:nvPr/>
            </p:nvSpPr>
            <p:spPr>
              <a:xfrm>
                <a:off x="104971" y="0"/>
                <a:ext cx="272827" cy="272475"/>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034" name="Shape 1034"/>
              <p:cNvSpPr/>
              <p:nvPr/>
            </p:nvSpPr>
            <p:spPr>
              <a:xfrm>
                <a:off x="0" y="280811"/>
                <a:ext cx="479024" cy="27247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nvGrpSpPr>
            <p:cNvPr id="1038" name="Group 1038"/>
            <p:cNvGrpSpPr/>
            <p:nvPr/>
          </p:nvGrpSpPr>
          <p:grpSpPr>
            <a:xfrm>
              <a:off x="518059" y="-1"/>
              <a:ext cx="479025" cy="553285"/>
              <a:chOff x="0" y="0"/>
              <a:chExt cx="479023" cy="553283"/>
            </a:xfrm>
          </p:grpSpPr>
          <p:sp>
            <p:nvSpPr>
              <p:cNvPr id="1036" name="Shape 1036"/>
              <p:cNvSpPr/>
              <p:nvPr/>
            </p:nvSpPr>
            <p:spPr>
              <a:xfrm>
                <a:off x="104971" y="0"/>
                <a:ext cx="272827" cy="272475"/>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037" name="Shape 1037"/>
              <p:cNvSpPr/>
              <p:nvPr/>
            </p:nvSpPr>
            <p:spPr>
              <a:xfrm>
                <a:off x="0" y="280811"/>
                <a:ext cx="479024" cy="27247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nvGrpSpPr>
            <p:cNvPr id="1041" name="Group 1041"/>
            <p:cNvGrpSpPr/>
            <p:nvPr/>
          </p:nvGrpSpPr>
          <p:grpSpPr>
            <a:xfrm>
              <a:off x="1018151" y="-1"/>
              <a:ext cx="479025" cy="553285"/>
              <a:chOff x="0" y="0"/>
              <a:chExt cx="479023" cy="553283"/>
            </a:xfrm>
          </p:grpSpPr>
          <p:sp>
            <p:nvSpPr>
              <p:cNvPr id="1039" name="Shape 1039"/>
              <p:cNvSpPr/>
              <p:nvPr/>
            </p:nvSpPr>
            <p:spPr>
              <a:xfrm>
                <a:off x="104971" y="0"/>
                <a:ext cx="272827" cy="272475"/>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040" name="Shape 1040"/>
              <p:cNvSpPr/>
              <p:nvPr/>
            </p:nvSpPr>
            <p:spPr>
              <a:xfrm>
                <a:off x="0" y="280811"/>
                <a:ext cx="479024" cy="27247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grpSp>
        <p:nvGrpSpPr>
          <p:cNvPr id="1052" name="Group 1052"/>
          <p:cNvGrpSpPr/>
          <p:nvPr/>
        </p:nvGrpSpPr>
        <p:grpSpPr>
          <a:xfrm>
            <a:off x="19074417" y="12178682"/>
            <a:ext cx="1497176" cy="553285"/>
            <a:chOff x="0" y="0"/>
            <a:chExt cx="1497175" cy="553283"/>
          </a:xfrm>
        </p:grpSpPr>
        <p:grpSp>
          <p:nvGrpSpPr>
            <p:cNvPr id="1045" name="Group 1045"/>
            <p:cNvGrpSpPr/>
            <p:nvPr/>
          </p:nvGrpSpPr>
          <p:grpSpPr>
            <a:xfrm>
              <a:off x="0" y="-1"/>
              <a:ext cx="479024" cy="553285"/>
              <a:chOff x="0" y="0"/>
              <a:chExt cx="479023" cy="553283"/>
            </a:xfrm>
          </p:grpSpPr>
          <p:sp>
            <p:nvSpPr>
              <p:cNvPr id="1043" name="Shape 1043"/>
              <p:cNvSpPr/>
              <p:nvPr/>
            </p:nvSpPr>
            <p:spPr>
              <a:xfrm>
                <a:off x="104971" y="0"/>
                <a:ext cx="272827" cy="272475"/>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044" name="Shape 1044"/>
              <p:cNvSpPr/>
              <p:nvPr/>
            </p:nvSpPr>
            <p:spPr>
              <a:xfrm>
                <a:off x="0" y="280811"/>
                <a:ext cx="479024" cy="27247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nvGrpSpPr>
            <p:cNvPr id="1048" name="Group 1048"/>
            <p:cNvGrpSpPr/>
            <p:nvPr/>
          </p:nvGrpSpPr>
          <p:grpSpPr>
            <a:xfrm>
              <a:off x="518059" y="-1"/>
              <a:ext cx="479025" cy="553285"/>
              <a:chOff x="0" y="0"/>
              <a:chExt cx="479023" cy="553283"/>
            </a:xfrm>
          </p:grpSpPr>
          <p:sp>
            <p:nvSpPr>
              <p:cNvPr id="1046" name="Shape 1046"/>
              <p:cNvSpPr/>
              <p:nvPr/>
            </p:nvSpPr>
            <p:spPr>
              <a:xfrm>
                <a:off x="104971" y="0"/>
                <a:ext cx="272827" cy="272475"/>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047" name="Shape 1047"/>
              <p:cNvSpPr/>
              <p:nvPr/>
            </p:nvSpPr>
            <p:spPr>
              <a:xfrm>
                <a:off x="0" y="280811"/>
                <a:ext cx="479024" cy="27247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nvGrpSpPr>
            <p:cNvPr id="1051" name="Group 1051"/>
            <p:cNvGrpSpPr/>
            <p:nvPr/>
          </p:nvGrpSpPr>
          <p:grpSpPr>
            <a:xfrm>
              <a:off x="1018151" y="-1"/>
              <a:ext cx="479025" cy="553285"/>
              <a:chOff x="0" y="0"/>
              <a:chExt cx="479023" cy="553283"/>
            </a:xfrm>
          </p:grpSpPr>
          <p:sp>
            <p:nvSpPr>
              <p:cNvPr id="1049" name="Shape 1049"/>
              <p:cNvSpPr/>
              <p:nvPr/>
            </p:nvSpPr>
            <p:spPr>
              <a:xfrm>
                <a:off x="104971" y="0"/>
                <a:ext cx="272827" cy="272475"/>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050" name="Shape 1050"/>
              <p:cNvSpPr/>
              <p:nvPr/>
            </p:nvSpPr>
            <p:spPr>
              <a:xfrm>
                <a:off x="0" y="280811"/>
                <a:ext cx="479024" cy="27247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sp>
        <p:nvSpPr>
          <p:cNvPr id="1053" name="Shape 1053"/>
          <p:cNvSpPr/>
          <p:nvPr/>
        </p:nvSpPr>
        <p:spPr>
          <a:xfrm>
            <a:off x="14450294" y="8223405"/>
            <a:ext cx="993014" cy="2527301"/>
          </a:xfrm>
          <a:prstGeom prst="rect">
            <a:avLst/>
          </a:prstGeom>
          <a:solidFill>
            <a:schemeClr val="accent4">
              <a:lumOff val="19901"/>
            </a:schemeClr>
          </a:soli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054" name="Shape 1054"/>
          <p:cNvSpPr/>
          <p:nvPr/>
        </p:nvSpPr>
        <p:spPr>
          <a:xfrm>
            <a:off x="20557979" y="5200372"/>
            <a:ext cx="993014" cy="5550334"/>
          </a:xfrm>
          <a:prstGeom prst="rect">
            <a:avLst/>
          </a:prstGeom>
          <a:solidFill>
            <a:schemeClr val="accent4">
              <a:lumOff val="19901"/>
            </a:schemeClr>
          </a:soli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055" name="Shape 1055"/>
          <p:cNvSpPr/>
          <p:nvPr/>
        </p:nvSpPr>
        <p:spPr>
          <a:xfrm rot="16200000">
            <a:off x="13704155" y="9174636"/>
            <a:ext cx="2536091" cy="624841"/>
          </a:xfrm>
          <a:prstGeom prst="rect">
            <a:avLst/>
          </a:prstGeom>
          <a:ln w="25400">
            <a:miter lim="400000"/>
          </a:ln>
          <a:extLst>
            <a:ext uri="{C572A759-6A51-4108-AA02-DFA0A04FC94B}">
              <ma14:wrappingTextBoxFlag xmlns:ma14="http://schemas.microsoft.com/office/mac/drawingml/2011/main" xmlns="" val="1"/>
            </a:ext>
          </a:extLst>
        </p:spPr>
        <p:txBody>
          <a:bodyPr wrap="none" lIns="121919" tIns="121919" rIns="121919" bIns="121919" anchor="b">
            <a:spAutoFit/>
          </a:bodyPr>
          <a:lstStyle>
            <a:lvl1pPr>
              <a:defRPr sz="2500" b="0">
                <a:latin typeface="Verdana"/>
                <a:ea typeface="Verdana"/>
                <a:cs typeface="Verdana"/>
                <a:sym typeface="Verdana"/>
              </a:defRPr>
            </a:lvl1pPr>
          </a:lstStyle>
          <a:p>
            <a:r>
              <a:t>Silver Support</a:t>
            </a:r>
          </a:p>
        </p:txBody>
      </p:sp>
      <p:sp>
        <p:nvSpPr>
          <p:cNvPr id="1056" name="Shape 1056"/>
          <p:cNvSpPr/>
          <p:nvPr/>
        </p:nvSpPr>
        <p:spPr>
          <a:xfrm rot="16200000">
            <a:off x="19844763" y="7911221"/>
            <a:ext cx="2442987" cy="637541"/>
          </a:xfrm>
          <a:prstGeom prst="rect">
            <a:avLst/>
          </a:prstGeom>
          <a:ln w="25400">
            <a:miter lim="400000"/>
          </a:ln>
          <a:extLst>
            <a:ext uri="{C572A759-6A51-4108-AA02-DFA0A04FC94B}">
              <ma14:wrappingTextBoxFlag xmlns:ma14="http://schemas.microsoft.com/office/mac/drawingml/2011/main" xmlns="" val="1"/>
            </a:ext>
          </a:extLst>
        </p:spPr>
        <p:txBody>
          <a:bodyPr wrap="none" lIns="121919" tIns="121919" rIns="121919" bIns="121919" anchor="b">
            <a:spAutoFit/>
          </a:bodyPr>
          <a:lstStyle>
            <a:lvl1pPr>
              <a:defRPr sz="2600" b="0">
                <a:latin typeface="Verdana"/>
                <a:ea typeface="Verdana"/>
                <a:cs typeface="Verdana"/>
                <a:sym typeface="Verdana"/>
              </a:defRPr>
            </a:lvl1pPr>
          </a:lstStyle>
          <a:p>
            <a:r>
              <a:t>Gold Support</a:t>
            </a:r>
          </a:p>
        </p:txBody>
      </p:sp>
    </p:spTree>
  </p:cSld>
  <p:clrMapOvr>
    <a:masterClrMapping/>
  </p:clrMapOvr>
  <p:transition spd="slow"/>
</p:sld>
</file>

<file path=ppt/slides/slide1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98" name="Shape 998"/>
          <p:cNvSpPr>
            <a:spLocks noGrp="1"/>
          </p:cNvSpPr>
          <p:nvPr>
            <p:ph type="title"/>
          </p:nvPr>
        </p:nvSpPr>
        <p:spPr>
          <a:prstGeom prst="rect">
            <a:avLst/>
          </a:prstGeom>
        </p:spPr>
        <p:txBody>
          <a:bodyPr/>
          <a:lstStyle>
            <a:lvl1pPr>
              <a:defRPr sz="6600" spc="-264"/>
            </a:lvl1pPr>
          </a:lstStyle>
          <a:p>
            <a:r>
              <a:t>Terraform Open Source and Terraform Enterprise</a:t>
            </a:r>
          </a:p>
        </p:txBody>
      </p:sp>
      <p:sp>
        <p:nvSpPr>
          <p:cNvPr id="999" name="Shape 999"/>
          <p:cNvSpPr/>
          <p:nvPr/>
        </p:nvSpPr>
        <p:spPr>
          <a:xfrm>
            <a:off x="10956692" y="8227416"/>
            <a:ext cx="3498053" cy="1259690"/>
          </a:xfrm>
          <a:prstGeom prst="rect">
            <a:avLst/>
          </a:prstGeom>
          <a:solidFill>
            <a:schemeClr val="accent4"/>
          </a:solidFill>
          <a:ln w="12700">
            <a:miter lim="400000"/>
          </a:ln>
          <a:extLst>
            <a:ext uri="{C572A759-6A51-4108-AA02-DFA0A04FC94B}">
              <ma14:wrappingTextBoxFlag xmlns:ma14="http://schemas.microsoft.com/office/mac/drawingml/2011/main" xmlns="" val="1"/>
            </a:ext>
          </a:extLst>
        </p:spPr>
        <p:txBody>
          <a:bodyPr lIns="50800" tIns="50800" rIns="50800" bIns="50800" anchor="ctr"/>
          <a:lstStyle>
            <a:lvl1pPr algn="ctr" defTabSz="825500">
              <a:lnSpc>
                <a:spcPct val="100000"/>
              </a:lnSpc>
              <a:spcBef>
                <a:spcPts val="0"/>
              </a:spcBef>
              <a:defRPr sz="2800" b="0">
                <a:latin typeface="Verdana"/>
                <a:ea typeface="Verdana"/>
                <a:cs typeface="Verdana"/>
                <a:sym typeface="Verdana"/>
              </a:defRPr>
            </a:lvl1pPr>
          </a:lstStyle>
          <a:p>
            <a:r>
              <a:t>Collaboration</a:t>
            </a:r>
          </a:p>
        </p:txBody>
      </p:sp>
      <p:sp>
        <p:nvSpPr>
          <p:cNvPr id="1000" name="Shape 1000"/>
          <p:cNvSpPr/>
          <p:nvPr/>
        </p:nvSpPr>
        <p:spPr>
          <a:xfrm>
            <a:off x="12705718" y="10783848"/>
            <a:ext cx="1" cy="299415"/>
          </a:xfrm>
          <a:prstGeom prst="line">
            <a:avLst/>
          </a:prstGeom>
          <a:ln w="25400">
            <a:solidFill>
              <a:srgbClr val="9D95EF"/>
            </a:solidFill>
            <a:prstDash val="sysDash"/>
            <a:miter/>
            <a:tailEnd type="oval"/>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001" name="Shape 1001"/>
          <p:cNvSpPr/>
          <p:nvPr/>
        </p:nvSpPr>
        <p:spPr>
          <a:xfrm>
            <a:off x="17094365" y="5200372"/>
            <a:ext cx="3498054" cy="3047661"/>
          </a:xfrm>
          <a:prstGeom prst="rect">
            <a:avLst/>
          </a:prstGeom>
          <a:solidFill>
            <a:schemeClr val="accent4">
              <a:lumOff val="9950"/>
            </a:schemeClr>
          </a:solidFill>
          <a:ln w="12700">
            <a:miter lim="400000"/>
          </a:ln>
          <a:extLst>
            <a:ext uri="{C572A759-6A51-4108-AA02-DFA0A04FC94B}">
              <ma14:wrappingTextBoxFlag xmlns:ma14="http://schemas.microsoft.com/office/mac/drawingml/2011/main" xmlns="" val="1"/>
            </a:ext>
          </a:extLst>
        </p:spPr>
        <p:txBody>
          <a:bodyPr lIns="50800" tIns="50800" rIns="50800" bIns="50800" anchor="ctr"/>
          <a:lstStyle>
            <a:lvl1pPr algn="ctr" defTabSz="825500">
              <a:lnSpc>
                <a:spcPct val="100000"/>
              </a:lnSpc>
              <a:spcBef>
                <a:spcPts val="0"/>
              </a:spcBef>
              <a:defRPr sz="2800" b="0">
                <a:latin typeface="Verdana"/>
                <a:ea typeface="Verdana"/>
                <a:cs typeface="Verdana"/>
                <a:sym typeface="Verdana"/>
              </a:defRPr>
            </a:lvl1pPr>
          </a:lstStyle>
          <a:p>
            <a:r>
              <a:t>Governance</a:t>
            </a:r>
          </a:p>
        </p:txBody>
      </p:sp>
      <p:sp>
        <p:nvSpPr>
          <p:cNvPr id="1002" name="Shape 1002"/>
          <p:cNvSpPr/>
          <p:nvPr/>
        </p:nvSpPr>
        <p:spPr>
          <a:xfrm>
            <a:off x="6262230" y="10810481"/>
            <a:ext cx="1" cy="272783"/>
          </a:xfrm>
          <a:prstGeom prst="line">
            <a:avLst/>
          </a:prstGeom>
          <a:ln w="25400">
            <a:solidFill>
              <a:srgbClr val="9D95EF"/>
            </a:solidFill>
            <a:prstDash val="sysDash"/>
            <a:miter/>
            <a:tailEnd type="oval"/>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003" name="Shape 1003"/>
          <p:cNvSpPr/>
          <p:nvPr/>
        </p:nvSpPr>
        <p:spPr>
          <a:xfrm>
            <a:off x="4625850" y="9468219"/>
            <a:ext cx="3498054" cy="1259690"/>
          </a:xfrm>
          <a:prstGeom prst="rect">
            <a:avLst/>
          </a:prstGeom>
          <a:solidFill>
            <a:schemeClr val="accent4">
              <a:satOff val="-25198"/>
              <a:lumOff val="-12039"/>
            </a:schemeClr>
          </a:solidFill>
          <a:ln w="12700">
            <a:miter lim="400000"/>
          </a:ln>
          <a:extLst>
            <a:ext uri="{C572A759-6A51-4108-AA02-DFA0A04FC94B}">
              <ma14:wrappingTextBoxFlag xmlns:ma14="http://schemas.microsoft.com/office/mac/drawingml/2011/main" xmlns="" val="1"/>
            </a:ext>
          </a:extLst>
        </p:spPr>
        <p:txBody>
          <a:bodyPr lIns="50800" tIns="50800" rIns="50800" bIns="50800" anchor="ctr"/>
          <a:lstStyle>
            <a:lvl1pPr algn="ctr" defTabSz="825500">
              <a:lnSpc>
                <a:spcPct val="100000"/>
              </a:lnSpc>
              <a:spcBef>
                <a:spcPts val="0"/>
              </a:spcBef>
              <a:defRPr sz="2800" b="0">
                <a:latin typeface="Verdana"/>
                <a:ea typeface="Verdana"/>
                <a:cs typeface="Verdana"/>
                <a:sym typeface="Verdana"/>
              </a:defRPr>
            </a:lvl1pPr>
          </a:lstStyle>
          <a:p>
            <a:r>
              <a:t>Provisioning</a:t>
            </a:r>
          </a:p>
        </p:txBody>
      </p:sp>
      <p:sp>
        <p:nvSpPr>
          <p:cNvPr id="1057" name="Shape 1057"/>
          <p:cNvSpPr/>
          <p:nvPr/>
        </p:nvSpPr>
        <p:spPr>
          <a:xfrm>
            <a:off x="4614916" y="3767079"/>
            <a:ext cx="15791461" cy="574095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8665" y="21539"/>
                  <a:pt x="15865" y="14339"/>
                  <a:pt x="21600" y="0"/>
                </a:cubicBezTo>
              </a:path>
            </a:pathLst>
          </a:custGeom>
          <a:ln w="25400">
            <a:solidFill>
              <a:srgbClr val="000000"/>
            </a:solidFill>
            <a:miter lim="400000"/>
          </a:ln>
        </p:spPr>
        <p:txBody>
          <a:bodyPr/>
          <a:lstStyle/>
          <a:p>
            <a:endParaRPr/>
          </a:p>
        </p:txBody>
      </p:sp>
      <p:sp>
        <p:nvSpPr>
          <p:cNvPr id="1005" name="Shape 1005"/>
          <p:cNvSpPr>
            <a:spLocks noGrp="1"/>
          </p:cNvSpPr>
          <p:nvPr>
            <p:ph type="sldNum" sz="quarter" idx="2"/>
          </p:nvPr>
        </p:nvSpPr>
        <p:spPr>
          <a:xfrm>
            <a:off x="23589351" y="12945582"/>
            <a:ext cx="385724" cy="485141"/>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165</a:t>
            </a:fld>
            <a:endParaRPr/>
          </a:p>
        </p:txBody>
      </p:sp>
      <p:sp>
        <p:nvSpPr>
          <p:cNvPr id="1006" name="Shape 1006"/>
          <p:cNvSpPr/>
          <p:nvPr/>
        </p:nvSpPr>
        <p:spPr>
          <a:xfrm flipH="1">
            <a:off x="4644901" y="4435971"/>
            <a:ext cx="1" cy="6287185"/>
          </a:xfrm>
          <a:prstGeom prst="line">
            <a:avLst/>
          </a:prstGeom>
          <a:ln w="38100" cap="sq">
            <a:solidFill>
              <a:schemeClr val="accent1"/>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007" name="Shape 1007"/>
          <p:cNvSpPr/>
          <p:nvPr/>
        </p:nvSpPr>
        <p:spPr>
          <a:xfrm>
            <a:off x="4644900" y="10735492"/>
            <a:ext cx="16873100" cy="1"/>
          </a:xfrm>
          <a:prstGeom prst="line">
            <a:avLst/>
          </a:prstGeom>
          <a:ln w="38100" cap="sq">
            <a:solidFill>
              <a:schemeClr val="accent1"/>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008" name="Shape 1008"/>
          <p:cNvSpPr/>
          <p:nvPr/>
        </p:nvSpPr>
        <p:spPr>
          <a:xfrm>
            <a:off x="4493221" y="11180403"/>
            <a:ext cx="3472406" cy="942341"/>
          </a:xfrm>
          <a:prstGeom prst="rect">
            <a:avLst/>
          </a:prstGeom>
          <a:ln w="25400">
            <a:miter lim="400000"/>
          </a:ln>
          <a:extLst>
            <a:ext uri="{C572A759-6A51-4108-AA02-DFA0A04FC94B}">
              <ma14:wrappingTextBoxFlag xmlns:ma14="http://schemas.microsoft.com/office/mac/drawingml/2011/main" xmlns="" val="1"/>
            </a:ext>
          </a:extLst>
        </p:spPr>
        <p:txBody>
          <a:bodyPr lIns="121919" tIns="121919" rIns="121919" bIns="121919">
            <a:spAutoFit/>
          </a:bodyPr>
          <a:lstStyle/>
          <a:p>
            <a:pPr algn="ctr">
              <a:lnSpc>
                <a:spcPct val="100000"/>
              </a:lnSpc>
              <a:spcBef>
                <a:spcPts val="0"/>
              </a:spcBef>
              <a:defRPr sz="2000" b="0">
                <a:solidFill>
                  <a:srgbClr val="44546A"/>
                </a:solidFill>
                <a:latin typeface="Verdana"/>
                <a:ea typeface="Verdana"/>
                <a:cs typeface="Verdana"/>
                <a:sym typeface="Verdana"/>
              </a:defRPr>
            </a:pPr>
            <a:r>
              <a:t>Individuals use</a:t>
            </a:r>
          </a:p>
          <a:p>
            <a:pPr algn="ctr">
              <a:lnSpc>
                <a:spcPct val="100000"/>
              </a:lnSpc>
              <a:spcBef>
                <a:spcPts val="0"/>
              </a:spcBef>
              <a:defRPr sz="2600">
                <a:solidFill>
                  <a:srgbClr val="44546A"/>
                </a:solidFill>
                <a:latin typeface="Verdana"/>
                <a:ea typeface="Verdana"/>
                <a:cs typeface="Verdana"/>
                <a:sym typeface="Verdana"/>
              </a:defRPr>
            </a:pPr>
            <a:r>
              <a:t>OSS</a:t>
            </a:r>
          </a:p>
        </p:txBody>
      </p:sp>
      <p:sp>
        <p:nvSpPr>
          <p:cNvPr id="1009" name="Shape 1009"/>
          <p:cNvSpPr/>
          <p:nvPr/>
        </p:nvSpPr>
        <p:spPr>
          <a:xfrm>
            <a:off x="11421594" y="11180403"/>
            <a:ext cx="2568729" cy="942341"/>
          </a:xfrm>
          <a:prstGeom prst="rect">
            <a:avLst/>
          </a:prstGeom>
          <a:ln w="25400">
            <a:miter lim="400000"/>
          </a:ln>
          <a:extLst>
            <a:ext uri="{C572A759-6A51-4108-AA02-DFA0A04FC94B}">
              <ma14:wrappingTextBoxFlag xmlns:ma14="http://schemas.microsoft.com/office/mac/drawingml/2011/main" xmlns="" val="1"/>
            </a:ext>
          </a:extLst>
        </p:spPr>
        <p:txBody>
          <a:bodyPr lIns="121919" tIns="121919" rIns="121919" bIns="121919">
            <a:spAutoFit/>
          </a:bodyPr>
          <a:lstStyle/>
          <a:p>
            <a:pPr algn="ctr">
              <a:lnSpc>
                <a:spcPct val="100000"/>
              </a:lnSpc>
              <a:spcBef>
                <a:spcPts val="0"/>
              </a:spcBef>
              <a:defRPr sz="2000" b="0">
                <a:solidFill>
                  <a:srgbClr val="44546A"/>
                </a:solidFill>
                <a:latin typeface="Verdana"/>
                <a:ea typeface="Verdana"/>
                <a:cs typeface="Verdana"/>
                <a:sym typeface="Verdana"/>
              </a:defRPr>
            </a:pPr>
            <a:r>
              <a:t>Teams use</a:t>
            </a:r>
          </a:p>
          <a:p>
            <a:pPr algn="ctr">
              <a:lnSpc>
                <a:spcPct val="100000"/>
              </a:lnSpc>
              <a:spcBef>
                <a:spcPts val="0"/>
              </a:spcBef>
              <a:defRPr sz="2600">
                <a:solidFill>
                  <a:srgbClr val="44546A"/>
                </a:solidFill>
                <a:latin typeface="Verdana"/>
                <a:ea typeface="Verdana"/>
                <a:cs typeface="Verdana"/>
                <a:sym typeface="Verdana"/>
              </a:defRPr>
            </a:pPr>
            <a:r>
              <a:t>Pro</a:t>
            </a:r>
          </a:p>
        </p:txBody>
      </p:sp>
      <p:sp>
        <p:nvSpPr>
          <p:cNvPr id="1010" name="Shape 1010"/>
          <p:cNvSpPr/>
          <p:nvPr/>
        </p:nvSpPr>
        <p:spPr>
          <a:xfrm>
            <a:off x="16936608" y="11180403"/>
            <a:ext cx="3790033" cy="942341"/>
          </a:xfrm>
          <a:prstGeom prst="rect">
            <a:avLst/>
          </a:prstGeom>
          <a:ln w="25400">
            <a:miter lim="400000"/>
          </a:ln>
          <a:extLst>
            <a:ext uri="{C572A759-6A51-4108-AA02-DFA0A04FC94B}">
              <ma14:wrappingTextBoxFlag xmlns:ma14="http://schemas.microsoft.com/office/mac/drawingml/2011/main" xmlns="" val="1"/>
            </a:ext>
          </a:extLst>
        </p:spPr>
        <p:txBody>
          <a:bodyPr lIns="121919" tIns="121919" rIns="121919" bIns="121919">
            <a:spAutoFit/>
          </a:bodyPr>
          <a:lstStyle/>
          <a:p>
            <a:pPr algn="ctr">
              <a:lnSpc>
                <a:spcPct val="100000"/>
              </a:lnSpc>
              <a:spcBef>
                <a:spcPts val="0"/>
              </a:spcBef>
              <a:defRPr sz="2000" b="0">
                <a:solidFill>
                  <a:srgbClr val="44546A"/>
                </a:solidFill>
                <a:latin typeface="Verdana"/>
                <a:ea typeface="Verdana"/>
                <a:cs typeface="Verdana"/>
                <a:sym typeface="Verdana"/>
              </a:defRPr>
            </a:pPr>
            <a:r>
              <a:t>Organizations use</a:t>
            </a:r>
          </a:p>
          <a:p>
            <a:pPr algn="ctr">
              <a:lnSpc>
                <a:spcPct val="100000"/>
              </a:lnSpc>
              <a:spcBef>
                <a:spcPts val="0"/>
              </a:spcBef>
              <a:defRPr sz="2600">
                <a:solidFill>
                  <a:srgbClr val="44546A"/>
                </a:solidFill>
                <a:latin typeface="Verdana"/>
                <a:ea typeface="Verdana"/>
                <a:cs typeface="Verdana"/>
                <a:sym typeface="Verdana"/>
              </a:defRPr>
            </a:pPr>
            <a:r>
              <a:t>Premium</a:t>
            </a:r>
          </a:p>
        </p:txBody>
      </p:sp>
      <p:sp>
        <p:nvSpPr>
          <p:cNvPr id="1011" name="Shape 1011"/>
          <p:cNvSpPr/>
          <p:nvPr/>
        </p:nvSpPr>
        <p:spPr>
          <a:xfrm rot="16200000">
            <a:off x="1369683" y="7121474"/>
            <a:ext cx="4915853" cy="739140"/>
          </a:xfrm>
          <a:prstGeom prst="rect">
            <a:avLst/>
          </a:prstGeom>
          <a:ln w="25400">
            <a:miter lim="400000"/>
          </a:ln>
          <a:extLst>
            <a:ext uri="{C572A759-6A51-4108-AA02-DFA0A04FC94B}">
              <ma14:wrappingTextBoxFlag xmlns:ma14="http://schemas.microsoft.com/office/mac/drawingml/2011/main" xmlns="" val="1"/>
            </a:ext>
          </a:extLst>
        </p:spPr>
        <p:txBody>
          <a:bodyPr wrap="none" lIns="121919" tIns="121919" rIns="121919" bIns="121919" anchor="b">
            <a:spAutoFit/>
          </a:bodyPr>
          <a:lstStyle>
            <a:lvl1pPr>
              <a:defRPr sz="3200" b="0">
                <a:solidFill>
                  <a:srgbClr val="535353"/>
                </a:solidFill>
              </a:defRPr>
            </a:lvl1pPr>
          </a:lstStyle>
          <a:p>
            <a:r>
              <a:t>Organizational Complexity</a:t>
            </a:r>
          </a:p>
        </p:txBody>
      </p:sp>
      <p:sp>
        <p:nvSpPr>
          <p:cNvPr id="1012" name="Shape 1012"/>
          <p:cNvSpPr/>
          <p:nvPr/>
        </p:nvSpPr>
        <p:spPr>
          <a:xfrm>
            <a:off x="12586801" y="8111073"/>
            <a:ext cx="237836" cy="237836"/>
          </a:xfrm>
          <a:prstGeom prst="ellipse">
            <a:avLst/>
          </a:prstGeom>
          <a:solidFill>
            <a:srgbClr val="FFFFFF"/>
          </a:solidFill>
          <a:ln w="101600">
            <a:solidFill>
              <a:srgbClr val="000000"/>
            </a:solidFill>
            <a:miter lim="400000"/>
          </a:ln>
        </p:spPr>
        <p:txBody>
          <a:bodyPr lIns="121919" tIns="121919" rIns="121919" bIns="121919" anchor="ctr"/>
          <a:lstStyle/>
          <a:p>
            <a:pPr>
              <a:lnSpc>
                <a:spcPct val="100000"/>
              </a:lnSpc>
              <a:spcBef>
                <a:spcPts val="0"/>
              </a:spcBef>
              <a:defRPr sz="8400" b="0">
                <a:latin typeface="Verdana"/>
                <a:ea typeface="Verdana"/>
                <a:cs typeface="Verdana"/>
                <a:sym typeface="Verdana"/>
              </a:defRPr>
            </a:pPr>
            <a:endParaRPr/>
          </a:p>
        </p:txBody>
      </p:sp>
      <p:sp>
        <p:nvSpPr>
          <p:cNvPr id="1013" name="Shape 1013"/>
          <p:cNvSpPr/>
          <p:nvPr/>
        </p:nvSpPr>
        <p:spPr>
          <a:xfrm>
            <a:off x="6128773" y="9339182"/>
            <a:ext cx="237836" cy="237836"/>
          </a:xfrm>
          <a:prstGeom prst="ellipse">
            <a:avLst/>
          </a:prstGeom>
          <a:solidFill>
            <a:srgbClr val="FFFFFF"/>
          </a:solidFill>
          <a:ln w="101600">
            <a:solidFill>
              <a:srgbClr val="000000"/>
            </a:solidFill>
            <a:miter lim="400000"/>
          </a:ln>
        </p:spPr>
        <p:txBody>
          <a:bodyPr lIns="121919" tIns="121919" rIns="121919" bIns="121919" anchor="ctr"/>
          <a:lstStyle/>
          <a:p>
            <a:pPr>
              <a:lnSpc>
                <a:spcPct val="100000"/>
              </a:lnSpc>
              <a:spcBef>
                <a:spcPts val="0"/>
              </a:spcBef>
              <a:defRPr sz="8400" b="0">
                <a:latin typeface="Verdana"/>
                <a:ea typeface="Verdana"/>
                <a:cs typeface="Verdana"/>
                <a:sym typeface="Verdana"/>
              </a:defRPr>
            </a:pPr>
            <a:endParaRPr/>
          </a:p>
        </p:txBody>
      </p:sp>
      <p:sp>
        <p:nvSpPr>
          <p:cNvPr id="1014" name="Shape 1014"/>
          <p:cNvSpPr/>
          <p:nvPr/>
        </p:nvSpPr>
        <p:spPr>
          <a:xfrm>
            <a:off x="10956692" y="9488950"/>
            <a:ext cx="3498053" cy="1259690"/>
          </a:xfrm>
          <a:prstGeom prst="rect">
            <a:avLst/>
          </a:prstGeom>
          <a:solidFill>
            <a:schemeClr val="accent4">
              <a:satOff val="-25198"/>
              <a:lumOff val="-12039"/>
            </a:schemeClr>
          </a:solidFill>
          <a:ln w="12700">
            <a:miter lim="400000"/>
          </a:ln>
          <a:extLst>
            <a:ext uri="{C572A759-6A51-4108-AA02-DFA0A04FC94B}">
              <ma14:wrappingTextBoxFlag xmlns:ma14="http://schemas.microsoft.com/office/mac/drawingml/2011/main" xmlns="" val="1"/>
            </a:ext>
          </a:extLst>
        </p:spPr>
        <p:txBody>
          <a:bodyPr lIns="50800" tIns="50800" rIns="50800" bIns="50800" anchor="ctr"/>
          <a:lstStyle>
            <a:lvl1pPr algn="ctr" defTabSz="825500">
              <a:lnSpc>
                <a:spcPct val="100000"/>
              </a:lnSpc>
              <a:spcBef>
                <a:spcPts val="0"/>
              </a:spcBef>
              <a:defRPr sz="2800" b="0">
                <a:latin typeface="Verdana"/>
                <a:ea typeface="Verdana"/>
                <a:cs typeface="Verdana"/>
                <a:sym typeface="Verdana"/>
              </a:defRPr>
            </a:lvl1pPr>
          </a:lstStyle>
          <a:p>
            <a:r>
              <a:t>Provisioning</a:t>
            </a:r>
          </a:p>
        </p:txBody>
      </p:sp>
      <p:sp>
        <p:nvSpPr>
          <p:cNvPr id="1015" name="Shape 1015"/>
          <p:cNvSpPr/>
          <p:nvPr/>
        </p:nvSpPr>
        <p:spPr>
          <a:xfrm>
            <a:off x="17094365" y="9494853"/>
            <a:ext cx="3498054" cy="1259690"/>
          </a:xfrm>
          <a:prstGeom prst="rect">
            <a:avLst/>
          </a:prstGeom>
          <a:solidFill>
            <a:schemeClr val="accent4">
              <a:satOff val="-25198"/>
              <a:lumOff val="-12039"/>
            </a:schemeClr>
          </a:solidFill>
          <a:ln w="12700">
            <a:miter lim="400000"/>
          </a:ln>
          <a:extLst>
            <a:ext uri="{C572A759-6A51-4108-AA02-DFA0A04FC94B}">
              <ma14:wrappingTextBoxFlag xmlns:ma14="http://schemas.microsoft.com/office/mac/drawingml/2011/main" xmlns="" val="1"/>
            </a:ext>
          </a:extLst>
        </p:spPr>
        <p:txBody>
          <a:bodyPr lIns="50800" tIns="50800" rIns="50800" bIns="50800" anchor="ctr"/>
          <a:lstStyle>
            <a:lvl1pPr algn="ctr" defTabSz="825500">
              <a:lnSpc>
                <a:spcPct val="100000"/>
              </a:lnSpc>
              <a:spcBef>
                <a:spcPts val="0"/>
              </a:spcBef>
              <a:defRPr sz="2800" b="0">
                <a:latin typeface="Verdana"/>
                <a:ea typeface="Verdana"/>
                <a:cs typeface="Verdana"/>
                <a:sym typeface="Verdana"/>
              </a:defRPr>
            </a:lvl1pPr>
          </a:lstStyle>
          <a:p>
            <a:r>
              <a:t>Provisioning</a:t>
            </a:r>
          </a:p>
        </p:txBody>
      </p:sp>
      <p:sp>
        <p:nvSpPr>
          <p:cNvPr id="1016" name="Shape 1016"/>
          <p:cNvSpPr/>
          <p:nvPr/>
        </p:nvSpPr>
        <p:spPr>
          <a:xfrm>
            <a:off x="18843391" y="10810481"/>
            <a:ext cx="1" cy="272783"/>
          </a:xfrm>
          <a:prstGeom prst="line">
            <a:avLst/>
          </a:prstGeom>
          <a:ln w="25400">
            <a:solidFill>
              <a:srgbClr val="9D95EF"/>
            </a:solidFill>
            <a:prstDash val="sysDash"/>
            <a:miter/>
            <a:tailEnd type="oval"/>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017" name="Shape 1017"/>
          <p:cNvSpPr/>
          <p:nvPr/>
        </p:nvSpPr>
        <p:spPr>
          <a:xfrm>
            <a:off x="18712707" y="4999171"/>
            <a:ext cx="237836" cy="237835"/>
          </a:xfrm>
          <a:prstGeom prst="ellipse">
            <a:avLst/>
          </a:prstGeom>
          <a:solidFill>
            <a:srgbClr val="FFFFFF"/>
          </a:solidFill>
          <a:ln w="101600">
            <a:solidFill>
              <a:srgbClr val="000000"/>
            </a:solidFill>
            <a:miter lim="400000"/>
          </a:ln>
        </p:spPr>
        <p:txBody>
          <a:bodyPr lIns="121919" tIns="121919" rIns="121919" bIns="121919" anchor="ctr"/>
          <a:lstStyle/>
          <a:p>
            <a:pPr>
              <a:lnSpc>
                <a:spcPct val="100000"/>
              </a:lnSpc>
              <a:spcBef>
                <a:spcPts val="0"/>
              </a:spcBef>
              <a:defRPr sz="8400" b="0">
                <a:latin typeface="Verdana"/>
                <a:ea typeface="Verdana"/>
                <a:cs typeface="Verdana"/>
                <a:sym typeface="Verdana"/>
              </a:defRPr>
            </a:pPr>
            <a:endParaRPr/>
          </a:p>
        </p:txBody>
      </p:sp>
      <p:sp>
        <p:nvSpPr>
          <p:cNvPr id="1018" name="Shape 1018"/>
          <p:cNvSpPr/>
          <p:nvPr/>
        </p:nvSpPr>
        <p:spPr>
          <a:xfrm>
            <a:off x="17094365" y="8246019"/>
            <a:ext cx="3498054" cy="1259690"/>
          </a:xfrm>
          <a:prstGeom prst="rect">
            <a:avLst/>
          </a:prstGeom>
          <a:solidFill>
            <a:schemeClr val="accent4"/>
          </a:solidFill>
          <a:ln w="12700">
            <a:miter lim="400000"/>
          </a:ln>
          <a:extLst>
            <a:ext uri="{C572A759-6A51-4108-AA02-DFA0A04FC94B}">
              <ma14:wrappingTextBoxFlag xmlns:ma14="http://schemas.microsoft.com/office/mac/drawingml/2011/main" xmlns="" val="1"/>
            </a:ext>
          </a:extLst>
        </p:spPr>
        <p:txBody>
          <a:bodyPr lIns="50800" tIns="50800" rIns="50800" bIns="50800" anchor="ctr"/>
          <a:lstStyle>
            <a:lvl1pPr algn="ctr" defTabSz="825500">
              <a:lnSpc>
                <a:spcPct val="100000"/>
              </a:lnSpc>
              <a:spcBef>
                <a:spcPts val="0"/>
              </a:spcBef>
              <a:defRPr sz="2800" b="0">
                <a:latin typeface="Verdana"/>
                <a:ea typeface="Verdana"/>
                <a:cs typeface="Verdana"/>
                <a:sym typeface="Verdana"/>
              </a:defRPr>
            </a:lvl1pPr>
          </a:lstStyle>
          <a:p>
            <a:r>
              <a:t>Collaboration</a:t>
            </a:r>
          </a:p>
        </p:txBody>
      </p:sp>
      <p:sp>
        <p:nvSpPr>
          <p:cNvPr id="1019" name="Shape 1019"/>
          <p:cNvSpPr/>
          <p:nvPr/>
        </p:nvSpPr>
        <p:spPr>
          <a:xfrm>
            <a:off x="1451869" y="2053169"/>
            <a:ext cx="22286166" cy="1494172"/>
          </a:xfrm>
          <a:prstGeom prst="rect">
            <a:avLst/>
          </a:prstGeom>
          <a:ln w="12700">
            <a:miter lim="400000"/>
          </a:ln>
          <a:extLst>
            <a:ext uri="{C572A759-6A51-4108-AA02-DFA0A04FC94B}">
              <ma14:wrappingTextBoxFlag xmlns:ma14="http://schemas.microsoft.com/office/mac/drawingml/2011/main" xmlns="" val="1"/>
            </a:ext>
          </a:extLst>
        </p:spPr>
        <p:txBody>
          <a:bodyPr lIns="127000" tIns="127000" rIns="127000" bIns="127000"/>
          <a:lstStyle>
            <a:lvl1pPr defTabSz="2438400">
              <a:lnSpc>
                <a:spcPct val="90000"/>
              </a:lnSpc>
              <a:spcBef>
                <a:spcPts val="2300"/>
              </a:spcBef>
              <a:defRPr sz="4200" i="1">
                <a:solidFill>
                  <a:schemeClr val="accent1"/>
                </a:solidFill>
                <a:latin typeface="Verdana"/>
                <a:ea typeface="Verdana"/>
                <a:cs typeface="Verdana"/>
                <a:sym typeface="Verdana"/>
              </a:defRPr>
            </a:lvl1pPr>
          </a:lstStyle>
          <a:p>
            <a:r>
              <a:t>OSS for technical complexity &amp; Enterprise for organizational complexity</a:t>
            </a:r>
          </a:p>
        </p:txBody>
      </p:sp>
      <p:grpSp>
        <p:nvGrpSpPr>
          <p:cNvPr id="1022" name="Group 1022"/>
          <p:cNvGrpSpPr/>
          <p:nvPr/>
        </p:nvGrpSpPr>
        <p:grpSpPr>
          <a:xfrm>
            <a:off x="5921681" y="12178682"/>
            <a:ext cx="681098" cy="786684"/>
            <a:chOff x="0" y="0"/>
            <a:chExt cx="681096" cy="786682"/>
          </a:xfrm>
        </p:grpSpPr>
        <p:sp>
          <p:nvSpPr>
            <p:cNvPr id="1020" name="Shape 1020"/>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021" name="Shape 1021"/>
            <p:cNvSpPr/>
            <p:nvPr/>
          </p:nvSpPr>
          <p:spPr>
            <a:xfrm>
              <a:off x="0" y="399270"/>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nvGrpSpPr>
          <p:cNvPr id="1032" name="Group 1032"/>
          <p:cNvGrpSpPr/>
          <p:nvPr/>
        </p:nvGrpSpPr>
        <p:grpSpPr>
          <a:xfrm>
            <a:off x="11641343" y="12178682"/>
            <a:ext cx="2128751" cy="786684"/>
            <a:chOff x="0" y="0"/>
            <a:chExt cx="2128749" cy="786682"/>
          </a:xfrm>
        </p:grpSpPr>
        <p:grpSp>
          <p:nvGrpSpPr>
            <p:cNvPr id="1025" name="Group 1025"/>
            <p:cNvGrpSpPr/>
            <p:nvPr/>
          </p:nvGrpSpPr>
          <p:grpSpPr>
            <a:xfrm>
              <a:off x="0" y="0"/>
              <a:ext cx="681097" cy="786683"/>
              <a:chOff x="0" y="0"/>
              <a:chExt cx="681096" cy="786682"/>
            </a:xfrm>
          </p:grpSpPr>
          <p:sp>
            <p:nvSpPr>
              <p:cNvPr id="1023" name="Shape 1023"/>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024" name="Shape 1024"/>
              <p:cNvSpPr/>
              <p:nvPr/>
            </p:nvSpPr>
            <p:spPr>
              <a:xfrm>
                <a:off x="0" y="399270"/>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nvGrpSpPr>
            <p:cNvPr id="1028" name="Group 1028"/>
            <p:cNvGrpSpPr/>
            <p:nvPr/>
          </p:nvGrpSpPr>
          <p:grpSpPr>
            <a:xfrm>
              <a:off x="736600" y="0"/>
              <a:ext cx="681097" cy="786683"/>
              <a:chOff x="0" y="0"/>
              <a:chExt cx="681096" cy="786682"/>
            </a:xfrm>
          </p:grpSpPr>
          <p:sp>
            <p:nvSpPr>
              <p:cNvPr id="1026" name="Shape 1026"/>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027" name="Shape 1027"/>
              <p:cNvSpPr/>
              <p:nvPr/>
            </p:nvSpPr>
            <p:spPr>
              <a:xfrm>
                <a:off x="0" y="399270"/>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nvGrpSpPr>
            <p:cNvPr id="1031" name="Group 1031"/>
            <p:cNvGrpSpPr/>
            <p:nvPr/>
          </p:nvGrpSpPr>
          <p:grpSpPr>
            <a:xfrm>
              <a:off x="1447652" y="0"/>
              <a:ext cx="681098" cy="786683"/>
              <a:chOff x="0" y="0"/>
              <a:chExt cx="681096" cy="786682"/>
            </a:xfrm>
          </p:grpSpPr>
          <p:sp>
            <p:nvSpPr>
              <p:cNvPr id="1029" name="Shape 1029"/>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030" name="Shape 1030"/>
              <p:cNvSpPr/>
              <p:nvPr/>
            </p:nvSpPr>
            <p:spPr>
              <a:xfrm>
                <a:off x="0" y="399270"/>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grpSp>
        <p:nvGrpSpPr>
          <p:cNvPr id="1042" name="Group 1042"/>
          <p:cNvGrpSpPr/>
          <p:nvPr/>
        </p:nvGrpSpPr>
        <p:grpSpPr>
          <a:xfrm>
            <a:off x="17067817" y="12178682"/>
            <a:ext cx="1497176" cy="553285"/>
            <a:chOff x="0" y="0"/>
            <a:chExt cx="1497175" cy="553283"/>
          </a:xfrm>
        </p:grpSpPr>
        <p:grpSp>
          <p:nvGrpSpPr>
            <p:cNvPr id="1035" name="Group 1035"/>
            <p:cNvGrpSpPr/>
            <p:nvPr/>
          </p:nvGrpSpPr>
          <p:grpSpPr>
            <a:xfrm>
              <a:off x="0" y="-1"/>
              <a:ext cx="479024" cy="553285"/>
              <a:chOff x="0" y="0"/>
              <a:chExt cx="479023" cy="553283"/>
            </a:xfrm>
          </p:grpSpPr>
          <p:sp>
            <p:nvSpPr>
              <p:cNvPr id="1033" name="Shape 1033"/>
              <p:cNvSpPr/>
              <p:nvPr/>
            </p:nvSpPr>
            <p:spPr>
              <a:xfrm>
                <a:off x="104971" y="0"/>
                <a:ext cx="272827" cy="272475"/>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034" name="Shape 1034"/>
              <p:cNvSpPr/>
              <p:nvPr/>
            </p:nvSpPr>
            <p:spPr>
              <a:xfrm>
                <a:off x="0" y="280811"/>
                <a:ext cx="479024" cy="27247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nvGrpSpPr>
            <p:cNvPr id="1038" name="Group 1038"/>
            <p:cNvGrpSpPr/>
            <p:nvPr/>
          </p:nvGrpSpPr>
          <p:grpSpPr>
            <a:xfrm>
              <a:off x="518059" y="-1"/>
              <a:ext cx="479025" cy="553285"/>
              <a:chOff x="0" y="0"/>
              <a:chExt cx="479023" cy="553283"/>
            </a:xfrm>
          </p:grpSpPr>
          <p:sp>
            <p:nvSpPr>
              <p:cNvPr id="1036" name="Shape 1036"/>
              <p:cNvSpPr/>
              <p:nvPr/>
            </p:nvSpPr>
            <p:spPr>
              <a:xfrm>
                <a:off x="104971" y="0"/>
                <a:ext cx="272827" cy="272475"/>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037" name="Shape 1037"/>
              <p:cNvSpPr/>
              <p:nvPr/>
            </p:nvSpPr>
            <p:spPr>
              <a:xfrm>
                <a:off x="0" y="280811"/>
                <a:ext cx="479024" cy="27247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nvGrpSpPr>
            <p:cNvPr id="1041" name="Group 1041"/>
            <p:cNvGrpSpPr/>
            <p:nvPr/>
          </p:nvGrpSpPr>
          <p:grpSpPr>
            <a:xfrm>
              <a:off x="1018151" y="-1"/>
              <a:ext cx="479025" cy="553285"/>
              <a:chOff x="0" y="0"/>
              <a:chExt cx="479023" cy="553283"/>
            </a:xfrm>
          </p:grpSpPr>
          <p:sp>
            <p:nvSpPr>
              <p:cNvPr id="1039" name="Shape 1039"/>
              <p:cNvSpPr/>
              <p:nvPr/>
            </p:nvSpPr>
            <p:spPr>
              <a:xfrm>
                <a:off x="104971" y="0"/>
                <a:ext cx="272827" cy="272475"/>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040" name="Shape 1040"/>
              <p:cNvSpPr/>
              <p:nvPr/>
            </p:nvSpPr>
            <p:spPr>
              <a:xfrm>
                <a:off x="0" y="280811"/>
                <a:ext cx="479024" cy="27247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grpSp>
        <p:nvGrpSpPr>
          <p:cNvPr id="1052" name="Group 1052"/>
          <p:cNvGrpSpPr/>
          <p:nvPr/>
        </p:nvGrpSpPr>
        <p:grpSpPr>
          <a:xfrm>
            <a:off x="19074417" y="12178682"/>
            <a:ext cx="1497176" cy="553285"/>
            <a:chOff x="0" y="0"/>
            <a:chExt cx="1497175" cy="553283"/>
          </a:xfrm>
        </p:grpSpPr>
        <p:grpSp>
          <p:nvGrpSpPr>
            <p:cNvPr id="1045" name="Group 1045"/>
            <p:cNvGrpSpPr/>
            <p:nvPr/>
          </p:nvGrpSpPr>
          <p:grpSpPr>
            <a:xfrm>
              <a:off x="0" y="-1"/>
              <a:ext cx="479024" cy="553285"/>
              <a:chOff x="0" y="0"/>
              <a:chExt cx="479023" cy="553283"/>
            </a:xfrm>
          </p:grpSpPr>
          <p:sp>
            <p:nvSpPr>
              <p:cNvPr id="1043" name="Shape 1043"/>
              <p:cNvSpPr/>
              <p:nvPr/>
            </p:nvSpPr>
            <p:spPr>
              <a:xfrm>
                <a:off x="104971" y="0"/>
                <a:ext cx="272827" cy="272475"/>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044" name="Shape 1044"/>
              <p:cNvSpPr/>
              <p:nvPr/>
            </p:nvSpPr>
            <p:spPr>
              <a:xfrm>
                <a:off x="0" y="280811"/>
                <a:ext cx="479024" cy="27247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nvGrpSpPr>
            <p:cNvPr id="1048" name="Group 1048"/>
            <p:cNvGrpSpPr/>
            <p:nvPr/>
          </p:nvGrpSpPr>
          <p:grpSpPr>
            <a:xfrm>
              <a:off x="518059" y="-1"/>
              <a:ext cx="479025" cy="553285"/>
              <a:chOff x="0" y="0"/>
              <a:chExt cx="479023" cy="553283"/>
            </a:xfrm>
          </p:grpSpPr>
          <p:sp>
            <p:nvSpPr>
              <p:cNvPr id="1046" name="Shape 1046"/>
              <p:cNvSpPr/>
              <p:nvPr/>
            </p:nvSpPr>
            <p:spPr>
              <a:xfrm>
                <a:off x="104971" y="0"/>
                <a:ext cx="272827" cy="272475"/>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047" name="Shape 1047"/>
              <p:cNvSpPr/>
              <p:nvPr/>
            </p:nvSpPr>
            <p:spPr>
              <a:xfrm>
                <a:off x="0" y="280811"/>
                <a:ext cx="479024" cy="27247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nvGrpSpPr>
            <p:cNvPr id="1051" name="Group 1051"/>
            <p:cNvGrpSpPr/>
            <p:nvPr/>
          </p:nvGrpSpPr>
          <p:grpSpPr>
            <a:xfrm>
              <a:off x="1018151" y="-1"/>
              <a:ext cx="479025" cy="553285"/>
              <a:chOff x="0" y="0"/>
              <a:chExt cx="479023" cy="553283"/>
            </a:xfrm>
          </p:grpSpPr>
          <p:sp>
            <p:nvSpPr>
              <p:cNvPr id="1049" name="Shape 1049"/>
              <p:cNvSpPr/>
              <p:nvPr/>
            </p:nvSpPr>
            <p:spPr>
              <a:xfrm>
                <a:off x="104971" y="0"/>
                <a:ext cx="272827" cy="272475"/>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050" name="Shape 1050"/>
              <p:cNvSpPr/>
              <p:nvPr/>
            </p:nvSpPr>
            <p:spPr>
              <a:xfrm>
                <a:off x="0" y="280811"/>
                <a:ext cx="479024" cy="27247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sp>
        <p:nvSpPr>
          <p:cNvPr id="1053" name="Shape 1053"/>
          <p:cNvSpPr/>
          <p:nvPr/>
        </p:nvSpPr>
        <p:spPr>
          <a:xfrm>
            <a:off x="14450294" y="8223405"/>
            <a:ext cx="993014" cy="2527301"/>
          </a:xfrm>
          <a:prstGeom prst="rect">
            <a:avLst/>
          </a:prstGeom>
          <a:solidFill>
            <a:schemeClr val="accent4">
              <a:lumOff val="19901"/>
            </a:schemeClr>
          </a:soli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054" name="Shape 1054"/>
          <p:cNvSpPr/>
          <p:nvPr/>
        </p:nvSpPr>
        <p:spPr>
          <a:xfrm>
            <a:off x="20557979" y="5200372"/>
            <a:ext cx="993014" cy="5550334"/>
          </a:xfrm>
          <a:prstGeom prst="rect">
            <a:avLst/>
          </a:prstGeom>
          <a:solidFill>
            <a:schemeClr val="accent4">
              <a:lumOff val="19901"/>
            </a:schemeClr>
          </a:soli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055" name="Shape 1055"/>
          <p:cNvSpPr/>
          <p:nvPr/>
        </p:nvSpPr>
        <p:spPr>
          <a:xfrm rot="16200000">
            <a:off x="13704155" y="9174636"/>
            <a:ext cx="2536091" cy="624841"/>
          </a:xfrm>
          <a:prstGeom prst="rect">
            <a:avLst/>
          </a:prstGeom>
          <a:ln w="25400">
            <a:miter lim="400000"/>
          </a:ln>
          <a:extLst>
            <a:ext uri="{C572A759-6A51-4108-AA02-DFA0A04FC94B}">
              <ma14:wrappingTextBoxFlag xmlns:ma14="http://schemas.microsoft.com/office/mac/drawingml/2011/main" xmlns="" val="1"/>
            </a:ext>
          </a:extLst>
        </p:spPr>
        <p:txBody>
          <a:bodyPr wrap="none" lIns="121919" tIns="121919" rIns="121919" bIns="121919" anchor="b">
            <a:spAutoFit/>
          </a:bodyPr>
          <a:lstStyle>
            <a:lvl1pPr>
              <a:defRPr sz="2500" b="0">
                <a:latin typeface="Verdana"/>
                <a:ea typeface="Verdana"/>
                <a:cs typeface="Verdana"/>
                <a:sym typeface="Verdana"/>
              </a:defRPr>
            </a:lvl1pPr>
          </a:lstStyle>
          <a:p>
            <a:r>
              <a:t>Silver Support</a:t>
            </a:r>
          </a:p>
        </p:txBody>
      </p:sp>
      <p:sp>
        <p:nvSpPr>
          <p:cNvPr id="1056" name="Shape 1056"/>
          <p:cNvSpPr/>
          <p:nvPr/>
        </p:nvSpPr>
        <p:spPr>
          <a:xfrm rot="16200000">
            <a:off x="19844763" y="7911221"/>
            <a:ext cx="2442987" cy="637541"/>
          </a:xfrm>
          <a:prstGeom prst="rect">
            <a:avLst/>
          </a:prstGeom>
          <a:ln w="25400">
            <a:miter lim="400000"/>
          </a:ln>
          <a:extLst>
            <a:ext uri="{C572A759-6A51-4108-AA02-DFA0A04FC94B}">
              <ma14:wrappingTextBoxFlag xmlns:ma14="http://schemas.microsoft.com/office/mac/drawingml/2011/main" xmlns="" val="1"/>
            </a:ext>
          </a:extLst>
        </p:spPr>
        <p:txBody>
          <a:bodyPr wrap="none" lIns="121919" tIns="121919" rIns="121919" bIns="121919" anchor="b">
            <a:spAutoFit/>
          </a:bodyPr>
          <a:lstStyle>
            <a:lvl1pPr>
              <a:defRPr sz="2600" b="0">
                <a:latin typeface="Verdana"/>
                <a:ea typeface="Verdana"/>
                <a:cs typeface="Verdana"/>
                <a:sym typeface="Verdana"/>
              </a:defRPr>
            </a:lvl1pPr>
          </a:lstStyle>
          <a:p>
            <a:r>
              <a:t>Gold Support</a:t>
            </a:r>
          </a:p>
        </p:txBody>
      </p:sp>
    </p:spTree>
    <p:extLst>
      <p:ext uri="{BB962C8B-B14F-4D97-AF65-F5344CB8AC3E}">
        <p14:creationId xmlns:p14="http://schemas.microsoft.com/office/powerpoint/2010/main" val="1913412409"/>
      </p:ext>
    </p:extLst>
  </p:cSld>
  <p:clrMapOvr>
    <a:masterClrMapping/>
  </p:clrMapOvr>
  <p:transition spd="slow"/>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1" name="Shape 1061"/>
          <p:cNvSpPr/>
          <p:nvPr/>
        </p:nvSpPr>
        <p:spPr>
          <a:xfrm>
            <a:off x="15510971" y="8620631"/>
            <a:ext cx="4322782" cy="1"/>
          </a:xfrm>
          <a:prstGeom prst="line">
            <a:avLst/>
          </a:prstGeom>
          <a:ln w="63500">
            <a:solidFill>
              <a:srgbClr val="000000">
                <a:alpha val="34000"/>
              </a:srgbClr>
            </a:solidFill>
            <a:miter lim="400000"/>
            <a:tailEnd type="triangle"/>
          </a:ln>
        </p:spPr>
        <p:txBody>
          <a:bodyPr lIns="50800" tIns="50800" rIns="50800" bIns="50800" anchor="ctr"/>
          <a:lstStyle/>
          <a:p>
            <a:pPr algn="ctr" defTabSz="825500">
              <a:lnSpc>
                <a:spcPct val="100000"/>
              </a:lnSpc>
              <a:spcBef>
                <a:spcPts val="0"/>
              </a:spcBef>
              <a:defRPr sz="3200" b="0">
                <a:solidFill>
                  <a:srgbClr val="000000"/>
                </a:solidFill>
                <a:latin typeface="Helvetica Light"/>
                <a:ea typeface="Helvetica Light"/>
                <a:cs typeface="Helvetica Light"/>
                <a:sym typeface="Helvetica Light"/>
              </a:defRPr>
            </a:pPr>
            <a:endParaRPr/>
          </a:p>
        </p:txBody>
      </p:sp>
      <p:sp>
        <p:nvSpPr>
          <p:cNvPr id="1062" name="Shape 1062"/>
          <p:cNvSpPr/>
          <p:nvPr/>
        </p:nvSpPr>
        <p:spPr>
          <a:xfrm>
            <a:off x="10219525" y="7162679"/>
            <a:ext cx="5031632" cy="2915961"/>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chemeClr val="accent4">
              <a:alpha val="14000"/>
            </a:schemeClr>
          </a:solidFill>
          <a:ln w="63500">
            <a:solidFill>
              <a:schemeClr val="accent4">
                <a:alpha val="56000"/>
              </a:schemeClr>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067" name="Group 1067"/>
          <p:cNvGrpSpPr/>
          <p:nvPr/>
        </p:nvGrpSpPr>
        <p:grpSpPr>
          <a:xfrm>
            <a:off x="12429810" y="8272282"/>
            <a:ext cx="611222" cy="696700"/>
            <a:chOff x="0" y="0"/>
            <a:chExt cx="611221" cy="696698"/>
          </a:xfrm>
        </p:grpSpPr>
        <p:sp>
          <p:nvSpPr>
            <p:cNvPr id="1063" name="Shape 1063"/>
            <p:cNvSpPr/>
            <p:nvPr/>
          </p:nvSpPr>
          <p:spPr>
            <a:xfrm>
              <a:off x="211052" y="123302"/>
              <a:ext cx="189117" cy="32906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7200"/>
                  </a:lnTo>
                  <a:lnTo>
                    <a:pt x="21600" y="21600"/>
                  </a:lnTo>
                  <a:lnTo>
                    <a:pt x="0" y="14400"/>
                  </a:lnTo>
                  <a:lnTo>
                    <a:pt x="0" y="0"/>
                  </a:lnTo>
                  <a:close/>
                </a:path>
              </a:pathLst>
            </a:custGeom>
            <a:solidFill>
              <a:schemeClr val="accent4"/>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1064" name="Shape 1064"/>
            <p:cNvSpPr/>
            <p:nvPr/>
          </p:nvSpPr>
          <p:spPr>
            <a:xfrm>
              <a:off x="420592" y="123302"/>
              <a:ext cx="190630" cy="329061"/>
            </a:xfrm>
            <a:custGeom>
              <a:avLst/>
              <a:gdLst/>
              <a:ahLst/>
              <a:cxnLst>
                <a:cxn ang="0">
                  <a:pos x="wd2" y="hd2"/>
                </a:cxn>
                <a:cxn ang="5400000">
                  <a:pos x="wd2" y="hd2"/>
                </a:cxn>
                <a:cxn ang="10800000">
                  <a:pos x="wd2" y="hd2"/>
                </a:cxn>
                <a:cxn ang="16200000">
                  <a:pos x="wd2" y="hd2"/>
                </a:cxn>
              </a:cxnLst>
              <a:rect l="0" t="0" r="r" b="b"/>
              <a:pathLst>
                <a:path w="21600" h="21600" extrusionOk="0">
                  <a:moveTo>
                    <a:pt x="0" y="7200"/>
                  </a:moveTo>
                  <a:lnTo>
                    <a:pt x="0" y="21600"/>
                  </a:lnTo>
                  <a:lnTo>
                    <a:pt x="21600" y="14400"/>
                  </a:lnTo>
                  <a:lnTo>
                    <a:pt x="21600" y="0"/>
                  </a:lnTo>
                  <a:lnTo>
                    <a:pt x="0" y="7200"/>
                  </a:lnTo>
                  <a:close/>
                </a:path>
              </a:pathLst>
            </a:custGeom>
            <a:solidFill>
              <a:srgbClr val="4040B2"/>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1065" name="Shape 1065"/>
            <p:cNvSpPr/>
            <p:nvPr/>
          </p:nvSpPr>
          <p:spPr>
            <a:xfrm>
              <a:off x="-1" y="-1"/>
              <a:ext cx="189874" cy="33057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4384"/>
                  </a:lnTo>
                  <a:lnTo>
                    <a:pt x="21600" y="21600"/>
                  </a:lnTo>
                  <a:lnTo>
                    <a:pt x="21600" y="7216"/>
                  </a:lnTo>
                  <a:lnTo>
                    <a:pt x="0" y="0"/>
                  </a:lnTo>
                  <a:close/>
                </a:path>
              </a:pathLst>
            </a:custGeom>
            <a:solidFill>
              <a:schemeClr val="accent4"/>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1066" name="Shape 1066"/>
            <p:cNvSpPr/>
            <p:nvPr/>
          </p:nvSpPr>
          <p:spPr>
            <a:xfrm>
              <a:off x="211052" y="366882"/>
              <a:ext cx="189117" cy="329817"/>
            </a:xfrm>
            <a:custGeom>
              <a:avLst/>
              <a:gdLst/>
              <a:ahLst/>
              <a:cxnLst>
                <a:cxn ang="0">
                  <a:pos x="wd2" y="hd2"/>
                </a:cxn>
                <a:cxn ang="5400000">
                  <a:pos x="wd2" y="hd2"/>
                </a:cxn>
                <a:cxn ang="10800000">
                  <a:pos x="wd2" y="hd2"/>
                </a:cxn>
                <a:cxn ang="16200000">
                  <a:pos x="wd2" y="hd2"/>
                </a:cxn>
              </a:cxnLst>
              <a:rect l="0" t="0" r="r" b="b"/>
              <a:pathLst>
                <a:path w="21600" h="21600" extrusionOk="0">
                  <a:moveTo>
                    <a:pt x="0" y="14417"/>
                  </a:moveTo>
                  <a:lnTo>
                    <a:pt x="21600" y="21600"/>
                  </a:lnTo>
                  <a:lnTo>
                    <a:pt x="21600" y="7233"/>
                  </a:lnTo>
                  <a:lnTo>
                    <a:pt x="0" y="0"/>
                  </a:lnTo>
                  <a:lnTo>
                    <a:pt x="0" y="14417"/>
                  </a:lnTo>
                  <a:close/>
                </a:path>
              </a:pathLst>
            </a:custGeom>
            <a:solidFill>
              <a:schemeClr val="accent4"/>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grpSp>
      <p:pic>
        <p:nvPicPr>
          <p:cNvPr id="1068" name="image48.png"/>
          <p:cNvPicPr>
            <a:picLocks noChangeAspect="1"/>
          </p:cNvPicPr>
          <p:nvPr/>
        </p:nvPicPr>
        <p:blipFill>
          <a:blip r:embed="rId3" cstate="hqprint">
            <a:alphaModFix amt="34000"/>
            <a:extLst>
              <a:ext uri="{28A0092B-C50C-407E-A947-70E740481C1C}">
                <a14:useLocalDpi xmlns:a14="http://schemas.microsoft.com/office/drawing/2010/main"/>
              </a:ext>
            </a:extLst>
          </a:blip>
          <a:stretch>
            <a:fillRect/>
          </a:stretch>
        </p:blipFill>
        <p:spPr>
          <a:xfrm>
            <a:off x="19994607" y="8148070"/>
            <a:ext cx="2000262" cy="945123"/>
          </a:xfrm>
          <a:prstGeom prst="rect">
            <a:avLst/>
          </a:prstGeom>
          <a:ln w="12700">
            <a:miter lim="400000"/>
          </a:ln>
        </p:spPr>
      </p:pic>
      <p:sp>
        <p:nvSpPr>
          <p:cNvPr id="1069" name="Shape 1069"/>
          <p:cNvSpPr>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166</a:t>
            </a:fld>
            <a:endParaRPr/>
          </a:p>
        </p:txBody>
      </p:sp>
      <p:sp>
        <p:nvSpPr>
          <p:cNvPr id="1070" name="Shape 1070"/>
          <p:cNvSpPr/>
          <p:nvPr/>
        </p:nvSpPr>
        <p:spPr>
          <a:xfrm>
            <a:off x="1252163" y="4271235"/>
            <a:ext cx="23037635" cy="1"/>
          </a:xfrm>
          <a:prstGeom prst="line">
            <a:avLst/>
          </a:prstGeom>
          <a:ln w="63500">
            <a:solidFill>
              <a:srgbClr val="FFFFFF"/>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071" name="Shape 1071"/>
          <p:cNvSpPr>
            <a:spLocks noGrp="1"/>
          </p:cNvSpPr>
          <p:nvPr>
            <p:ph type="title"/>
          </p:nvPr>
        </p:nvSpPr>
        <p:spPr>
          <a:xfrm>
            <a:off x="1565396" y="875901"/>
            <a:ext cx="22411170" cy="1261959"/>
          </a:xfrm>
          <a:prstGeom prst="rect">
            <a:avLst/>
          </a:prstGeom>
        </p:spPr>
        <p:txBody>
          <a:bodyPr/>
          <a:lstStyle>
            <a:lvl1pPr defTabSz="1645919">
              <a:spcBef>
                <a:spcPts val="1600"/>
              </a:spcBef>
              <a:defRPr sz="6479" spc="-231">
                <a:latin typeface="Verdana"/>
                <a:ea typeface="Verdana"/>
                <a:cs typeface="Verdana"/>
                <a:sym typeface="Verdana"/>
              </a:defRPr>
            </a:lvl1pPr>
          </a:lstStyle>
          <a:p>
            <a:r>
              <a:t>Terraform OSS workflow for individuals</a:t>
            </a:r>
          </a:p>
        </p:txBody>
      </p:sp>
      <p:sp>
        <p:nvSpPr>
          <p:cNvPr id="1072" name="Shape 1072"/>
          <p:cNvSpPr/>
          <p:nvPr/>
        </p:nvSpPr>
        <p:spPr>
          <a:xfrm>
            <a:off x="4363894" y="10641323"/>
            <a:ext cx="5670499" cy="1"/>
          </a:xfrm>
          <a:prstGeom prst="line">
            <a:avLst/>
          </a:prstGeom>
          <a:ln w="63500">
            <a:solidFill>
              <a:schemeClr val="accent3"/>
            </a:solidFill>
            <a:miter lim="400000"/>
            <a:tailEnd type="triangle"/>
          </a:ln>
        </p:spPr>
        <p:txBody>
          <a:bodyPr lIns="50800" tIns="50800" rIns="50800" bIns="50800" anchor="ctr"/>
          <a:lstStyle/>
          <a:p>
            <a:pPr algn="ctr" defTabSz="825500">
              <a:lnSpc>
                <a:spcPct val="100000"/>
              </a:lnSpc>
              <a:spcBef>
                <a:spcPts val="0"/>
              </a:spcBef>
              <a:defRPr sz="3200" b="0">
                <a:solidFill>
                  <a:srgbClr val="000000"/>
                </a:solidFill>
                <a:latin typeface="Helvetica Light"/>
                <a:ea typeface="Helvetica Light"/>
                <a:cs typeface="Helvetica Light"/>
                <a:sym typeface="Helvetica Light"/>
              </a:defRPr>
            </a:pPr>
            <a:endParaRPr/>
          </a:p>
        </p:txBody>
      </p:sp>
      <p:sp>
        <p:nvSpPr>
          <p:cNvPr id="1073" name="Shape 1073"/>
          <p:cNvSpPr/>
          <p:nvPr/>
        </p:nvSpPr>
        <p:spPr>
          <a:xfrm>
            <a:off x="1370282" y="10006323"/>
            <a:ext cx="2167588" cy="639234"/>
          </a:xfrm>
          <a:prstGeom prst="rect">
            <a:avLst/>
          </a:prstGeom>
          <a:ln w="254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spcBef>
                <a:spcPts val="0"/>
              </a:spcBef>
              <a:defRPr sz="2400">
                <a:solidFill>
                  <a:schemeClr val="accent3"/>
                </a:solidFill>
              </a:defRPr>
            </a:lvl1pPr>
          </a:lstStyle>
          <a:p>
            <a:r>
              <a:t>OPERATOR</a:t>
            </a:r>
          </a:p>
        </p:txBody>
      </p:sp>
      <p:sp>
        <p:nvSpPr>
          <p:cNvPr id="1074" name="Shape 1074"/>
          <p:cNvSpPr/>
          <p:nvPr/>
        </p:nvSpPr>
        <p:spPr>
          <a:xfrm>
            <a:off x="1370282" y="8301016"/>
            <a:ext cx="2167588" cy="639234"/>
          </a:xfrm>
          <a:prstGeom prst="rect">
            <a:avLst/>
          </a:prstGeom>
          <a:ln w="254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spcBef>
                <a:spcPts val="0"/>
              </a:spcBef>
              <a:defRPr sz="2400">
                <a:solidFill>
                  <a:srgbClr val="44546A"/>
                </a:solidFill>
              </a:defRPr>
            </a:lvl1pPr>
          </a:lstStyle>
          <a:p>
            <a:r>
              <a:t>DEVELOPER</a:t>
            </a:r>
          </a:p>
        </p:txBody>
      </p:sp>
      <p:sp>
        <p:nvSpPr>
          <p:cNvPr id="1075" name="Shape 1075"/>
          <p:cNvSpPr/>
          <p:nvPr/>
        </p:nvSpPr>
        <p:spPr>
          <a:xfrm>
            <a:off x="5611140" y="11118582"/>
            <a:ext cx="2532332" cy="1390119"/>
          </a:xfrm>
          <a:prstGeom prst="rect">
            <a:avLst/>
          </a:prstGeom>
          <a:solidFill>
            <a:srgbClr val="DDDDDD"/>
          </a:soli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082" name="Group 1082"/>
          <p:cNvGrpSpPr/>
          <p:nvPr/>
        </p:nvGrpSpPr>
        <p:grpSpPr>
          <a:xfrm>
            <a:off x="6028302" y="10006323"/>
            <a:ext cx="1270001" cy="1270001"/>
            <a:chOff x="0" y="0"/>
            <a:chExt cx="1270000" cy="1270000"/>
          </a:xfrm>
        </p:grpSpPr>
        <p:sp>
          <p:nvSpPr>
            <p:cNvPr id="1076" name="Shape 1076"/>
            <p:cNvSpPr/>
            <p:nvPr/>
          </p:nvSpPr>
          <p:spPr>
            <a:xfrm>
              <a:off x="0" y="0"/>
              <a:ext cx="1270000" cy="1270000"/>
            </a:xfrm>
            <a:prstGeom prst="ellipse">
              <a:avLst/>
            </a:prstGeom>
            <a:solidFill>
              <a:srgbClr val="FFFFFF"/>
            </a:solidFill>
            <a:ln w="25400" cap="flat">
              <a:solidFill>
                <a:srgbClr val="A7A7A7"/>
              </a:solidFill>
              <a:prstDash val="solid"/>
              <a:miter lim="8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081" name="Group 1081"/>
            <p:cNvGrpSpPr/>
            <p:nvPr/>
          </p:nvGrpSpPr>
          <p:grpSpPr>
            <a:xfrm>
              <a:off x="116500" y="159352"/>
              <a:ext cx="1011600" cy="976696"/>
              <a:chOff x="0" y="0"/>
              <a:chExt cx="1011598" cy="976695"/>
            </a:xfrm>
          </p:grpSpPr>
          <p:sp>
            <p:nvSpPr>
              <p:cNvPr id="1077" name="Shape 1077"/>
              <p:cNvSpPr/>
              <p:nvPr/>
            </p:nvSpPr>
            <p:spPr>
              <a:xfrm>
                <a:off x="215973" y="881946"/>
                <a:ext cx="584441" cy="9475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8532" y="13722"/>
                      <a:pt x="14817" y="21600"/>
                      <a:pt x="10820" y="21600"/>
                    </a:cubicBezTo>
                    <a:cubicBezTo>
                      <a:pt x="6823" y="21600"/>
                      <a:pt x="3109" y="13722"/>
                      <a:pt x="0" y="0"/>
                    </a:cubicBezTo>
                  </a:path>
                </a:pathLst>
              </a:custGeom>
              <a:noFill/>
              <a:ln w="25400" cap="flat">
                <a:solidFill>
                  <a:srgbClr val="DDDDDD"/>
                </a:solidFill>
                <a:prstDash val="solid"/>
                <a:miter lim="800000"/>
                <a:tailEnd type="triangle" w="med" len="med"/>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078" name="Shape 1078"/>
              <p:cNvSpPr/>
              <p:nvPr/>
            </p:nvSpPr>
            <p:spPr>
              <a:xfrm>
                <a:off x="0" y="0"/>
                <a:ext cx="310880" cy="47343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0" y="21501"/>
                      <a:pt x="0" y="21402"/>
                      <a:pt x="0" y="21352"/>
                    </a:cubicBezTo>
                    <a:cubicBezTo>
                      <a:pt x="0" y="11692"/>
                      <a:pt x="8881" y="3517"/>
                      <a:pt x="21600" y="0"/>
                    </a:cubicBezTo>
                  </a:path>
                </a:pathLst>
              </a:custGeom>
              <a:noFill/>
              <a:ln w="25400" cap="flat">
                <a:solidFill>
                  <a:srgbClr val="DDDDDD"/>
                </a:solidFill>
                <a:prstDash val="solid"/>
                <a:miter lim="800000"/>
                <a:tailEnd type="triangle" w="med" len="med"/>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079" name="Shape 1079"/>
              <p:cNvSpPr/>
              <p:nvPr/>
            </p:nvSpPr>
            <p:spPr>
              <a:xfrm>
                <a:off x="724714" y="9586"/>
                <a:ext cx="286885" cy="463847"/>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21600" y="21498"/>
                      <a:pt x="21600" y="21397"/>
                      <a:pt x="21600" y="21346"/>
                    </a:cubicBezTo>
                    <a:cubicBezTo>
                      <a:pt x="21600" y="11944"/>
                      <a:pt x="12715" y="3761"/>
                      <a:pt x="0" y="0"/>
                    </a:cubicBezTo>
                  </a:path>
                </a:pathLst>
              </a:custGeom>
              <a:noFill/>
              <a:ln w="25400" cap="flat">
                <a:solidFill>
                  <a:srgbClr val="DDDDDD"/>
                </a:solidFill>
                <a:prstDash val="solid"/>
                <a:miter lim="800000"/>
                <a:headEnd type="triangle" w="med" len="med"/>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080" name="Shape 1080"/>
              <p:cNvSpPr/>
              <p:nvPr/>
            </p:nvSpPr>
            <p:spPr>
              <a:xfrm>
                <a:off x="130920" y="88802"/>
                <a:ext cx="762001" cy="762001"/>
              </a:xfrm>
              <a:prstGeom prst="ellipse">
                <a:avLst/>
              </a:prstGeom>
              <a:solidFill>
                <a:srgbClr val="DDDDDD"/>
              </a:solidFill>
              <a:ln w="25400" cap="flat">
                <a:solidFill>
                  <a:srgbClr val="DDDDDD"/>
                </a:solidFill>
                <a:prstDash val="solid"/>
                <a:miter lim="8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grpSp>
      <p:sp>
        <p:nvSpPr>
          <p:cNvPr id="1083" name="Shape 1083"/>
          <p:cNvSpPr/>
          <p:nvPr/>
        </p:nvSpPr>
        <p:spPr>
          <a:xfrm>
            <a:off x="6028302" y="10367003"/>
            <a:ext cx="1270001" cy="523241"/>
          </a:xfrm>
          <a:prstGeom prst="rect">
            <a:avLst/>
          </a:prstGeom>
          <a:ln w="25400">
            <a:miter lim="400000"/>
          </a:ln>
          <a:extLst>
            <a:ext uri="{C572A759-6A51-4108-AA02-DFA0A04FC94B}">
              <ma14:wrappingTextBoxFlag xmlns:ma14="http://schemas.microsoft.com/office/mac/drawingml/2011/main" xmlns="" val="1"/>
            </a:ext>
          </a:extLst>
        </p:spPr>
        <p:txBody>
          <a:bodyPr lIns="121919" tIns="121919" rIns="121919" bIns="121919" anchor="b">
            <a:spAutoFit/>
          </a:bodyPr>
          <a:lstStyle>
            <a:lvl1pPr algn="ctr">
              <a:lnSpc>
                <a:spcPct val="150000"/>
              </a:lnSpc>
              <a:spcBef>
                <a:spcPts val="0"/>
              </a:spcBef>
              <a:defRPr sz="1800" cap="all">
                <a:solidFill>
                  <a:srgbClr val="44546A"/>
                </a:solidFill>
                <a:latin typeface="Verdana"/>
                <a:ea typeface="Verdana"/>
                <a:cs typeface="Verdana"/>
                <a:sym typeface="Verdana"/>
              </a:defRPr>
            </a:lvl1pPr>
          </a:lstStyle>
          <a:p>
            <a:r>
              <a:t>VCS</a:t>
            </a:r>
          </a:p>
        </p:txBody>
      </p:sp>
      <p:sp>
        <p:nvSpPr>
          <p:cNvPr id="1084" name="Shape 1084"/>
          <p:cNvSpPr/>
          <p:nvPr/>
        </p:nvSpPr>
        <p:spPr>
          <a:xfrm>
            <a:off x="3684760" y="8200377"/>
            <a:ext cx="387916"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ln w="50800">
            <a:solidFill>
              <a:srgbClr val="000000"/>
            </a:solidFill>
            <a:miter/>
          </a:ln>
        </p:spPr>
        <p:txBody>
          <a:bodyPr lIns="121919" tIns="121919" rIns="121919" bIns="121919" anchor="ctr"/>
          <a:lstStyle/>
          <a:p>
            <a:pPr defTabSz="1219200">
              <a:lnSpc>
                <a:spcPct val="100000"/>
              </a:lnSpc>
              <a:spcBef>
                <a:spcPts val="0"/>
              </a:spcBef>
              <a:defRPr b="0">
                <a:latin typeface="Arial"/>
                <a:ea typeface="Arial"/>
                <a:cs typeface="Arial"/>
                <a:sym typeface="Arial"/>
              </a:defRPr>
            </a:pPr>
            <a:endParaRPr/>
          </a:p>
        </p:txBody>
      </p:sp>
      <p:sp>
        <p:nvSpPr>
          <p:cNvPr id="1085" name="Shape 1085"/>
          <p:cNvSpPr/>
          <p:nvPr/>
        </p:nvSpPr>
        <p:spPr>
          <a:xfrm>
            <a:off x="3535506" y="8599647"/>
            <a:ext cx="681098"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ln w="50800">
            <a:solidFill>
              <a:srgbClr val="000000"/>
            </a:solidFill>
            <a:miter/>
          </a:ln>
        </p:spPr>
        <p:txBody>
          <a:bodyPr lIns="121919" tIns="121919" rIns="121919" bIns="121919"/>
          <a:lstStyle/>
          <a:p>
            <a:pPr defTabSz="1219200">
              <a:lnSpc>
                <a:spcPct val="100000"/>
              </a:lnSpc>
              <a:spcBef>
                <a:spcPts val="0"/>
              </a:spcBef>
              <a:defRPr b="0">
                <a:latin typeface="Arial"/>
                <a:ea typeface="Arial"/>
                <a:cs typeface="Arial"/>
                <a:sym typeface="Arial"/>
              </a:defRPr>
            </a:pPr>
            <a:endParaRPr/>
          </a:p>
        </p:txBody>
      </p:sp>
      <p:sp>
        <p:nvSpPr>
          <p:cNvPr id="1086" name="Shape 1086"/>
          <p:cNvSpPr/>
          <p:nvPr/>
        </p:nvSpPr>
        <p:spPr>
          <a:xfrm flipV="1">
            <a:off x="6625202" y="8448843"/>
            <a:ext cx="1" cy="1578406"/>
          </a:xfrm>
          <a:prstGeom prst="line">
            <a:avLst/>
          </a:prstGeom>
          <a:ln w="63500">
            <a:solidFill>
              <a:srgbClr val="000000"/>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087" name="Shape 1087"/>
          <p:cNvSpPr/>
          <p:nvPr/>
        </p:nvSpPr>
        <p:spPr>
          <a:xfrm>
            <a:off x="4313094" y="8472211"/>
            <a:ext cx="5772100" cy="1"/>
          </a:xfrm>
          <a:prstGeom prst="line">
            <a:avLst/>
          </a:prstGeom>
          <a:ln w="63500">
            <a:solidFill>
              <a:srgbClr val="000000"/>
            </a:solidFill>
            <a:miter/>
            <a:tailEnd type="triangle"/>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090" name="Group 1090"/>
          <p:cNvGrpSpPr/>
          <p:nvPr/>
        </p:nvGrpSpPr>
        <p:grpSpPr>
          <a:xfrm>
            <a:off x="3535507" y="10158731"/>
            <a:ext cx="681097" cy="786683"/>
            <a:chOff x="0" y="0"/>
            <a:chExt cx="681096" cy="786682"/>
          </a:xfrm>
        </p:grpSpPr>
        <p:sp>
          <p:nvSpPr>
            <p:cNvPr id="1088" name="Shape 1088"/>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089" name="Shape 1089"/>
            <p:cNvSpPr/>
            <p:nvPr/>
          </p:nvSpPr>
          <p:spPr>
            <a:xfrm>
              <a:off x="0" y="399270"/>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nvGrpSpPr>
          <p:cNvPr id="1095" name="Group 1095"/>
          <p:cNvGrpSpPr/>
          <p:nvPr/>
        </p:nvGrpSpPr>
        <p:grpSpPr>
          <a:xfrm>
            <a:off x="5789713" y="11303794"/>
            <a:ext cx="1019695" cy="1019695"/>
            <a:chOff x="0" y="0"/>
            <a:chExt cx="1019694" cy="1019694"/>
          </a:xfrm>
        </p:grpSpPr>
        <p:pic>
          <p:nvPicPr>
            <p:cNvPr id="1091" name="pasted-image.pdf"/>
            <p:cNvPicPr>
              <a:picLocks noChangeAspect="1"/>
            </p:cNvPicPr>
            <p:nvPr/>
          </p:nvPicPr>
          <p:blipFill>
            <a:blip r:embed="rId4">
              <a:alphaModFix amt="34000"/>
              <a:extLst/>
            </a:blip>
            <a:srcRect/>
            <a:stretch>
              <a:fillRect/>
            </a:stretch>
          </p:blipFill>
          <p:spPr>
            <a:xfrm>
              <a:off x="0" y="0"/>
              <a:ext cx="1019695" cy="1019695"/>
            </a:xfrm>
            <a:prstGeom prst="rect">
              <a:avLst/>
            </a:prstGeom>
            <a:ln w="12700" cap="flat">
              <a:noFill/>
              <a:miter lim="400000"/>
            </a:ln>
            <a:effectLst/>
          </p:spPr>
        </p:pic>
        <p:sp>
          <p:nvSpPr>
            <p:cNvPr id="1092" name="Shape 1092"/>
            <p:cNvSpPr/>
            <p:nvPr/>
          </p:nvSpPr>
          <p:spPr>
            <a:xfrm>
              <a:off x="162757" y="126755"/>
              <a:ext cx="694057" cy="224769"/>
            </a:xfrm>
            <a:prstGeom prst="rect">
              <a:avLst/>
            </a:prstGeom>
            <a:solidFill>
              <a:schemeClr val="accent3"/>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093" name="Shape 1093"/>
            <p:cNvSpPr/>
            <p:nvPr/>
          </p:nvSpPr>
          <p:spPr>
            <a:xfrm>
              <a:off x="162757" y="397402"/>
              <a:ext cx="694057" cy="224769"/>
            </a:xfrm>
            <a:prstGeom prst="rect">
              <a:avLst/>
            </a:prstGeom>
            <a:solidFill>
              <a:schemeClr val="accent3"/>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094" name="Shape 1094"/>
            <p:cNvSpPr/>
            <p:nvPr/>
          </p:nvSpPr>
          <p:spPr>
            <a:xfrm>
              <a:off x="162757" y="668049"/>
              <a:ext cx="694057" cy="224769"/>
            </a:xfrm>
            <a:prstGeom prst="rect">
              <a:avLst/>
            </a:prstGeom>
            <a:solidFill>
              <a:schemeClr val="accent3"/>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grpSp>
        <p:nvGrpSpPr>
          <p:cNvPr id="1100" name="Group 1100"/>
          <p:cNvGrpSpPr/>
          <p:nvPr/>
        </p:nvGrpSpPr>
        <p:grpSpPr>
          <a:xfrm>
            <a:off x="6945203" y="11303794"/>
            <a:ext cx="1019695" cy="1019695"/>
            <a:chOff x="0" y="0"/>
            <a:chExt cx="1019694" cy="1019694"/>
          </a:xfrm>
        </p:grpSpPr>
        <p:pic>
          <p:nvPicPr>
            <p:cNvPr id="1096" name="pasted-image.pdf"/>
            <p:cNvPicPr>
              <a:picLocks noChangeAspect="1"/>
            </p:cNvPicPr>
            <p:nvPr/>
          </p:nvPicPr>
          <p:blipFill>
            <a:blip r:embed="rId4">
              <a:alphaModFix amt="34000"/>
              <a:extLst/>
            </a:blip>
            <a:srcRect/>
            <a:stretch>
              <a:fillRect/>
            </a:stretch>
          </p:blipFill>
          <p:spPr>
            <a:xfrm>
              <a:off x="0" y="0"/>
              <a:ext cx="1019695" cy="1019695"/>
            </a:xfrm>
            <a:prstGeom prst="rect">
              <a:avLst/>
            </a:prstGeom>
            <a:ln w="12700" cap="flat">
              <a:noFill/>
              <a:miter lim="400000"/>
            </a:ln>
            <a:effectLst/>
          </p:spPr>
        </p:pic>
        <p:sp>
          <p:nvSpPr>
            <p:cNvPr id="1097" name="Shape 1097"/>
            <p:cNvSpPr/>
            <p:nvPr/>
          </p:nvSpPr>
          <p:spPr>
            <a:xfrm>
              <a:off x="162757" y="126755"/>
              <a:ext cx="694057" cy="224769"/>
            </a:xfrm>
            <a:prstGeom prst="rect">
              <a:avLst/>
            </a:prstGeom>
            <a:solidFill>
              <a:schemeClr val="accent3"/>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098" name="Shape 1098"/>
            <p:cNvSpPr/>
            <p:nvPr/>
          </p:nvSpPr>
          <p:spPr>
            <a:xfrm>
              <a:off x="162757" y="397402"/>
              <a:ext cx="694057" cy="224769"/>
            </a:xfrm>
            <a:prstGeom prst="rect">
              <a:avLst/>
            </a:prstGeom>
            <a:solidFill>
              <a:schemeClr val="accent3"/>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099" name="Shape 1099"/>
            <p:cNvSpPr/>
            <p:nvPr/>
          </p:nvSpPr>
          <p:spPr>
            <a:xfrm>
              <a:off x="162757" y="668049"/>
              <a:ext cx="694057" cy="224769"/>
            </a:xfrm>
            <a:prstGeom prst="rect">
              <a:avLst/>
            </a:prstGeom>
            <a:solidFill>
              <a:schemeClr val="accent3"/>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sp>
        <p:nvSpPr>
          <p:cNvPr id="1101" name="Shape 1101"/>
          <p:cNvSpPr/>
          <p:nvPr/>
        </p:nvSpPr>
        <p:spPr>
          <a:xfrm>
            <a:off x="15507568" y="10572743"/>
            <a:ext cx="4329590" cy="1"/>
          </a:xfrm>
          <a:prstGeom prst="line">
            <a:avLst/>
          </a:prstGeom>
          <a:ln w="63500">
            <a:solidFill>
              <a:srgbClr val="000000">
                <a:alpha val="34000"/>
              </a:srgbClr>
            </a:solidFill>
            <a:miter lim="400000"/>
            <a:tailEnd type="triangle"/>
          </a:ln>
        </p:spPr>
        <p:txBody>
          <a:bodyPr lIns="50800" tIns="50800" rIns="50800" bIns="50800" anchor="ctr"/>
          <a:lstStyle/>
          <a:p>
            <a:pPr algn="ctr" defTabSz="825500">
              <a:lnSpc>
                <a:spcPct val="100000"/>
              </a:lnSpc>
              <a:spcBef>
                <a:spcPts val="0"/>
              </a:spcBef>
              <a:defRPr sz="3200" b="0">
                <a:solidFill>
                  <a:srgbClr val="000000"/>
                </a:solidFill>
                <a:latin typeface="Helvetica Light"/>
                <a:ea typeface="Helvetica Light"/>
                <a:cs typeface="Helvetica Light"/>
                <a:sym typeface="Helvetica Light"/>
              </a:defRPr>
            </a:pPr>
            <a:endParaRPr/>
          </a:p>
        </p:txBody>
      </p:sp>
      <p:sp>
        <p:nvSpPr>
          <p:cNvPr id="1102" name="Shape 1102"/>
          <p:cNvSpPr/>
          <p:nvPr/>
        </p:nvSpPr>
        <p:spPr>
          <a:xfrm>
            <a:off x="10255084" y="9170670"/>
            <a:ext cx="5031633" cy="2915961"/>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chemeClr val="accent4">
              <a:alpha val="14000"/>
            </a:schemeClr>
          </a:solidFill>
          <a:ln w="63500">
            <a:solidFill>
              <a:schemeClr val="accent4">
                <a:alpha val="56000"/>
              </a:schemeClr>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pic>
        <p:nvPicPr>
          <p:cNvPr id="1103" name="image48.png"/>
          <p:cNvPicPr>
            <a:picLocks noChangeAspect="1"/>
          </p:cNvPicPr>
          <p:nvPr/>
        </p:nvPicPr>
        <p:blipFill>
          <a:blip r:embed="rId3" cstate="hqprint">
            <a:alphaModFix amt="34000"/>
            <a:extLst>
              <a:ext uri="{28A0092B-C50C-407E-A947-70E740481C1C}">
                <a14:useLocalDpi xmlns:a14="http://schemas.microsoft.com/office/drawing/2010/main"/>
              </a:ext>
            </a:extLst>
          </a:blip>
          <a:stretch>
            <a:fillRect/>
          </a:stretch>
        </p:blipFill>
        <p:spPr>
          <a:xfrm>
            <a:off x="19994607" y="10100181"/>
            <a:ext cx="2000262" cy="945124"/>
          </a:xfrm>
          <a:prstGeom prst="rect">
            <a:avLst/>
          </a:prstGeom>
          <a:ln w="12700">
            <a:miter lim="400000"/>
          </a:ln>
        </p:spPr>
      </p:pic>
      <p:grpSp>
        <p:nvGrpSpPr>
          <p:cNvPr id="1108" name="Group 1108"/>
          <p:cNvGrpSpPr/>
          <p:nvPr/>
        </p:nvGrpSpPr>
        <p:grpSpPr>
          <a:xfrm>
            <a:off x="12465370" y="10292974"/>
            <a:ext cx="611222" cy="696699"/>
            <a:chOff x="0" y="0"/>
            <a:chExt cx="611221" cy="696698"/>
          </a:xfrm>
        </p:grpSpPr>
        <p:sp>
          <p:nvSpPr>
            <p:cNvPr id="1104" name="Shape 1104"/>
            <p:cNvSpPr/>
            <p:nvPr/>
          </p:nvSpPr>
          <p:spPr>
            <a:xfrm>
              <a:off x="211052" y="123302"/>
              <a:ext cx="189117" cy="32906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7200"/>
                  </a:lnTo>
                  <a:lnTo>
                    <a:pt x="21600" y="21600"/>
                  </a:lnTo>
                  <a:lnTo>
                    <a:pt x="0" y="14400"/>
                  </a:lnTo>
                  <a:lnTo>
                    <a:pt x="0" y="0"/>
                  </a:lnTo>
                  <a:close/>
                </a:path>
              </a:pathLst>
            </a:custGeom>
            <a:solidFill>
              <a:schemeClr val="accent4"/>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1105" name="Shape 1105"/>
            <p:cNvSpPr/>
            <p:nvPr/>
          </p:nvSpPr>
          <p:spPr>
            <a:xfrm>
              <a:off x="420592" y="123302"/>
              <a:ext cx="190630" cy="329061"/>
            </a:xfrm>
            <a:custGeom>
              <a:avLst/>
              <a:gdLst/>
              <a:ahLst/>
              <a:cxnLst>
                <a:cxn ang="0">
                  <a:pos x="wd2" y="hd2"/>
                </a:cxn>
                <a:cxn ang="5400000">
                  <a:pos x="wd2" y="hd2"/>
                </a:cxn>
                <a:cxn ang="10800000">
                  <a:pos x="wd2" y="hd2"/>
                </a:cxn>
                <a:cxn ang="16200000">
                  <a:pos x="wd2" y="hd2"/>
                </a:cxn>
              </a:cxnLst>
              <a:rect l="0" t="0" r="r" b="b"/>
              <a:pathLst>
                <a:path w="21600" h="21600" extrusionOk="0">
                  <a:moveTo>
                    <a:pt x="0" y="7200"/>
                  </a:moveTo>
                  <a:lnTo>
                    <a:pt x="0" y="21600"/>
                  </a:lnTo>
                  <a:lnTo>
                    <a:pt x="21600" y="14400"/>
                  </a:lnTo>
                  <a:lnTo>
                    <a:pt x="21600" y="0"/>
                  </a:lnTo>
                  <a:lnTo>
                    <a:pt x="0" y="7200"/>
                  </a:lnTo>
                  <a:close/>
                </a:path>
              </a:pathLst>
            </a:custGeom>
            <a:solidFill>
              <a:srgbClr val="4040B2"/>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1106" name="Shape 1106"/>
            <p:cNvSpPr/>
            <p:nvPr/>
          </p:nvSpPr>
          <p:spPr>
            <a:xfrm>
              <a:off x="-1" y="-1"/>
              <a:ext cx="189874" cy="33057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4384"/>
                  </a:lnTo>
                  <a:lnTo>
                    <a:pt x="21600" y="21600"/>
                  </a:lnTo>
                  <a:lnTo>
                    <a:pt x="21600" y="7216"/>
                  </a:lnTo>
                  <a:lnTo>
                    <a:pt x="0" y="0"/>
                  </a:lnTo>
                  <a:close/>
                </a:path>
              </a:pathLst>
            </a:custGeom>
            <a:solidFill>
              <a:schemeClr val="accent4"/>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1107" name="Shape 1107"/>
            <p:cNvSpPr/>
            <p:nvPr/>
          </p:nvSpPr>
          <p:spPr>
            <a:xfrm>
              <a:off x="211052" y="366882"/>
              <a:ext cx="189117" cy="329817"/>
            </a:xfrm>
            <a:custGeom>
              <a:avLst/>
              <a:gdLst/>
              <a:ahLst/>
              <a:cxnLst>
                <a:cxn ang="0">
                  <a:pos x="wd2" y="hd2"/>
                </a:cxn>
                <a:cxn ang="5400000">
                  <a:pos x="wd2" y="hd2"/>
                </a:cxn>
                <a:cxn ang="10800000">
                  <a:pos x="wd2" y="hd2"/>
                </a:cxn>
                <a:cxn ang="16200000">
                  <a:pos x="wd2" y="hd2"/>
                </a:cxn>
              </a:cxnLst>
              <a:rect l="0" t="0" r="r" b="b"/>
              <a:pathLst>
                <a:path w="21600" h="21600" extrusionOk="0">
                  <a:moveTo>
                    <a:pt x="0" y="14417"/>
                  </a:moveTo>
                  <a:lnTo>
                    <a:pt x="21600" y="21600"/>
                  </a:lnTo>
                  <a:lnTo>
                    <a:pt x="21600" y="7233"/>
                  </a:lnTo>
                  <a:lnTo>
                    <a:pt x="0" y="0"/>
                  </a:lnTo>
                  <a:lnTo>
                    <a:pt x="0" y="14417"/>
                  </a:lnTo>
                  <a:close/>
                </a:path>
              </a:pathLst>
            </a:custGeom>
            <a:solidFill>
              <a:schemeClr val="accent4"/>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grpSp>
    </p:spTree>
  </p:cSld>
  <p:clrMapOvr>
    <a:masterClrMapping/>
  </p:clrMapOvr>
  <p:transition spd="slow"/>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2" name="Shape 1112"/>
          <p:cNvSpPr/>
          <p:nvPr/>
        </p:nvSpPr>
        <p:spPr>
          <a:xfrm>
            <a:off x="4459144" y="10641323"/>
            <a:ext cx="5624656" cy="1"/>
          </a:xfrm>
          <a:prstGeom prst="line">
            <a:avLst/>
          </a:prstGeom>
          <a:ln w="63500">
            <a:solidFill>
              <a:schemeClr val="accent3"/>
            </a:solidFill>
            <a:miter lim="400000"/>
            <a:headEnd type="oval"/>
            <a:tailEnd type="triangle"/>
          </a:ln>
        </p:spPr>
        <p:txBody>
          <a:bodyPr lIns="50800" tIns="50800" rIns="50800" bIns="50800" anchor="ctr"/>
          <a:lstStyle/>
          <a:p>
            <a:pPr algn="ctr" defTabSz="825500">
              <a:lnSpc>
                <a:spcPct val="100000"/>
              </a:lnSpc>
              <a:spcBef>
                <a:spcPts val="0"/>
              </a:spcBef>
              <a:defRPr sz="3200" b="0">
                <a:solidFill>
                  <a:srgbClr val="000000"/>
                </a:solidFill>
                <a:latin typeface="Helvetica Light"/>
                <a:ea typeface="Helvetica Light"/>
                <a:cs typeface="Helvetica Light"/>
                <a:sym typeface="Helvetica Light"/>
              </a:defRPr>
            </a:pPr>
            <a:endParaRPr/>
          </a:p>
        </p:txBody>
      </p:sp>
      <p:sp>
        <p:nvSpPr>
          <p:cNvPr id="1113" name="Shape 1113"/>
          <p:cNvSpPr/>
          <p:nvPr/>
        </p:nvSpPr>
        <p:spPr>
          <a:xfrm>
            <a:off x="4408343" y="6072091"/>
            <a:ext cx="5675457" cy="1"/>
          </a:xfrm>
          <a:prstGeom prst="line">
            <a:avLst/>
          </a:prstGeom>
          <a:ln w="63500">
            <a:solidFill>
              <a:srgbClr val="000000"/>
            </a:solidFill>
            <a:miter/>
            <a:headEnd type="oval"/>
            <a:tailEnd type="triangle"/>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114" name="Shape 1114"/>
          <p:cNvSpPr/>
          <p:nvPr/>
        </p:nvSpPr>
        <p:spPr>
          <a:xfrm>
            <a:off x="4459144" y="9823911"/>
            <a:ext cx="5624657" cy="1"/>
          </a:xfrm>
          <a:prstGeom prst="line">
            <a:avLst/>
          </a:prstGeom>
          <a:ln w="63500">
            <a:solidFill>
              <a:schemeClr val="accent3"/>
            </a:solidFill>
            <a:miter lim="400000"/>
            <a:headEnd type="oval"/>
            <a:tailEnd type="triangle"/>
          </a:ln>
        </p:spPr>
        <p:txBody>
          <a:bodyPr lIns="50800" tIns="50800" rIns="50800" bIns="50800" anchor="ctr"/>
          <a:lstStyle/>
          <a:p>
            <a:pPr algn="ctr" defTabSz="825500">
              <a:lnSpc>
                <a:spcPct val="100000"/>
              </a:lnSpc>
              <a:spcBef>
                <a:spcPts val="0"/>
              </a:spcBef>
              <a:defRPr sz="3200" b="0">
                <a:solidFill>
                  <a:srgbClr val="000000"/>
                </a:solidFill>
                <a:latin typeface="Helvetica Light"/>
                <a:ea typeface="Helvetica Light"/>
                <a:cs typeface="Helvetica Light"/>
                <a:sym typeface="Helvetica Light"/>
              </a:defRPr>
            </a:pPr>
            <a:endParaRPr/>
          </a:p>
        </p:txBody>
      </p:sp>
      <p:sp>
        <p:nvSpPr>
          <p:cNvPr id="1115" name="Shape 1115"/>
          <p:cNvSpPr/>
          <p:nvPr/>
        </p:nvSpPr>
        <p:spPr>
          <a:xfrm>
            <a:off x="4428390" y="11458735"/>
            <a:ext cx="5655411" cy="1"/>
          </a:xfrm>
          <a:prstGeom prst="line">
            <a:avLst/>
          </a:prstGeom>
          <a:ln w="63500">
            <a:solidFill>
              <a:schemeClr val="accent3"/>
            </a:solidFill>
            <a:miter lim="400000"/>
            <a:headEnd type="oval"/>
            <a:tailEnd type="triangle"/>
          </a:ln>
        </p:spPr>
        <p:txBody>
          <a:bodyPr lIns="50800" tIns="50800" rIns="50800" bIns="50800" anchor="ctr"/>
          <a:lstStyle/>
          <a:p>
            <a:pPr algn="ctr" defTabSz="825500">
              <a:lnSpc>
                <a:spcPct val="100000"/>
              </a:lnSpc>
              <a:spcBef>
                <a:spcPts val="0"/>
              </a:spcBef>
              <a:defRPr sz="3200" b="0">
                <a:solidFill>
                  <a:srgbClr val="000000"/>
                </a:solidFill>
                <a:latin typeface="Helvetica Light"/>
                <a:ea typeface="Helvetica Light"/>
                <a:cs typeface="Helvetica Light"/>
                <a:sym typeface="Helvetica Light"/>
              </a:defRPr>
            </a:pPr>
            <a:endParaRPr/>
          </a:p>
        </p:txBody>
      </p:sp>
      <p:sp>
        <p:nvSpPr>
          <p:cNvPr id="1116" name="Shape 1116"/>
          <p:cNvSpPr/>
          <p:nvPr/>
        </p:nvSpPr>
        <p:spPr>
          <a:xfrm>
            <a:off x="4412475" y="6828442"/>
            <a:ext cx="5671326" cy="1"/>
          </a:xfrm>
          <a:prstGeom prst="line">
            <a:avLst/>
          </a:prstGeom>
          <a:ln w="63500">
            <a:solidFill>
              <a:srgbClr val="000000"/>
            </a:solidFill>
            <a:miter/>
            <a:headEnd type="oval"/>
            <a:tailEnd type="triangle"/>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117" name="Shape 1117"/>
          <p:cNvSpPr/>
          <p:nvPr/>
        </p:nvSpPr>
        <p:spPr>
          <a:xfrm>
            <a:off x="4408343" y="5255990"/>
            <a:ext cx="5675457" cy="1"/>
          </a:xfrm>
          <a:prstGeom prst="line">
            <a:avLst/>
          </a:prstGeom>
          <a:ln w="63500">
            <a:solidFill>
              <a:srgbClr val="000000"/>
            </a:solidFill>
            <a:miter/>
            <a:headEnd type="oval"/>
            <a:tailEnd type="triangle"/>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118" name="Shape 1118"/>
          <p:cNvSpPr/>
          <p:nvPr/>
        </p:nvSpPr>
        <p:spPr>
          <a:xfrm flipV="1">
            <a:off x="6616208" y="4724179"/>
            <a:ext cx="1" cy="6853962"/>
          </a:xfrm>
          <a:prstGeom prst="line">
            <a:avLst/>
          </a:prstGeom>
          <a:ln w="381000">
            <a:solidFill>
              <a:srgbClr val="FFFFFF"/>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119" name="Shape 1119"/>
          <p:cNvSpPr/>
          <p:nvPr/>
        </p:nvSpPr>
        <p:spPr>
          <a:xfrm flipV="1">
            <a:off x="6625202" y="4678551"/>
            <a:ext cx="1" cy="6899590"/>
          </a:xfrm>
          <a:prstGeom prst="line">
            <a:avLst/>
          </a:prstGeom>
          <a:ln w="190500">
            <a:solidFill>
              <a:srgbClr val="A7A7A7"/>
            </a:solidFill>
            <a:miter/>
            <a:tailEnd type="diamond"/>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120" name="Shape 1120"/>
          <p:cNvSpPr/>
          <p:nvPr/>
        </p:nvSpPr>
        <p:spPr>
          <a:xfrm>
            <a:off x="10154501" y="3798036"/>
            <a:ext cx="5031632" cy="2915961"/>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chemeClr val="accent4">
              <a:alpha val="2800"/>
            </a:schemeClr>
          </a:solidFill>
          <a:ln w="63500">
            <a:solidFill>
              <a:schemeClr val="accent4">
                <a:alpha val="11200"/>
              </a:schemeClr>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121" name="Shape 1121"/>
          <p:cNvSpPr/>
          <p:nvPr/>
        </p:nvSpPr>
        <p:spPr>
          <a:xfrm>
            <a:off x="15538449" y="6072091"/>
            <a:ext cx="4230280" cy="1"/>
          </a:xfrm>
          <a:prstGeom prst="line">
            <a:avLst/>
          </a:prstGeom>
          <a:ln w="63500">
            <a:solidFill>
              <a:srgbClr val="000000">
                <a:alpha val="34000"/>
              </a:srgbClr>
            </a:solidFill>
            <a:miter lim="400000"/>
            <a:headEnd type="oval"/>
            <a:tailEnd type="triangle"/>
          </a:ln>
        </p:spPr>
        <p:txBody>
          <a:bodyPr lIns="50800" tIns="50800" rIns="50800" bIns="50800" anchor="ctr"/>
          <a:lstStyle/>
          <a:p>
            <a:pPr algn="ctr" defTabSz="825500">
              <a:lnSpc>
                <a:spcPct val="100000"/>
              </a:lnSpc>
              <a:spcBef>
                <a:spcPts val="0"/>
              </a:spcBef>
              <a:defRPr sz="3200" b="0">
                <a:solidFill>
                  <a:srgbClr val="000000"/>
                </a:solidFill>
                <a:latin typeface="Helvetica Light"/>
                <a:ea typeface="Helvetica Light"/>
                <a:cs typeface="Helvetica Light"/>
                <a:sym typeface="Helvetica Light"/>
              </a:defRPr>
            </a:pPr>
            <a:endParaRPr/>
          </a:p>
        </p:txBody>
      </p:sp>
      <p:sp>
        <p:nvSpPr>
          <p:cNvPr id="1122" name="Shape 1122"/>
          <p:cNvSpPr/>
          <p:nvPr/>
        </p:nvSpPr>
        <p:spPr>
          <a:xfrm>
            <a:off x="10154501" y="4614138"/>
            <a:ext cx="5031632" cy="2915961"/>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chemeClr val="accent4">
              <a:alpha val="14000"/>
            </a:schemeClr>
          </a:solidFill>
          <a:ln w="63500">
            <a:solidFill>
              <a:schemeClr val="accent4">
                <a:alpha val="56000"/>
              </a:schemeClr>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127" name="Group 1127"/>
          <p:cNvGrpSpPr/>
          <p:nvPr/>
        </p:nvGrpSpPr>
        <p:grpSpPr>
          <a:xfrm>
            <a:off x="12364786" y="5723742"/>
            <a:ext cx="611222" cy="696699"/>
            <a:chOff x="0" y="0"/>
            <a:chExt cx="611221" cy="696698"/>
          </a:xfrm>
        </p:grpSpPr>
        <p:sp>
          <p:nvSpPr>
            <p:cNvPr id="1123" name="Shape 1123"/>
            <p:cNvSpPr/>
            <p:nvPr/>
          </p:nvSpPr>
          <p:spPr>
            <a:xfrm>
              <a:off x="211052" y="123302"/>
              <a:ext cx="189117" cy="32906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7200"/>
                  </a:lnTo>
                  <a:lnTo>
                    <a:pt x="21600" y="21600"/>
                  </a:lnTo>
                  <a:lnTo>
                    <a:pt x="0" y="14400"/>
                  </a:lnTo>
                  <a:lnTo>
                    <a:pt x="0" y="0"/>
                  </a:lnTo>
                  <a:close/>
                </a:path>
              </a:pathLst>
            </a:custGeom>
            <a:solidFill>
              <a:schemeClr val="accent4"/>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1124" name="Shape 1124"/>
            <p:cNvSpPr/>
            <p:nvPr/>
          </p:nvSpPr>
          <p:spPr>
            <a:xfrm>
              <a:off x="420592" y="123302"/>
              <a:ext cx="190630" cy="329061"/>
            </a:xfrm>
            <a:custGeom>
              <a:avLst/>
              <a:gdLst/>
              <a:ahLst/>
              <a:cxnLst>
                <a:cxn ang="0">
                  <a:pos x="wd2" y="hd2"/>
                </a:cxn>
                <a:cxn ang="5400000">
                  <a:pos x="wd2" y="hd2"/>
                </a:cxn>
                <a:cxn ang="10800000">
                  <a:pos x="wd2" y="hd2"/>
                </a:cxn>
                <a:cxn ang="16200000">
                  <a:pos x="wd2" y="hd2"/>
                </a:cxn>
              </a:cxnLst>
              <a:rect l="0" t="0" r="r" b="b"/>
              <a:pathLst>
                <a:path w="21600" h="21600" extrusionOk="0">
                  <a:moveTo>
                    <a:pt x="0" y="7200"/>
                  </a:moveTo>
                  <a:lnTo>
                    <a:pt x="0" y="21600"/>
                  </a:lnTo>
                  <a:lnTo>
                    <a:pt x="21600" y="14400"/>
                  </a:lnTo>
                  <a:lnTo>
                    <a:pt x="21600" y="0"/>
                  </a:lnTo>
                  <a:lnTo>
                    <a:pt x="0" y="7200"/>
                  </a:lnTo>
                  <a:close/>
                </a:path>
              </a:pathLst>
            </a:custGeom>
            <a:solidFill>
              <a:srgbClr val="4040B2"/>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1125" name="Shape 1125"/>
            <p:cNvSpPr/>
            <p:nvPr/>
          </p:nvSpPr>
          <p:spPr>
            <a:xfrm>
              <a:off x="-1" y="-1"/>
              <a:ext cx="189874" cy="33057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4384"/>
                  </a:lnTo>
                  <a:lnTo>
                    <a:pt x="21600" y="21600"/>
                  </a:lnTo>
                  <a:lnTo>
                    <a:pt x="21600" y="7216"/>
                  </a:lnTo>
                  <a:lnTo>
                    <a:pt x="0" y="0"/>
                  </a:lnTo>
                  <a:close/>
                </a:path>
              </a:pathLst>
            </a:custGeom>
            <a:solidFill>
              <a:schemeClr val="accent4"/>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1126" name="Shape 1126"/>
            <p:cNvSpPr/>
            <p:nvPr/>
          </p:nvSpPr>
          <p:spPr>
            <a:xfrm>
              <a:off x="211052" y="366882"/>
              <a:ext cx="189117" cy="329817"/>
            </a:xfrm>
            <a:custGeom>
              <a:avLst/>
              <a:gdLst/>
              <a:ahLst/>
              <a:cxnLst>
                <a:cxn ang="0">
                  <a:pos x="wd2" y="hd2"/>
                </a:cxn>
                <a:cxn ang="5400000">
                  <a:pos x="wd2" y="hd2"/>
                </a:cxn>
                <a:cxn ang="10800000">
                  <a:pos x="wd2" y="hd2"/>
                </a:cxn>
                <a:cxn ang="16200000">
                  <a:pos x="wd2" y="hd2"/>
                </a:cxn>
              </a:cxnLst>
              <a:rect l="0" t="0" r="r" b="b"/>
              <a:pathLst>
                <a:path w="21600" h="21600" extrusionOk="0">
                  <a:moveTo>
                    <a:pt x="0" y="14417"/>
                  </a:moveTo>
                  <a:lnTo>
                    <a:pt x="21600" y="21600"/>
                  </a:lnTo>
                  <a:lnTo>
                    <a:pt x="21600" y="7233"/>
                  </a:lnTo>
                  <a:lnTo>
                    <a:pt x="0" y="0"/>
                  </a:lnTo>
                  <a:lnTo>
                    <a:pt x="0" y="14417"/>
                  </a:lnTo>
                  <a:close/>
                </a:path>
              </a:pathLst>
            </a:custGeom>
            <a:solidFill>
              <a:schemeClr val="accent4"/>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grpSp>
      <p:pic>
        <p:nvPicPr>
          <p:cNvPr id="1128" name="image48.png"/>
          <p:cNvPicPr>
            <a:picLocks noChangeAspect="1"/>
          </p:cNvPicPr>
          <p:nvPr/>
        </p:nvPicPr>
        <p:blipFill>
          <a:blip r:embed="rId3" cstate="hqprint">
            <a:alphaModFix amt="34000"/>
            <a:extLst>
              <a:ext uri="{28A0092B-C50C-407E-A947-70E740481C1C}">
                <a14:useLocalDpi xmlns:a14="http://schemas.microsoft.com/office/drawing/2010/main"/>
              </a:ext>
            </a:extLst>
          </a:blip>
          <a:stretch>
            <a:fillRect/>
          </a:stretch>
        </p:blipFill>
        <p:spPr>
          <a:xfrm>
            <a:off x="19929583" y="5599530"/>
            <a:ext cx="2000262" cy="945123"/>
          </a:xfrm>
          <a:prstGeom prst="rect">
            <a:avLst/>
          </a:prstGeom>
          <a:ln w="12700">
            <a:miter lim="400000"/>
          </a:ln>
        </p:spPr>
      </p:pic>
      <p:sp>
        <p:nvSpPr>
          <p:cNvPr id="1129" name="Shape 1129"/>
          <p:cNvSpPr>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167</a:t>
            </a:fld>
            <a:endParaRPr/>
          </a:p>
        </p:txBody>
      </p:sp>
      <p:sp>
        <p:nvSpPr>
          <p:cNvPr id="1130" name="Shape 1130"/>
          <p:cNvSpPr>
            <a:spLocks noGrp="1"/>
          </p:cNvSpPr>
          <p:nvPr>
            <p:ph type="title"/>
          </p:nvPr>
        </p:nvSpPr>
        <p:spPr>
          <a:xfrm>
            <a:off x="1565396" y="875901"/>
            <a:ext cx="22411170" cy="1261959"/>
          </a:xfrm>
          <a:prstGeom prst="rect">
            <a:avLst/>
          </a:prstGeom>
        </p:spPr>
        <p:txBody>
          <a:bodyPr/>
          <a:lstStyle>
            <a:lvl1pPr defTabSz="1627632">
              <a:spcBef>
                <a:spcPts val="1600"/>
              </a:spcBef>
              <a:defRPr sz="6408" spc="-228">
                <a:latin typeface="Verdana"/>
                <a:ea typeface="Verdana"/>
                <a:cs typeface="Verdana"/>
                <a:sym typeface="Verdana"/>
              </a:defRPr>
            </a:lvl1pPr>
          </a:lstStyle>
          <a:p>
            <a:r>
              <a:t>How can teams safely collaborate on infrastructure</a:t>
            </a:r>
          </a:p>
        </p:txBody>
      </p:sp>
      <p:sp>
        <p:nvSpPr>
          <p:cNvPr id="1131" name="Shape 1131"/>
          <p:cNvSpPr/>
          <p:nvPr/>
        </p:nvSpPr>
        <p:spPr>
          <a:xfrm>
            <a:off x="5578628" y="11898870"/>
            <a:ext cx="2532332" cy="1390119"/>
          </a:xfrm>
          <a:prstGeom prst="rect">
            <a:avLst/>
          </a:prstGeom>
          <a:solidFill>
            <a:srgbClr val="DDDDDD"/>
          </a:soli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136" name="Group 1136"/>
          <p:cNvGrpSpPr/>
          <p:nvPr/>
        </p:nvGrpSpPr>
        <p:grpSpPr>
          <a:xfrm>
            <a:off x="5757201" y="12084082"/>
            <a:ext cx="1019695" cy="1019695"/>
            <a:chOff x="0" y="0"/>
            <a:chExt cx="1019694" cy="1019694"/>
          </a:xfrm>
        </p:grpSpPr>
        <p:pic>
          <p:nvPicPr>
            <p:cNvPr id="1132" name="pasted-image.pdf"/>
            <p:cNvPicPr>
              <a:picLocks noChangeAspect="1"/>
            </p:cNvPicPr>
            <p:nvPr/>
          </p:nvPicPr>
          <p:blipFill>
            <a:blip r:embed="rId4">
              <a:alphaModFix amt="34000"/>
              <a:extLst/>
            </a:blip>
            <a:srcRect/>
            <a:stretch>
              <a:fillRect/>
            </a:stretch>
          </p:blipFill>
          <p:spPr>
            <a:xfrm>
              <a:off x="0" y="0"/>
              <a:ext cx="1019695" cy="1019695"/>
            </a:xfrm>
            <a:prstGeom prst="rect">
              <a:avLst/>
            </a:prstGeom>
            <a:ln w="12700" cap="flat">
              <a:noFill/>
              <a:miter lim="400000"/>
            </a:ln>
            <a:effectLst/>
          </p:spPr>
        </p:pic>
        <p:sp>
          <p:nvSpPr>
            <p:cNvPr id="1133" name="Shape 1133"/>
            <p:cNvSpPr/>
            <p:nvPr/>
          </p:nvSpPr>
          <p:spPr>
            <a:xfrm>
              <a:off x="162757" y="126755"/>
              <a:ext cx="694057" cy="224769"/>
            </a:xfrm>
            <a:prstGeom prst="rect">
              <a:avLst/>
            </a:prstGeom>
            <a:solidFill>
              <a:schemeClr val="accent3"/>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134" name="Shape 1134"/>
            <p:cNvSpPr/>
            <p:nvPr/>
          </p:nvSpPr>
          <p:spPr>
            <a:xfrm>
              <a:off x="162757" y="397402"/>
              <a:ext cx="694057" cy="224769"/>
            </a:xfrm>
            <a:prstGeom prst="rect">
              <a:avLst/>
            </a:prstGeom>
            <a:solidFill>
              <a:schemeClr val="accent3"/>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135" name="Shape 1135"/>
            <p:cNvSpPr/>
            <p:nvPr/>
          </p:nvSpPr>
          <p:spPr>
            <a:xfrm>
              <a:off x="162757" y="668049"/>
              <a:ext cx="694057" cy="224769"/>
            </a:xfrm>
            <a:prstGeom prst="rect">
              <a:avLst/>
            </a:prstGeom>
            <a:solidFill>
              <a:schemeClr val="accent3"/>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grpSp>
        <p:nvGrpSpPr>
          <p:cNvPr id="1141" name="Group 1141"/>
          <p:cNvGrpSpPr/>
          <p:nvPr/>
        </p:nvGrpSpPr>
        <p:grpSpPr>
          <a:xfrm>
            <a:off x="6912691" y="12084082"/>
            <a:ext cx="1019695" cy="1019695"/>
            <a:chOff x="0" y="0"/>
            <a:chExt cx="1019694" cy="1019694"/>
          </a:xfrm>
        </p:grpSpPr>
        <p:pic>
          <p:nvPicPr>
            <p:cNvPr id="1137" name="pasted-image.pdf"/>
            <p:cNvPicPr>
              <a:picLocks noChangeAspect="1"/>
            </p:cNvPicPr>
            <p:nvPr/>
          </p:nvPicPr>
          <p:blipFill>
            <a:blip r:embed="rId4">
              <a:alphaModFix amt="34000"/>
              <a:extLst/>
            </a:blip>
            <a:srcRect/>
            <a:stretch>
              <a:fillRect/>
            </a:stretch>
          </p:blipFill>
          <p:spPr>
            <a:xfrm>
              <a:off x="0" y="0"/>
              <a:ext cx="1019695" cy="1019695"/>
            </a:xfrm>
            <a:prstGeom prst="rect">
              <a:avLst/>
            </a:prstGeom>
            <a:ln w="12700" cap="flat">
              <a:noFill/>
              <a:miter lim="400000"/>
            </a:ln>
            <a:effectLst/>
          </p:spPr>
        </p:pic>
        <p:sp>
          <p:nvSpPr>
            <p:cNvPr id="1138" name="Shape 1138"/>
            <p:cNvSpPr/>
            <p:nvPr/>
          </p:nvSpPr>
          <p:spPr>
            <a:xfrm>
              <a:off x="162757" y="126755"/>
              <a:ext cx="694057" cy="224769"/>
            </a:xfrm>
            <a:prstGeom prst="rect">
              <a:avLst/>
            </a:prstGeom>
            <a:solidFill>
              <a:schemeClr val="accent3"/>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139" name="Shape 1139"/>
            <p:cNvSpPr/>
            <p:nvPr/>
          </p:nvSpPr>
          <p:spPr>
            <a:xfrm>
              <a:off x="162757" y="397402"/>
              <a:ext cx="694057" cy="224769"/>
            </a:xfrm>
            <a:prstGeom prst="rect">
              <a:avLst/>
            </a:prstGeom>
            <a:solidFill>
              <a:schemeClr val="accent3"/>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140" name="Shape 1140"/>
            <p:cNvSpPr/>
            <p:nvPr/>
          </p:nvSpPr>
          <p:spPr>
            <a:xfrm>
              <a:off x="162757" y="668049"/>
              <a:ext cx="694057" cy="224769"/>
            </a:xfrm>
            <a:prstGeom prst="rect">
              <a:avLst/>
            </a:prstGeom>
            <a:solidFill>
              <a:schemeClr val="accent3"/>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sp>
        <p:nvSpPr>
          <p:cNvPr id="1142" name="Shape 1142"/>
          <p:cNvSpPr/>
          <p:nvPr/>
        </p:nvSpPr>
        <p:spPr>
          <a:xfrm>
            <a:off x="15538449" y="10572743"/>
            <a:ext cx="4298709" cy="1"/>
          </a:xfrm>
          <a:prstGeom prst="line">
            <a:avLst/>
          </a:prstGeom>
          <a:ln w="63500">
            <a:solidFill>
              <a:srgbClr val="000000">
                <a:alpha val="34000"/>
              </a:srgbClr>
            </a:solidFill>
            <a:miter lim="400000"/>
            <a:headEnd type="oval"/>
            <a:tailEnd type="triangle"/>
          </a:ln>
        </p:spPr>
        <p:txBody>
          <a:bodyPr lIns="50800" tIns="50800" rIns="50800" bIns="50800" anchor="ctr"/>
          <a:lstStyle/>
          <a:p>
            <a:pPr algn="ctr" defTabSz="825500">
              <a:lnSpc>
                <a:spcPct val="100000"/>
              </a:lnSpc>
              <a:spcBef>
                <a:spcPts val="0"/>
              </a:spcBef>
              <a:defRPr sz="3200" b="0">
                <a:solidFill>
                  <a:srgbClr val="000000"/>
                </a:solidFill>
                <a:latin typeface="Helvetica Light"/>
                <a:ea typeface="Helvetica Light"/>
                <a:cs typeface="Helvetica Light"/>
                <a:sym typeface="Helvetica Light"/>
              </a:defRPr>
            </a:pPr>
            <a:endParaRPr/>
          </a:p>
        </p:txBody>
      </p:sp>
      <p:sp>
        <p:nvSpPr>
          <p:cNvPr id="1143" name="Shape 1143"/>
          <p:cNvSpPr/>
          <p:nvPr/>
        </p:nvSpPr>
        <p:spPr>
          <a:xfrm>
            <a:off x="10255084" y="9170670"/>
            <a:ext cx="5031633" cy="2915961"/>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chemeClr val="accent4">
              <a:alpha val="14000"/>
            </a:schemeClr>
          </a:solidFill>
          <a:ln w="63500">
            <a:solidFill>
              <a:schemeClr val="accent4">
                <a:alpha val="56000"/>
              </a:schemeClr>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pic>
        <p:nvPicPr>
          <p:cNvPr id="1144" name="image48.png"/>
          <p:cNvPicPr>
            <a:picLocks noChangeAspect="1"/>
          </p:cNvPicPr>
          <p:nvPr/>
        </p:nvPicPr>
        <p:blipFill>
          <a:blip r:embed="rId3" cstate="hqprint">
            <a:alphaModFix amt="34000"/>
            <a:extLst>
              <a:ext uri="{28A0092B-C50C-407E-A947-70E740481C1C}">
                <a14:useLocalDpi xmlns:a14="http://schemas.microsoft.com/office/drawing/2010/main"/>
              </a:ext>
            </a:extLst>
          </a:blip>
          <a:stretch>
            <a:fillRect/>
          </a:stretch>
        </p:blipFill>
        <p:spPr>
          <a:xfrm>
            <a:off x="19994607" y="10100181"/>
            <a:ext cx="2000262" cy="945124"/>
          </a:xfrm>
          <a:prstGeom prst="rect">
            <a:avLst/>
          </a:prstGeom>
          <a:ln w="12700">
            <a:miter lim="400000"/>
          </a:ln>
        </p:spPr>
      </p:pic>
      <p:grpSp>
        <p:nvGrpSpPr>
          <p:cNvPr id="1149" name="Group 1149"/>
          <p:cNvGrpSpPr/>
          <p:nvPr/>
        </p:nvGrpSpPr>
        <p:grpSpPr>
          <a:xfrm>
            <a:off x="12465370" y="10292974"/>
            <a:ext cx="611222" cy="696699"/>
            <a:chOff x="0" y="0"/>
            <a:chExt cx="611221" cy="696698"/>
          </a:xfrm>
        </p:grpSpPr>
        <p:sp>
          <p:nvSpPr>
            <p:cNvPr id="1145" name="Shape 1145"/>
            <p:cNvSpPr/>
            <p:nvPr/>
          </p:nvSpPr>
          <p:spPr>
            <a:xfrm>
              <a:off x="211052" y="123302"/>
              <a:ext cx="189117" cy="32906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7200"/>
                  </a:lnTo>
                  <a:lnTo>
                    <a:pt x="21600" y="21600"/>
                  </a:lnTo>
                  <a:lnTo>
                    <a:pt x="0" y="14400"/>
                  </a:lnTo>
                  <a:lnTo>
                    <a:pt x="0" y="0"/>
                  </a:lnTo>
                  <a:close/>
                </a:path>
              </a:pathLst>
            </a:custGeom>
            <a:solidFill>
              <a:schemeClr val="accent4"/>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1146" name="Shape 1146"/>
            <p:cNvSpPr/>
            <p:nvPr/>
          </p:nvSpPr>
          <p:spPr>
            <a:xfrm>
              <a:off x="420592" y="123302"/>
              <a:ext cx="190630" cy="329061"/>
            </a:xfrm>
            <a:custGeom>
              <a:avLst/>
              <a:gdLst/>
              <a:ahLst/>
              <a:cxnLst>
                <a:cxn ang="0">
                  <a:pos x="wd2" y="hd2"/>
                </a:cxn>
                <a:cxn ang="5400000">
                  <a:pos x="wd2" y="hd2"/>
                </a:cxn>
                <a:cxn ang="10800000">
                  <a:pos x="wd2" y="hd2"/>
                </a:cxn>
                <a:cxn ang="16200000">
                  <a:pos x="wd2" y="hd2"/>
                </a:cxn>
              </a:cxnLst>
              <a:rect l="0" t="0" r="r" b="b"/>
              <a:pathLst>
                <a:path w="21600" h="21600" extrusionOk="0">
                  <a:moveTo>
                    <a:pt x="0" y="7200"/>
                  </a:moveTo>
                  <a:lnTo>
                    <a:pt x="0" y="21600"/>
                  </a:lnTo>
                  <a:lnTo>
                    <a:pt x="21600" y="14400"/>
                  </a:lnTo>
                  <a:lnTo>
                    <a:pt x="21600" y="0"/>
                  </a:lnTo>
                  <a:lnTo>
                    <a:pt x="0" y="7200"/>
                  </a:lnTo>
                  <a:close/>
                </a:path>
              </a:pathLst>
            </a:custGeom>
            <a:solidFill>
              <a:srgbClr val="4040B2"/>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1147" name="Shape 1147"/>
            <p:cNvSpPr/>
            <p:nvPr/>
          </p:nvSpPr>
          <p:spPr>
            <a:xfrm>
              <a:off x="-1" y="-1"/>
              <a:ext cx="189874" cy="33057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4384"/>
                  </a:lnTo>
                  <a:lnTo>
                    <a:pt x="21600" y="21600"/>
                  </a:lnTo>
                  <a:lnTo>
                    <a:pt x="21600" y="7216"/>
                  </a:lnTo>
                  <a:lnTo>
                    <a:pt x="0" y="0"/>
                  </a:lnTo>
                  <a:close/>
                </a:path>
              </a:pathLst>
            </a:custGeom>
            <a:solidFill>
              <a:schemeClr val="accent4"/>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1148" name="Shape 1148"/>
            <p:cNvSpPr/>
            <p:nvPr/>
          </p:nvSpPr>
          <p:spPr>
            <a:xfrm>
              <a:off x="211052" y="366882"/>
              <a:ext cx="189117" cy="329817"/>
            </a:xfrm>
            <a:custGeom>
              <a:avLst/>
              <a:gdLst/>
              <a:ahLst/>
              <a:cxnLst>
                <a:cxn ang="0">
                  <a:pos x="wd2" y="hd2"/>
                </a:cxn>
                <a:cxn ang="5400000">
                  <a:pos x="wd2" y="hd2"/>
                </a:cxn>
                <a:cxn ang="10800000">
                  <a:pos x="wd2" y="hd2"/>
                </a:cxn>
                <a:cxn ang="16200000">
                  <a:pos x="wd2" y="hd2"/>
                </a:cxn>
              </a:cxnLst>
              <a:rect l="0" t="0" r="r" b="b"/>
              <a:pathLst>
                <a:path w="21600" h="21600" extrusionOk="0">
                  <a:moveTo>
                    <a:pt x="0" y="14417"/>
                  </a:moveTo>
                  <a:lnTo>
                    <a:pt x="21600" y="21600"/>
                  </a:lnTo>
                  <a:lnTo>
                    <a:pt x="21600" y="7233"/>
                  </a:lnTo>
                  <a:lnTo>
                    <a:pt x="0" y="0"/>
                  </a:lnTo>
                  <a:lnTo>
                    <a:pt x="0" y="14417"/>
                  </a:lnTo>
                  <a:close/>
                </a:path>
              </a:pathLst>
            </a:custGeom>
            <a:solidFill>
              <a:schemeClr val="accent4"/>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grpSp>
      <p:sp>
        <p:nvSpPr>
          <p:cNvPr id="1150" name="Shape 1150"/>
          <p:cNvSpPr/>
          <p:nvPr/>
        </p:nvSpPr>
        <p:spPr>
          <a:xfrm>
            <a:off x="1985686" y="7455252"/>
            <a:ext cx="2557733" cy="639234"/>
          </a:xfrm>
          <a:prstGeom prst="rect">
            <a:avLst/>
          </a:prstGeom>
          <a:ln w="254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lgn="ctr">
              <a:lnSpc>
                <a:spcPct val="100000"/>
              </a:lnSpc>
              <a:spcBef>
                <a:spcPts val="0"/>
              </a:spcBef>
              <a:defRPr sz="2400">
                <a:solidFill>
                  <a:srgbClr val="000000"/>
                </a:solidFill>
              </a:defRPr>
            </a:lvl1pPr>
          </a:lstStyle>
          <a:p>
            <a:r>
              <a:t>DEVELOPERS</a:t>
            </a:r>
          </a:p>
        </p:txBody>
      </p:sp>
      <p:grpSp>
        <p:nvGrpSpPr>
          <p:cNvPr id="1157" name="Group 1157"/>
          <p:cNvGrpSpPr/>
          <p:nvPr/>
        </p:nvGrpSpPr>
        <p:grpSpPr>
          <a:xfrm>
            <a:off x="3463840" y="8956115"/>
            <a:ext cx="681098" cy="2866536"/>
            <a:chOff x="0" y="0"/>
            <a:chExt cx="681096" cy="2866535"/>
          </a:xfrm>
        </p:grpSpPr>
        <p:sp>
          <p:nvSpPr>
            <p:cNvPr id="1151" name="Shape 1151"/>
            <p:cNvSpPr/>
            <p:nvPr/>
          </p:nvSpPr>
          <p:spPr>
            <a:xfrm>
              <a:off x="149253" y="1040372"/>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152" name="Shape 1152"/>
            <p:cNvSpPr/>
            <p:nvPr/>
          </p:nvSpPr>
          <p:spPr>
            <a:xfrm>
              <a:off x="0" y="1439642"/>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153" name="Shape 1153"/>
            <p:cNvSpPr/>
            <p:nvPr/>
          </p:nvSpPr>
          <p:spPr>
            <a:xfrm>
              <a:off x="149253" y="2079852"/>
              <a:ext cx="387917" cy="387418"/>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154" name="Shape 1154"/>
            <p:cNvSpPr/>
            <p:nvPr/>
          </p:nvSpPr>
          <p:spPr>
            <a:xfrm>
              <a:off x="0" y="2479123"/>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155" name="Shape 1155"/>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156" name="Shape 1156"/>
            <p:cNvSpPr/>
            <p:nvPr/>
          </p:nvSpPr>
          <p:spPr>
            <a:xfrm>
              <a:off x="0" y="399270"/>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sp>
        <p:nvSpPr>
          <p:cNvPr id="1158" name="Shape 1158"/>
          <p:cNvSpPr/>
          <p:nvPr/>
        </p:nvSpPr>
        <p:spPr>
          <a:xfrm>
            <a:off x="2159236" y="12060848"/>
            <a:ext cx="2210633" cy="639234"/>
          </a:xfrm>
          <a:prstGeom prst="rect">
            <a:avLst/>
          </a:prstGeom>
          <a:ln w="254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lnSpc>
                <a:spcPct val="100000"/>
              </a:lnSpc>
              <a:spcBef>
                <a:spcPts val="0"/>
              </a:spcBef>
              <a:defRPr sz="2400">
                <a:solidFill>
                  <a:schemeClr val="accent3"/>
                </a:solidFill>
              </a:defRPr>
            </a:lvl1pPr>
          </a:lstStyle>
          <a:p>
            <a:r>
              <a:t>OPERATORS</a:t>
            </a:r>
          </a:p>
        </p:txBody>
      </p:sp>
      <p:sp>
        <p:nvSpPr>
          <p:cNvPr id="1159" name="Shape 1159"/>
          <p:cNvSpPr/>
          <p:nvPr/>
        </p:nvSpPr>
        <p:spPr>
          <a:xfrm>
            <a:off x="10249674" y="5400046"/>
            <a:ext cx="5031632" cy="2915961"/>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chemeClr val="accent4">
              <a:alpha val="2800"/>
            </a:schemeClr>
          </a:solidFill>
          <a:ln w="63500">
            <a:solidFill>
              <a:schemeClr val="accent4">
                <a:alpha val="11200"/>
              </a:schemeClr>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160" name="Shape 1160"/>
          <p:cNvSpPr/>
          <p:nvPr/>
        </p:nvSpPr>
        <p:spPr>
          <a:xfrm>
            <a:off x="10207497" y="8382365"/>
            <a:ext cx="5031633" cy="2915961"/>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chemeClr val="accent4">
              <a:alpha val="2800"/>
            </a:schemeClr>
          </a:solidFill>
          <a:ln w="63500">
            <a:solidFill>
              <a:schemeClr val="accent4">
                <a:alpha val="11200"/>
              </a:schemeClr>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161" name="Shape 1161"/>
          <p:cNvSpPr/>
          <p:nvPr/>
        </p:nvSpPr>
        <p:spPr>
          <a:xfrm>
            <a:off x="10302671" y="9984375"/>
            <a:ext cx="5031632" cy="2915961"/>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chemeClr val="accent4">
              <a:alpha val="2800"/>
            </a:schemeClr>
          </a:solidFill>
          <a:ln w="63500">
            <a:solidFill>
              <a:schemeClr val="accent4">
                <a:alpha val="11200"/>
              </a:schemeClr>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168" name="Group 1168"/>
          <p:cNvGrpSpPr/>
          <p:nvPr/>
        </p:nvGrpSpPr>
        <p:grpSpPr>
          <a:xfrm>
            <a:off x="3463840" y="4368875"/>
            <a:ext cx="681098" cy="2866536"/>
            <a:chOff x="0" y="0"/>
            <a:chExt cx="681096" cy="2866535"/>
          </a:xfrm>
        </p:grpSpPr>
        <p:sp>
          <p:nvSpPr>
            <p:cNvPr id="1162" name="Shape 1162"/>
            <p:cNvSpPr/>
            <p:nvPr/>
          </p:nvSpPr>
          <p:spPr>
            <a:xfrm>
              <a:off x="149253" y="1040372"/>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163" name="Shape 1163"/>
            <p:cNvSpPr/>
            <p:nvPr/>
          </p:nvSpPr>
          <p:spPr>
            <a:xfrm>
              <a:off x="0" y="1439642"/>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164" name="Shape 1164"/>
            <p:cNvSpPr/>
            <p:nvPr/>
          </p:nvSpPr>
          <p:spPr>
            <a:xfrm>
              <a:off x="149253" y="2079852"/>
              <a:ext cx="387917" cy="387418"/>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165" name="Shape 1165"/>
            <p:cNvSpPr/>
            <p:nvPr/>
          </p:nvSpPr>
          <p:spPr>
            <a:xfrm>
              <a:off x="0" y="2479123"/>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166" name="Shape 1166"/>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167" name="Shape 1167"/>
            <p:cNvSpPr/>
            <p:nvPr/>
          </p:nvSpPr>
          <p:spPr>
            <a:xfrm>
              <a:off x="0" y="399270"/>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nvGrpSpPr>
          <p:cNvPr id="1175" name="Group 1175"/>
          <p:cNvGrpSpPr/>
          <p:nvPr/>
        </p:nvGrpSpPr>
        <p:grpSpPr>
          <a:xfrm>
            <a:off x="5990202" y="11553337"/>
            <a:ext cx="1270001" cy="1270001"/>
            <a:chOff x="0" y="0"/>
            <a:chExt cx="1270000" cy="1270000"/>
          </a:xfrm>
        </p:grpSpPr>
        <p:sp>
          <p:nvSpPr>
            <p:cNvPr id="1169" name="Shape 1169"/>
            <p:cNvSpPr/>
            <p:nvPr/>
          </p:nvSpPr>
          <p:spPr>
            <a:xfrm>
              <a:off x="0" y="0"/>
              <a:ext cx="1270000" cy="1270000"/>
            </a:xfrm>
            <a:prstGeom prst="ellipse">
              <a:avLst/>
            </a:prstGeom>
            <a:solidFill>
              <a:srgbClr val="FFFFFF"/>
            </a:solidFill>
            <a:ln w="25400" cap="flat">
              <a:solidFill>
                <a:srgbClr val="A7A7A7"/>
              </a:solidFill>
              <a:prstDash val="solid"/>
              <a:miter lim="8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174" name="Group 1174"/>
            <p:cNvGrpSpPr/>
            <p:nvPr/>
          </p:nvGrpSpPr>
          <p:grpSpPr>
            <a:xfrm>
              <a:off x="116500" y="159352"/>
              <a:ext cx="1011600" cy="976696"/>
              <a:chOff x="0" y="0"/>
              <a:chExt cx="1011598" cy="976695"/>
            </a:xfrm>
          </p:grpSpPr>
          <p:sp>
            <p:nvSpPr>
              <p:cNvPr id="1170" name="Shape 1170"/>
              <p:cNvSpPr/>
              <p:nvPr/>
            </p:nvSpPr>
            <p:spPr>
              <a:xfrm>
                <a:off x="215973" y="881946"/>
                <a:ext cx="584441" cy="9475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8532" y="13722"/>
                      <a:pt x="14817" y="21600"/>
                      <a:pt x="10820" y="21600"/>
                    </a:cubicBezTo>
                    <a:cubicBezTo>
                      <a:pt x="6823" y="21600"/>
                      <a:pt x="3109" y="13722"/>
                      <a:pt x="0" y="0"/>
                    </a:cubicBezTo>
                  </a:path>
                </a:pathLst>
              </a:custGeom>
              <a:noFill/>
              <a:ln w="25400" cap="flat">
                <a:solidFill>
                  <a:srgbClr val="DDDDDD"/>
                </a:solidFill>
                <a:prstDash val="solid"/>
                <a:miter lim="800000"/>
                <a:tailEnd type="triangle" w="med" len="med"/>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171" name="Shape 1171"/>
              <p:cNvSpPr/>
              <p:nvPr/>
            </p:nvSpPr>
            <p:spPr>
              <a:xfrm>
                <a:off x="0" y="0"/>
                <a:ext cx="310880" cy="47343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0" y="21501"/>
                      <a:pt x="0" y="21402"/>
                      <a:pt x="0" y="21352"/>
                    </a:cubicBezTo>
                    <a:cubicBezTo>
                      <a:pt x="0" y="11692"/>
                      <a:pt x="8881" y="3517"/>
                      <a:pt x="21600" y="0"/>
                    </a:cubicBezTo>
                  </a:path>
                </a:pathLst>
              </a:custGeom>
              <a:noFill/>
              <a:ln w="25400" cap="flat">
                <a:solidFill>
                  <a:srgbClr val="DDDDDD"/>
                </a:solidFill>
                <a:prstDash val="solid"/>
                <a:miter lim="800000"/>
                <a:tailEnd type="triangle" w="med" len="med"/>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172" name="Shape 1172"/>
              <p:cNvSpPr/>
              <p:nvPr/>
            </p:nvSpPr>
            <p:spPr>
              <a:xfrm>
                <a:off x="724714" y="9586"/>
                <a:ext cx="286885" cy="463847"/>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21600" y="21498"/>
                      <a:pt x="21600" y="21397"/>
                      <a:pt x="21600" y="21346"/>
                    </a:cubicBezTo>
                    <a:cubicBezTo>
                      <a:pt x="21600" y="11944"/>
                      <a:pt x="12715" y="3761"/>
                      <a:pt x="0" y="0"/>
                    </a:cubicBezTo>
                  </a:path>
                </a:pathLst>
              </a:custGeom>
              <a:noFill/>
              <a:ln w="25400" cap="flat">
                <a:solidFill>
                  <a:srgbClr val="DDDDDD"/>
                </a:solidFill>
                <a:prstDash val="solid"/>
                <a:miter lim="800000"/>
                <a:headEnd type="triangle" w="med" len="med"/>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173" name="Shape 1173"/>
              <p:cNvSpPr/>
              <p:nvPr/>
            </p:nvSpPr>
            <p:spPr>
              <a:xfrm>
                <a:off x="130920" y="88802"/>
                <a:ext cx="762001" cy="762001"/>
              </a:xfrm>
              <a:prstGeom prst="ellipse">
                <a:avLst/>
              </a:prstGeom>
              <a:solidFill>
                <a:srgbClr val="DDDDDD"/>
              </a:solidFill>
              <a:ln w="25400" cap="flat">
                <a:solidFill>
                  <a:srgbClr val="DDDDDD"/>
                </a:solidFill>
                <a:prstDash val="solid"/>
                <a:miter lim="8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grpSp>
      <p:sp>
        <p:nvSpPr>
          <p:cNvPr id="1176" name="Shape 1176"/>
          <p:cNvSpPr/>
          <p:nvPr/>
        </p:nvSpPr>
        <p:spPr>
          <a:xfrm>
            <a:off x="5990202" y="11914017"/>
            <a:ext cx="1270001" cy="523241"/>
          </a:xfrm>
          <a:prstGeom prst="rect">
            <a:avLst/>
          </a:prstGeom>
          <a:ln w="25400">
            <a:miter lim="400000"/>
          </a:ln>
          <a:extLst>
            <a:ext uri="{C572A759-6A51-4108-AA02-DFA0A04FC94B}">
              <ma14:wrappingTextBoxFlag xmlns:ma14="http://schemas.microsoft.com/office/mac/drawingml/2011/main" xmlns="" val="1"/>
            </a:ext>
          </a:extLst>
        </p:spPr>
        <p:txBody>
          <a:bodyPr lIns="121919" tIns="121919" rIns="121919" bIns="121919" anchor="b">
            <a:spAutoFit/>
          </a:bodyPr>
          <a:lstStyle>
            <a:lvl1pPr algn="ctr">
              <a:lnSpc>
                <a:spcPct val="150000"/>
              </a:lnSpc>
              <a:spcBef>
                <a:spcPts val="0"/>
              </a:spcBef>
              <a:defRPr sz="1800" cap="all">
                <a:solidFill>
                  <a:srgbClr val="44546A"/>
                </a:solidFill>
                <a:latin typeface="Verdana"/>
                <a:ea typeface="Verdana"/>
                <a:cs typeface="Verdana"/>
                <a:sym typeface="Verdana"/>
              </a:defRPr>
            </a:lvl1pPr>
          </a:lstStyle>
          <a:p>
            <a:r>
              <a:t>VCS</a:t>
            </a:r>
          </a:p>
        </p:txBody>
      </p:sp>
      <p:sp>
        <p:nvSpPr>
          <p:cNvPr id="1177" name="Shape 1177"/>
          <p:cNvSpPr/>
          <p:nvPr/>
        </p:nvSpPr>
        <p:spPr>
          <a:xfrm>
            <a:off x="17277794" y="5395690"/>
            <a:ext cx="651799" cy="651798"/>
          </a:xfrm>
          <a:prstGeom prst="line">
            <a:avLst/>
          </a:prstGeom>
          <a:ln w="63500">
            <a:solidFill>
              <a:srgbClr val="000000">
                <a:alpha val="34000"/>
              </a:srgbClr>
            </a:solidFill>
            <a:miter lim="400000"/>
          </a:ln>
        </p:spPr>
        <p:txBody>
          <a:bodyPr lIns="50800" tIns="50800" rIns="50800" bIns="50800" anchor="ctr"/>
          <a:lstStyle/>
          <a:p>
            <a:pPr algn="ctr" defTabSz="825500">
              <a:lnSpc>
                <a:spcPct val="100000"/>
              </a:lnSpc>
              <a:spcBef>
                <a:spcPts val="0"/>
              </a:spcBef>
              <a:defRPr sz="3200" b="0">
                <a:solidFill>
                  <a:srgbClr val="000000"/>
                </a:solidFill>
                <a:latin typeface="Helvetica Light"/>
                <a:ea typeface="Helvetica Light"/>
                <a:cs typeface="Helvetica Light"/>
                <a:sym typeface="Helvetica Light"/>
              </a:defRPr>
            </a:pPr>
            <a:endParaRPr/>
          </a:p>
        </p:txBody>
      </p:sp>
      <p:sp>
        <p:nvSpPr>
          <p:cNvPr id="1178" name="Shape 1178"/>
          <p:cNvSpPr/>
          <p:nvPr/>
        </p:nvSpPr>
        <p:spPr>
          <a:xfrm>
            <a:off x="15538449" y="6880206"/>
            <a:ext cx="2465230" cy="1"/>
          </a:xfrm>
          <a:prstGeom prst="line">
            <a:avLst/>
          </a:prstGeom>
          <a:ln w="63500">
            <a:solidFill>
              <a:srgbClr val="000000">
                <a:alpha val="34000"/>
              </a:srgbClr>
            </a:solidFill>
            <a:miter lim="400000"/>
            <a:headEnd type="oval"/>
          </a:ln>
        </p:spPr>
        <p:txBody>
          <a:bodyPr lIns="50800" tIns="50800" rIns="50800" bIns="50800" anchor="ctr"/>
          <a:lstStyle/>
          <a:p>
            <a:pPr algn="ctr" defTabSz="825500">
              <a:lnSpc>
                <a:spcPct val="100000"/>
              </a:lnSpc>
              <a:spcBef>
                <a:spcPts val="0"/>
              </a:spcBef>
              <a:defRPr sz="3200" b="0">
                <a:solidFill>
                  <a:srgbClr val="000000"/>
                </a:solidFill>
                <a:latin typeface="Helvetica Light"/>
                <a:ea typeface="Helvetica Light"/>
                <a:cs typeface="Helvetica Light"/>
                <a:sym typeface="Helvetica Light"/>
              </a:defRPr>
            </a:pPr>
            <a:endParaRPr/>
          </a:p>
        </p:txBody>
      </p:sp>
      <p:sp>
        <p:nvSpPr>
          <p:cNvPr id="1179" name="Shape 1179"/>
          <p:cNvSpPr/>
          <p:nvPr/>
        </p:nvSpPr>
        <p:spPr>
          <a:xfrm>
            <a:off x="15538449" y="5382990"/>
            <a:ext cx="1758009" cy="1"/>
          </a:xfrm>
          <a:prstGeom prst="line">
            <a:avLst/>
          </a:prstGeom>
          <a:ln w="63500">
            <a:solidFill>
              <a:srgbClr val="000000">
                <a:alpha val="34000"/>
              </a:srgbClr>
            </a:solidFill>
            <a:miter lim="400000"/>
            <a:headEnd type="oval"/>
          </a:ln>
        </p:spPr>
        <p:txBody>
          <a:bodyPr lIns="50800" tIns="50800" rIns="50800" bIns="50800" anchor="ctr"/>
          <a:lstStyle/>
          <a:p>
            <a:pPr algn="ctr" defTabSz="825500">
              <a:lnSpc>
                <a:spcPct val="100000"/>
              </a:lnSpc>
              <a:spcBef>
                <a:spcPts val="0"/>
              </a:spcBef>
              <a:defRPr sz="3200" b="0">
                <a:solidFill>
                  <a:srgbClr val="000000"/>
                </a:solidFill>
                <a:latin typeface="Helvetica Light"/>
                <a:ea typeface="Helvetica Light"/>
                <a:cs typeface="Helvetica Light"/>
                <a:sym typeface="Helvetica Light"/>
              </a:defRPr>
            </a:pPr>
            <a:endParaRPr/>
          </a:p>
        </p:txBody>
      </p:sp>
      <p:sp>
        <p:nvSpPr>
          <p:cNvPr id="1180" name="Shape 1180"/>
          <p:cNvSpPr/>
          <p:nvPr/>
        </p:nvSpPr>
        <p:spPr>
          <a:xfrm flipV="1">
            <a:off x="17990011" y="6095999"/>
            <a:ext cx="629990" cy="797183"/>
          </a:xfrm>
          <a:prstGeom prst="line">
            <a:avLst/>
          </a:prstGeom>
          <a:ln w="63500">
            <a:solidFill>
              <a:srgbClr val="000000">
                <a:alpha val="34000"/>
              </a:srgbClr>
            </a:solidFill>
            <a:miter lim="400000"/>
          </a:ln>
        </p:spPr>
        <p:txBody>
          <a:bodyPr lIns="50800" tIns="50800" rIns="50800" bIns="50800" anchor="ctr"/>
          <a:lstStyle/>
          <a:p>
            <a:pPr algn="ctr" defTabSz="825500">
              <a:lnSpc>
                <a:spcPct val="100000"/>
              </a:lnSpc>
              <a:spcBef>
                <a:spcPts val="0"/>
              </a:spcBef>
              <a:defRPr sz="3200" b="0">
                <a:solidFill>
                  <a:srgbClr val="000000"/>
                </a:solidFill>
                <a:latin typeface="Helvetica Light"/>
                <a:ea typeface="Helvetica Light"/>
                <a:cs typeface="Helvetica Light"/>
                <a:sym typeface="Helvetica Light"/>
              </a:defRPr>
            </a:pPr>
            <a:endParaRPr/>
          </a:p>
        </p:txBody>
      </p:sp>
      <p:sp>
        <p:nvSpPr>
          <p:cNvPr id="1181" name="Shape 1181"/>
          <p:cNvSpPr/>
          <p:nvPr/>
        </p:nvSpPr>
        <p:spPr>
          <a:xfrm>
            <a:off x="17244243" y="9892259"/>
            <a:ext cx="651798" cy="651799"/>
          </a:xfrm>
          <a:prstGeom prst="line">
            <a:avLst/>
          </a:prstGeom>
          <a:ln w="63500">
            <a:solidFill>
              <a:srgbClr val="000000">
                <a:alpha val="34000"/>
              </a:srgbClr>
            </a:solidFill>
            <a:miter lim="400000"/>
          </a:ln>
        </p:spPr>
        <p:txBody>
          <a:bodyPr lIns="50800" tIns="50800" rIns="50800" bIns="50800" anchor="ctr"/>
          <a:lstStyle/>
          <a:p>
            <a:pPr algn="ctr" defTabSz="825500">
              <a:lnSpc>
                <a:spcPct val="100000"/>
              </a:lnSpc>
              <a:spcBef>
                <a:spcPts val="0"/>
              </a:spcBef>
              <a:defRPr sz="3200" b="0">
                <a:solidFill>
                  <a:srgbClr val="000000"/>
                </a:solidFill>
                <a:latin typeface="Helvetica Light"/>
                <a:ea typeface="Helvetica Light"/>
                <a:cs typeface="Helvetica Light"/>
                <a:sym typeface="Helvetica Light"/>
              </a:defRPr>
            </a:pPr>
            <a:endParaRPr/>
          </a:p>
        </p:txBody>
      </p:sp>
      <p:sp>
        <p:nvSpPr>
          <p:cNvPr id="1182" name="Shape 1182"/>
          <p:cNvSpPr/>
          <p:nvPr/>
        </p:nvSpPr>
        <p:spPr>
          <a:xfrm>
            <a:off x="15538450" y="11376776"/>
            <a:ext cx="2431677" cy="1"/>
          </a:xfrm>
          <a:prstGeom prst="line">
            <a:avLst/>
          </a:prstGeom>
          <a:ln w="63500">
            <a:solidFill>
              <a:srgbClr val="000000">
                <a:alpha val="34000"/>
              </a:srgbClr>
            </a:solidFill>
            <a:miter lim="400000"/>
            <a:headEnd type="oval"/>
          </a:ln>
        </p:spPr>
        <p:txBody>
          <a:bodyPr lIns="50800" tIns="50800" rIns="50800" bIns="50800" anchor="ctr"/>
          <a:lstStyle/>
          <a:p>
            <a:pPr algn="ctr" defTabSz="825500">
              <a:lnSpc>
                <a:spcPct val="100000"/>
              </a:lnSpc>
              <a:spcBef>
                <a:spcPts val="0"/>
              </a:spcBef>
              <a:defRPr sz="3200" b="0">
                <a:solidFill>
                  <a:srgbClr val="000000"/>
                </a:solidFill>
                <a:latin typeface="Helvetica Light"/>
                <a:ea typeface="Helvetica Light"/>
                <a:cs typeface="Helvetica Light"/>
                <a:sym typeface="Helvetica Light"/>
              </a:defRPr>
            </a:pPr>
            <a:endParaRPr/>
          </a:p>
        </p:txBody>
      </p:sp>
      <p:sp>
        <p:nvSpPr>
          <p:cNvPr id="1183" name="Shape 1183"/>
          <p:cNvSpPr/>
          <p:nvPr/>
        </p:nvSpPr>
        <p:spPr>
          <a:xfrm>
            <a:off x="15538450" y="9879559"/>
            <a:ext cx="1724456" cy="1"/>
          </a:xfrm>
          <a:prstGeom prst="line">
            <a:avLst/>
          </a:prstGeom>
          <a:ln w="63500">
            <a:solidFill>
              <a:srgbClr val="000000">
                <a:alpha val="34000"/>
              </a:srgbClr>
            </a:solidFill>
            <a:miter lim="400000"/>
            <a:headEnd type="oval"/>
          </a:ln>
        </p:spPr>
        <p:txBody>
          <a:bodyPr lIns="50800" tIns="50800" rIns="50800" bIns="50800" anchor="ctr"/>
          <a:lstStyle/>
          <a:p>
            <a:pPr algn="ctr" defTabSz="825500">
              <a:lnSpc>
                <a:spcPct val="100000"/>
              </a:lnSpc>
              <a:spcBef>
                <a:spcPts val="0"/>
              </a:spcBef>
              <a:defRPr sz="3200" b="0">
                <a:solidFill>
                  <a:srgbClr val="000000"/>
                </a:solidFill>
                <a:latin typeface="Helvetica Light"/>
                <a:ea typeface="Helvetica Light"/>
                <a:cs typeface="Helvetica Light"/>
                <a:sym typeface="Helvetica Light"/>
              </a:defRPr>
            </a:pPr>
            <a:endParaRPr/>
          </a:p>
        </p:txBody>
      </p:sp>
      <p:sp>
        <p:nvSpPr>
          <p:cNvPr id="1184" name="Shape 1184"/>
          <p:cNvSpPr/>
          <p:nvPr/>
        </p:nvSpPr>
        <p:spPr>
          <a:xfrm flipV="1">
            <a:off x="17956459" y="10592569"/>
            <a:ext cx="629990" cy="797183"/>
          </a:xfrm>
          <a:prstGeom prst="line">
            <a:avLst/>
          </a:prstGeom>
          <a:ln w="63500">
            <a:solidFill>
              <a:srgbClr val="000000">
                <a:alpha val="34000"/>
              </a:srgbClr>
            </a:solidFill>
            <a:miter lim="400000"/>
          </a:ln>
        </p:spPr>
        <p:txBody>
          <a:bodyPr lIns="50800" tIns="50800" rIns="50800" bIns="50800" anchor="ctr"/>
          <a:lstStyle/>
          <a:p>
            <a:pPr algn="ctr" defTabSz="825500">
              <a:lnSpc>
                <a:spcPct val="100000"/>
              </a:lnSpc>
              <a:spcBef>
                <a:spcPts val="0"/>
              </a:spcBef>
              <a:defRPr sz="3200" b="0">
                <a:solidFill>
                  <a:srgbClr val="000000"/>
                </a:solidFill>
                <a:latin typeface="Helvetica Light"/>
                <a:ea typeface="Helvetica Light"/>
                <a:cs typeface="Helvetica Light"/>
                <a:sym typeface="Helvetica Light"/>
              </a:defRPr>
            </a:pPr>
            <a:endParaRPr/>
          </a:p>
        </p:txBody>
      </p:sp>
    </p:spTree>
  </p:cSld>
  <p:clrMapOvr>
    <a:masterClrMapping/>
  </p:clrMapOvr>
  <p:transition spd="slow"/>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D017873-3CB3-5F43-94D7-F22A72D5D0FF}"/>
              </a:ext>
            </a:extLst>
          </p:cNvPr>
          <p:cNvSpPr>
            <a:spLocks noGrp="1"/>
          </p:cNvSpPr>
          <p:nvPr>
            <p:ph type="body" sz="quarter" idx="13"/>
          </p:nvPr>
        </p:nvSpPr>
        <p:spPr/>
        <p:txBody>
          <a:bodyPr/>
          <a:lstStyle/>
          <a:p>
            <a:endParaRPr lang="en-US"/>
          </a:p>
        </p:txBody>
      </p:sp>
      <p:sp>
        <p:nvSpPr>
          <p:cNvPr id="3" name="Title 2">
            <a:extLst>
              <a:ext uri="{FF2B5EF4-FFF2-40B4-BE49-F238E27FC236}">
                <a16:creationId xmlns:a16="http://schemas.microsoft.com/office/drawing/2014/main" id="{184989F6-F86B-5144-AD68-AD2DFFD3B67D}"/>
              </a:ext>
            </a:extLst>
          </p:cNvPr>
          <p:cNvSpPr>
            <a:spLocks noGrp="1"/>
          </p:cNvSpPr>
          <p:nvPr>
            <p:ph type="title"/>
          </p:nvPr>
        </p:nvSpPr>
        <p:spPr/>
        <p:txBody>
          <a:bodyPr/>
          <a:lstStyle/>
          <a:p>
            <a:r>
              <a:rPr lang="en-US" dirty="0"/>
              <a:t>Workspaces</a:t>
            </a:r>
            <a:br>
              <a:rPr lang="en-US" dirty="0"/>
            </a:br>
            <a:endParaRPr lang="en-US" dirty="0"/>
          </a:p>
        </p:txBody>
      </p:sp>
    </p:spTree>
    <p:extLst>
      <p:ext uri="{BB962C8B-B14F-4D97-AF65-F5344CB8AC3E}">
        <p14:creationId xmlns:p14="http://schemas.microsoft.com/office/powerpoint/2010/main" val="2327159768"/>
      </p:ext>
    </p:extLst>
  </p:cSld>
  <p:clrMapOvr>
    <a:masterClrMapping/>
  </p:clrMapOvr>
  <p:transition spd="med"/>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8" name="Shape 1188"/>
          <p:cNvSpPr/>
          <p:nvPr/>
        </p:nvSpPr>
        <p:spPr>
          <a:xfrm>
            <a:off x="4954754" y="7795047"/>
            <a:ext cx="5524057" cy="1"/>
          </a:xfrm>
          <a:prstGeom prst="line">
            <a:avLst/>
          </a:prstGeom>
          <a:ln w="63500">
            <a:solidFill>
              <a:srgbClr val="000000"/>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189" name="Shape 1189"/>
          <p:cNvSpPr/>
          <p:nvPr/>
        </p:nvSpPr>
        <p:spPr>
          <a:xfrm flipV="1">
            <a:off x="10477612" y="7771204"/>
            <a:ext cx="1" cy="2650967"/>
          </a:xfrm>
          <a:prstGeom prst="line">
            <a:avLst/>
          </a:prstGeom>
          <a:ln w="63500">
            <a:solidFill>
              <a:srgbClr val="000000"/>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190" name="Shape 1190"/>
          <p:cNvSpPr/>
          <p:nvPr/>
        </p:nvSpPr>
        <p:spPr>
          <a:xfrm>
            <a:off x="3044854" y="8504237"/>
            <a:ext cx="7065568" cy="1"/>
          </a:xfrm>
          <a:prstGeom prst="line">
            <a:avLst/>
          </a:prstGeom>
          <a:ln w="63500">
            <a:solidFill>
              <a:schemeClr val="accent3"/>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191" name="Shape 1191"/>
          <p:cNvSpPr/>
          <p:nvPr/>
        </p:nvSpPr>
        <p:spPr>
          <a:xfrm flipV="1">
            <a:off x="10064520" y="8527616"/>
            <a:ext cx="1" cy="1784529"/>
          </a:xfrm>
          <a:prstGeom prst="line">
            <a:avLst/>
          </a:prstGeom>
          <a:ln w="63500">
            <a:solidFill>
              <a:schemeClr val="accent3"/>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192" name="Shape 1192"/>
          <p:cNvSpPr/>
          <p:nvPr/>
        </p:nvSpPr>
        <p:spPr>
          <a:xfrm>
            <a:off x="1372374" y="3356885"/>
            <a:ext cx="7467601" cy="9146283"/>
          </a:xfrm>
          <a:prstGeom prst="rect">
            <a:avLst/>
          </a:prstGeom>
          <a:gradFill>
            <a:gsLst>
              <a:gs pos="0">
                <a:srgbClr val="FFFFFF">
                  <a:alpha val="44001"/>
                </a:srgbClr>
              </a:gs>
              <a:gs pos="100000">
                <a:srgbClr val="EEEEEE">
                  <a:alpha val="44001"/>
                </a:srgbClr>
              </a:gs>
            </a:gsLst>
            <a:lin ang="16200000"/>
          </a:gra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193" name="Shape 1193"/>
          <p:cNvSpPr/>
          <p:nvPr/>
        </p:nvSpPr>
        <p:spPr>
          <a:xfrm>
            <a:off x="10255084" y="9170670"/>
            <a:ext cx="5031633" cy="2915961"/>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chemeClr val="accent4">
              <a:alpha val="14000"/>
            </a:schemeClr>
          </a:solidFill>
          <a:ln w="63500">
            <a:solidFill>
              <a:schemeClr val="accent4">
                <a:alpha val="56000"/>
              </a:schemeClr>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194" name="Shape 1194"/>
          <p:cNvSpPr/>
          <p:nvPr/>
        </p:nvSpPr>
        <p:spPr>
          <a:xfrm>
            <a:off x="14211275" y="10118800"/>
            <a:ext cx="2557732" cy="1019647"/>
          </a:xfrm>
          <a:prstGeom prst="rect">
            <a:avLst/>
          </a:prstGeom>
          <a:solidFill>
            <a:schemeClr val="accent4"/>
          </a:solid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xmlns="" val="1"/>
            </a:ext>
          </a:extLst>
        </p:spPr>
        <p:txBody>
          <a:bodyPr lIns="50800" tIns="50800" rIns="50800" bIns="50800" anchor="ctr"/>
          <a:lstStyle>
            <a:lvl1pPr algn="ctr" defTabSz="825500">
              <a:lnSpc>
                <a:spcPct val="100000"/>
              </a:lnSpc>
              <a:spcBef>
                <a:spcPts val="0"/>
              </a:spcBef>
              <a:defRPr sz="3700" b="0">
                <a:latin typeface="Klavika Basic"/>
                <a:ea typeface="Klavika Basic"/>
                <a:cs typeface="Klavika Basic"/>
                <a:sym typeface="Klavika Basic"/>
              </a:defRPr>
            </a:lvl1pPr>
          </a:lstStyle>
          <a:p>
            <a:r>
              <a:t>Provider</a:t>
            </a:r>
          </a:p>
        </p:txBody>
      </p:sp>
      <p:sp>
        <p:nvSpPr>
          <p:cNvPr id="1195" name="Shape 1195"/>
          <p:cNvSpPr/>
          <p:nvPr/>
        </p:nvSpPr>
        <p:spPr>
          <a:xfrm>
            <a:off x="8772954" y="10118800"/>
            <a:ext cx="2557732" cy="1019647"/>
          </a:xfrm>
          <a:prstGeom prst="rect">
            <a:avLst/>
          </a:prstGeom>
          <a:solidFill>
            <a:schemeClr val="accent4"/>
          </a:solid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xmlns="" val="1"/>
            </a:ext>
          </a:extLst>
        </p:spPr>
        <p:txBody>
          <a:bodyPr lIns="50800" tIns="50800" rIns="50800" bIns="50800" anchor="ctr"/>
          <a:lstStyle>
            <a:lvl1pPr algn="ctr" defTabSz="825500">
              <a:lnSpc>
                <a:spcPct val="100000"/>
              </a:lnSpc>
              <a:spcBef>
                <a:spcPts val="0"/>
              </a:spcBef>
              <a:defRPr sz="3700" b="0">
                <a:latin typeface="Klavika Basic"/>
                <a:ea typeface="Klavika Basic"/>
                <a:cs typeface="Klavika Basic"/>
                <a:sym typeface="Klavika Basic"/>
              </a:defRPr>
            </a:lvl1pPr>
          </a:lstStyle>
          <a:p>
            <a:r>
              <a:t>Core</a:t>
            </a:r>
          </a:p>
        </p:txBody>
      </p:sp>
      <p:sp>
        <p:nvSpPr>
          <p:cNvPr id="1196" name="Shape 1196"/>
          <p:cNvSpPr/>
          <p:nvPr/>
        </p:nvSpPr>
        <p:spPr>
          <a:xfrm>
            <a:off x="4954754" y="7795047"/>
            <a:ext cx="5524057" cy="1"/>
          </a:xfrm>
          <a:prstGeom prst="line">
            <a:avLst/>
          </a:prstGeom>
          <a:ln w="63500">
            <a:solidFill>
              <a:srgbClr val="000000"/>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197" name="Shape 1197"/>
          <p:cNvSpPr/>
          <p:nvPr/>
        </p:nvSpPr>
        <p:spPr>
          <a:xfrm flipV="1">
            <a:off x="5816865" y="5986008"/>
            <a:ext cx="1" cy="1784529"/>
          </a:xfrm>
          <a:prstGeom prst="line">
            <a:avLst/>
          </a:prstGeom>
          <a:ln w="63500">
            <a:solidFill>
              <a:srgbClr val="000000"/>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198" name="Shape 1198"/>
          <p:cNvSpPr/>
          <p:nvPr/>
        </p:nvSpPr>
        <p:spPr>
          <a:xfrm>
            <a:off x="900669" y="4271235"/>
            <a:ext cx="11353939" cy="1"/>
          </a:xfrm>
          <a:prstGeom prst="line">
            <a:avLst/>
          </a:prstGeom>
          <a:ln w="63500">
            <a:solidFill>
              <a:srgbClr val="FFFFFF"/>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205" name="Group 1205"/>
          <p:cNvGrpSpPr/>
          <p:nvPr/>
        </p:nvGrpSpPr>
        <p:grpSpPr>
          <a:xfrm>
            <a:off x="1823968" y="6618227"/>
            <a:ext cx="681098" cy="2866536"/>
            <a:chOff x="0" y="0"/>
            <a:chExt cx="681096" cy="2866535"/>
          </a:xfrm>
        </p:grpSpPr>
        <p:sp>
          <p:nvSpPr>
            <p:cNvPr id="1199" name="Shape 1199"/>
            <p:cNvSpPr/>
            <p:nvPr/>
          </p:nvSpPr>
          <p:spPr>
            <a:xfrm>
              <a:off x="149253" y="1040372"/>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200" name="Shape 1200"/>
            <p:cNvSpPr/>
            <p:nvPr/>
          </p:nvSpPr>
          <p:spPr>
            <a:xfrm>
              <a:off x="0" y="1439642"/>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201" name="Shape 1201"/>
            <p:cNvSpPr/>
            <p:nvPr/>
          </p:nvSpPr>
          <p:spPr>
            <a:xfrm>
              <a:off x="149253" y="2079852"/>
              <a:ext cx="387917" cy="387418"/>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202" name="Shape 1202"/>
            <p:cNvSpPr/>
            <p:nvPr/>
          </p:nvSpPr>
          <p:spPr>
            <a:xfrm>
              <a:off x="0" y="2479123"/>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203" name="Shape 1203"/>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204" name="Shape 1204"/>
            <p:cNvSpPr/>
            <p:nvPr/>
          </p:nvSpPr>
          <p:spPr>
            <a:xfrm>
              <a:off x="0" y="399270"/>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sp>
        <p:nvSpPr>
          <p:cNvPr id="1206" name="Shape 1206"/>
          <p:cNvSpPr/>
          <p:nvPr/>
        </p:nvSpPr>
        <p:spPr>
          <a:xfrm flipV="1">
            <a:off x="2725419" y="6563217"/>
            <a:ext cx="1" cy="3171886"/>
          </a:xfrm>
          <a:prstGeom prst="line">
            <a:avLst/>
          </a:prstGeom>
          <a:ln w="63500">
            <a:solidFill>
              <a:schemeClr val="accent3"/>
            </a:solidFill>
            <a:miter/>
            <a:headEnd type="oval"/>
            <a:tailEnd type="oval"/>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207" name="Shape 1207"/>
          <p:cNvSpPr/>
          <p:nvPr/>
        </p:nvSpPr>
        <p:spPr>
          <a:xfrm>
            <a:off x="5816865" y="9532653"/>
            <a:ext cx="1" cy="1270001"/>
          </a:xfrm>
          <a:prstGeom prst="line">
            <a:avLst/>
          </a:prstGeom>
          <a:ln w="63500">
            <a:solidFill>
              <a:srgbClr val="DDDDDD"/>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208" name="Shape 1208"/>
          <p:cNvSpPr/>
          <p:nvPr/>
        </p:nvSpPr>
        <p:spPr>
          <a:xfrm>
            <a:off x="1827839" y="11474798"/>
            <a:ext cx="4725400" cy="1390120"/>
          </a:xfrm>
          <a:prstGeom prst="rect">
            <a:avLst/>
          </a:prstGeom>
          <a:solidFill>
            <a:srgbClr val="DDDDDD"/>
          </a:soli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209" name="Shape 1209"/>
          <p:cNvSpPr/>
          <p:nvPr/>
        </p:nvSpPr>
        <p:spPr>
          <a:xfrm>
            <a:off x="2754126" y="8504237"/>
            <a:ext cx="7356297" cy="1"/>
          </a:xfrm>
          <a:prstGeom prst="line">
            <a:avLst/>
          </a:prstGeom>
          <a:ln w="63500">
            <a:solidFill>
              <a:schemeClr val="accent3"/>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210" name="Shape 1210"/>
          <p:cNvSpPr/>
          <p:nvPr/>
        </p:nvSpPr>
        <p:spPr>
          <a:xfrm>
            <a:off x="1216422" y="9848037"/>
            <a:ext cx="2210633" cy="639234"/>
          </a:xfrm>
          <a:prstGeom prst="rect">
            <a:avLst/>
          </a:prstGeom>
          <a:ln w="254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lnSpc>
                <a:spcPct val="100000"/>
              </a:lnSpc>
              <a:spcBef>
                <a:spcPts val="0"/>
              </a:spcBef>
              <a:defRPr sz="2400">
                <a:solidFill>
                  <a:schemeClr val="accent3"/>
                </a:solidFill>
              </a:defRPr>
            </a:lvl1pPr>
          </a:lstStyle>
          <a:p>
            <a:r>
              <a:t>OPERATORS</a:t>
            </a:r>
          </a:p>
        </p:txBody>
      </p:sp>
      <p:sp>
        <p:nvSpPr>
          <p:cNvPr id="1211" name="Shape 1211"/>
          <p:cNvSpPr/>
          <p:nvPr/>
        </p:nvSpPr>
        <p:spPr>
          <a:xfrm>
            <a:off x="2268095" y="3533723"/>
            <a:ext cx="5676158" cy="690035"/>
          </a:xfrm>
          <a:prstGeom prst="rect">
            <a:avLst/>
          </a:prstGeom>
          <a:ln w="254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lgn="ctr">
              <a:lnSpc>
                <a:spcPct val="100000"/>
              </a:lnSpc>
              <a:spcBef>
                <a:spcPts val="0"/>
              </a:spcBef>
              <a:defRPr sz="2700">
                <a:solidFill>
                  <a:schemeClr val="accent1">
                    <a:lumOff val="11519"/>
                  </a:schemeClr>
                </a:solidFill>
              </a:defRPr>
            </a:lvl1pPr>
          </a:lstStyle>
          <a:p>
            <a:r>
              <a:t>INFRASTRUCTURE AS CODE</a:t>
            </a:r>
          </a:p>
        </p:txBody>
      </p:sp>
      <p:sp>
        <p:nvSpPr>
          <p:cNvPr id="1212" name="Shape 1212"/>
          <p:cNvSpPr/>
          <p:nvPr/>
        </p:nvSpPr>
        <p:spPr>
          <a:xfrm>
            <a:off x="3702437" y="6053413"/>
            <a:ext cx="4228857" cy="1"/>
          </a:xfrm>
          <a:prstGeom prst="line">
            <a:avLst/>
          </a:prstGeom>
          <a:ln w="63500">
            <a:solidFill>
              <a:srgbClr val="000000"/>
            </a:solidFill>
            <a:miter/>
            <a:headEnd type="oval"/>
            <a:tailEnd type="oval"/>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219" name="Group 1219"/>
          <p:cNvGrpSpPr/>
          <p:nvPr/>
        </p:nvGrpSpPr>
        <p:grpSpPr>
          <a:xfrm>
            <a:off x="5181865" y="10374780"/>
            <a:ext cx="1270001" cy="1270001"/>
            <a:chOff x="0" y="0"/>
            <a:chExt cx="1270000" cy="1270000"/>
          </a:xfrm>
        </p:grpSpPr>
        <p:sp>
          <p:nvSpPr>
            <p:cNvPr id="1213" name="Shape 1213"/>
            <p:cNvSpPr/>
            <p:nvPr/>
          </p:nvSpPr>
          <p:spPr>
            <a:xfrm>
              <a:off x="0" y="0"/>
              <a:ext cx="1270000" cy="1270000"/>
            </a:xfrm>
            <a:prstGeom prst="ellipse">
              <a:avLst/>
            </a:prstGeom>
            <a:solidFill>
              <a:srgbClr val="FFFFFF"/>
            </a:solidFill>
            <a:ln w="25400" cap="flat">
              <a:solidFill>
                <a:srgbClr val="A7A7A7"/>
              </a:solidFill>
              <a:prstDash val="solid"/>
              <a:miter lim="8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218" name="Group 1218"/>
            <p:cNvGrpSpPr/>
            <p:nvPr/>
          </p:nvGrpSpPr>
          <p:grpSpPr>
            <a:xfrm>
              <a:off x="116500" y="159352"/>
              <a:ext cx="1011600" cy="976696"/>
              <a:chOff x="0" y="0"/>
              <a:chExt cx="1011598" cy="976695"/>
            </a:xfrm>
          </p:grpSpPr>
          <p:sp>
            <p:nvSpPr>
              <p:cNvPr id="1214" name="Shape 1214"/>
              <p:cNvSpPr/>
              <p:nvPr/>
            </p:nvSpPr>
            <p:spPr>
              <a:xfrm>
                <a:off x="215973" y="881946"/>
                <a:ext cx="584441" cy="9475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8532" y="13722"/>
                      <a:pt x="14817" y="21600"/>
                      <a:pt x="10820" y="21600"/>
                    </a:cubicBezTo>
                    <a:cubicBezTo>
                      <a:pt x="6823" y="21600"/>
                      <a:pt x="3109" y="13722"/>
                      <a:pt x="0" y="0"/>
                    </a:cubicBezTo>
                  </a:path>
                </a:pathLst>
              </a:custGeom>
              <a:noFill/>
              <a:ln w="25400" cap="flat">
                <a:solidFill>
                  <a:srgbClr val="DDDDDD"/>
                </a:solidFill>
                <a:prstDash val="solid"/>
                <a:miter lim="800000"/>
                <a:tailEnd type="triangle" w="med" len="med"/>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215" name="Shape 1215"/>
              <p:cNvSpPr/>
              <p:nvPr/>
            </p:nvSpPr>
            <p:spPr>
              <a:xfrm>
                <a:off x="0" y="0"/>
                <a:ext cx="310880" cy="47343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0" y="21501"/>
                      <a:pt x="0" y="21402"/>
                      <a:pt x="0" y="21352"/>
                    </a:cubicBezTo>
                    <a:cubicBezTo>
                      <a:pt x="0" y="11692"/>
                      <a:pt x="8881" y="3517"/>
                      <a:pt x="21600" y="0"/>
                    </a:cubicBezTo>
                  </a:path>
                </a:pathLst>
              </a:custGeom>
              <a:noFill/>
              <a:ln w="25400" cap="flat">
                <a:solidFill>
                  <a:srgbClr val="DDDDDD"/>
                </a:solidFill>
                <a:prstDash val="solid"/>
                <a:miter lim="800000"/>
                <a:tailEnd type="triangle" w="med" len="med"/>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216" name="Shape 1216"/>
              <p:cNvSpPr/>
              <p:nvPr/>
            </p:nvSpPr>
            <p:spPr>
              <a:xfrm>
                <a:off x="724714" y="9586"/>
                <a:ext cx="286885" cy="463847"/>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21600" y="21498"/>
                      <a:pt x="21600" y="21397"/>
                      <a:pt x="21600" y="21346"/>
                    </a:cubicBezTo>
                    <a:cubicBezTo>
                      <a:pt x="21600" y="11944"/>
                      <a:pt x="12715" y="3761"/>
                      <a:pt x="0" y="0"/>
                    </a:cubicBezTo>
                  </a:path>
                </a:pathLst>
              </a:custGeom>
              <a:noFill/>
              <a:ln w="25400" cap="flat">
                <a:solidFill>
                  <a:srgbClr val="DDDDDD"/>
                </a:solidFill>
                <a:prstDash val="solid"/>
                <a:miter lim="800000"/>
                <a:headEnd type="triangle" w="med" len="med"/>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217" name="Shape 1217"/>
              <p:cNvSpPr/>
              <p:nvPr/>
            </p:nvSpPr>
            <p:spPr>
              <a:xfrm>
                <a:off x="130920" y="88802"/>
                <a:ext cx="762001" cy="762001"/>
              </a:xfrm>
              <a:prstGeom prst="ellipse">
                <a:avLst/>
              </a:prstGeom>
              <a:solidFill>
                <a:srgbClr val="DDDDDD"/>
              </a:solidFill>
              <a:ln w="25400" cap="flat">
                <a:solidFill>
                  <a:srgbClr val="DDDDDD"/>
                </a:solidFill>
                <a:prstDash val="solid"/>
                <a:miter lim="8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grpSp>
      <p:sp>
        <p:nvSpPr>
          <p:cNvPr id="1220" name="Shape 1220"/>
          <p:cNvSpPr/>
          <p:nvPr/>
        </p:nvSpPr>
        <p:spPr>
          <a:xfrm>
            <a:off x="5181865" y="10711887"/>
            <a:ext cx="1270001" cy="523241"/>
          </a:xfrm>
          <a:prstGeom prst="rect">
            <a:avLst/>
          </a:prstGeom>
          <a:ln w="25400">
            <a:miter lim="400000"/>
          </a:ln>
          <a:extLst>
            <a:ext uri="{C572A759-6A51-4108-AA02-DFA0A04FC94B}">
              <ma14:wrappingTextBoxFlag xmlns:ma14="http://schemas.microsoft.com/office/mac/drawingml/2011/main" xmlns="" val="1"/>
            </a:ext>
          </a:extLst>
        </p:spPr>
        <p:txBody>
          <a:bodyPr lIns="121919" tIns="121919" rIns="121919" bIns="121919" anchor="b">
            <a:spAutoFit/>
          </a:bodyPr>
          <a:lstStyle>
            <a:lvl1pPr algn="ctr">
              <a:lnSpc>
                <a:spcPct val="150000"/>
              </a:lnSpc>
              <a:spcBef>
                <a:spcPts val="0"/>
              </a:spcBef>
              <a:defRPr sz="1800" cap="all">
                <a:solidFill>
                  <a:srgbClr val="44546A"/>
                </a:solidFill>
                <a:latin typeface="Verdana"/>
                <a:ea typeface="Verdana"/>
                <a:cs typeface="Verdana"/>
                <a:sym typeface="Verdana"/>
              </a:defRPr>
            </a:lvl1pPr>
          </a:lstStyle>
          <a:p>
            <a:r>
              <a:t>VCS</a:t>
            </a:r>
          </a:p>
        </p:txBody>
      </p:sp>
      <p:grpSp>
        <p:nvGrpSpPr>
          <p:cNvPr id="1225" name="Group 1225"/>
          <p:cNvGrpSpPr/>
          <p:nvPr/>
        </p:nvGrpSpPr>
        <p:grpSpPr>
          <a:xfrm>
            <a:off x="1985440" y="11660010"/>
            <a:ext cx="1019695" cy="1019696"/>
            <a:chOff x="0" y="0"/>
            <a:chExt cx="1019694" cy="1019694"/>
          </a:xfrm>
        </p:grpSpPr>
        <p:pic>
          <p:nvPicPr>
            <p:cNvPr id="1221" name="pasted-image.pdf"/>
            <p:cNvPicPr>
              <a:picLocks noChangeAspect="1"/>
            </p:cNvPicPr>
            <p:nvPr/>
          </p:nvPicPr>
          <p:blipFill>
            <a:blip r:embed="rId3">
              <a:alphaModFix amt="34000"/>
              <a:extLst/>
            </a:blip>
            <a:srcRect/>
            <a:stretch>
              <a:fillRect/>
            </a:stretch>
          </p:blipFill>
          <p:spPr>
            <a:xfrm>
              <a:off x="0" y="0"/>
              <a:ext cx="1019695" cy="1019695"/>
            </a:xfrm>
            <a:prstGeom prst="rect">
              <a:avLst/>
            </a:prstGeom>
            <a:ln w="12700" cap="flat">
              <a:noFill/>
              <a:miter lim="400000"/>
            </a:ln>
            <a:effectLst/>
          </p:spPr>
        </p:pic>
        <p:sp>
          <p:nvSpPr>
            <p:cNvPr id="1222" name="Shape 1222"/>
            <p:cNvSpPr/>
            <p:nvPr/>
          </p:nvSpPr>
          <p:spPr>
            <a:xfrm>
              <a:off x="162757" y="126755"/>
              <a:ext cx="694057" cy="224769"/>
            </a:xfrm>
            <a:prstGeom prst="rect">
              <a:avLst/>
            </a:prstGeom>
            <a:solidFill>
              <a:schemeClr val="accent3"/>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223" name="Shape 1223"/>
            <p:cNvSpPr/>
            <p:nvPr/>
          </p:nvSpPr>
          <p:spPr>
            <a:xfrm>
              <a:off x="162757" y="397402"/>
              <a:ext cx="694057" cy="224769"/>
            </a:xfrm>
            <a:prstGeom prst="rect">
              <a:avLst/>
            </a:prstGeom>
            <a:solidFill>
              <a:schemeClr val="accent3"/>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224" name="Shape 1224"/>
            <p:cNvSpPr/>
            <p:nvPr/>
          </p:nvSpPr>
          <p:spPr>
            <a:xfrm>
              <a:off x="162757" y="668049"/>
              <a:ext cx="694057" cy="224769"/>
            </a:xfrm>
            <a:prstGeom prst="rect">
              <a:avLst/>
            </a:prstGeom>
            <a:solidFill>
              <a:schemeClr val="accent3"/>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grpSp>
        <p:nvGrpSpPr>
          <p:cNvPr id="1230" name="Group 1230"/>
          <p:cNvGrpSpPr/>
          <p:nvPr/>
        </p:nvGrpSpPr>
        <p:grpSpPr>
          <a:xfrm>
            <a:off x="3140930" y="11660010"/>
            <a:ext cx="1019695" cy="1019696"/>
            <a:chOff x="0" y="0"/>
            <a:chExt cx="1019694" cy="1019694"/>
          </a:xfrm>
        </p:grpSpPr>
        <p:pic>
          <p:nvPicPr>
            <p:cNvPr id="1226" name="pasted-image.pdf"/>
            <p:cNvPicPr>
              <a:picLocks noChangeAspect="1"/>
            </p:cNvPicPr>
            <p:nvPr/>
          </p:nvPicPr>
          <p:blipFill>
            <a:blip r:embed="rId3">
              <a:alphaModFix amt="34000"/>
              <a:extLst/>
            </a:blip>
            <a:srcRect/>
            <a:stretch>
              <a:fillRect/>
            </a:stretch>
          </p:blipFill>
          <p:spPr>
            <a:xfrm>
              <a:off x="0" y="0"/>
              <a:ext cx="1019695" cy="1019695"/>
            </a:xfrm>
            <a:prstGeom prst="rect">
              <a:avLst/>
            </a:prstGeom>
            <a:ln w="12700" cap="flat">
              <a:noFill/>
              <a:miter lim="400000"/>
            </a:ln>
            <a:effectLst/>
          </p:spPr>
        </p:pic>
        <p:sp>
          <p:nvSpPr>
            <p:cNvPr id="1227" name="Shape 1227"/>
            <p:cNvSpPr/>
            <p:nvPr/>
          </p:nvSpPr>
          <p:spPr>
            <a:xfrm>
              <a:off x="162757" y="126755"/>
              <a:ext cx="694057" cy="224769"/>
            </a:xfrm>
            <a:prstGeom prst="rect">
              <a:avLst/>
            </a:prstGeom>
            <a:solidFill>
              <a:schemeClr val="accent3"/>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228" name="Shape 1228"/>
            <p:cNvSpPr/>
            <p:nvPr/>
          </p:nvSpPr>
          <p:spPr>
            <a:xfrm>
              <a:off x="162757" y="397402"/>
              <a:ext cx="694057" cy="224769"/>
            </a:xfrm>
            <a:prstGeom prst="rect">
              <a:avLst/>
            </a:prstGeom>
            <a:solidFill>
              <a:schemeClr val="accent3"/>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229" name="Shape 1229"/>
            <p:cNvSpPr/>
            <p:nvPr/>
          </p:nvSpPr>
          <p:spPr>
            <a:xfrm>
              <a:off x="162757" y="668049"/>
              <a:ext cx="694057" cy="224769"/>
            </a:xfrm>
            <a:prstGeom prst="rect">
              <a:avLst/>
            </a:prstGeom>
            <a:solidFill>
              <a:schemeClr val="accent3"/>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pic>
        <p:nvPicPr>
          <p:cNvPr id="1231" name="pasted-image.tiff"/>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3183425" y="6551743"/>
            <a:ext cx="6032133" cy="3393506"/>
          </a:xfrm>
          <a:prstGeom prst="rect">
            <a:avLst/>
          </a:prstGeom>
          <a:ln w="12700">
            <a:miter lim="400000"/>
          </a:ln>
        </p:spPr>
      </p:pic>
      <p:sp>
        <p:nvSpPr>
          <p:cNvPr id="1232" name="Shape 1232"/>
          <p:cNvSpPr>
            <a:spLocks noGrp="1"/>
          </p:cNvSpPr>
          <p:nvPr>
            <p:ph type="title"/>
          </p:nvPr>
        </p:nvSpPr>
        <p:spPr>
          <a:xfrm>
            <a:off x="1565396" y="875901"/>
            <a:ext cx="21746796" cy="1405845"/>
          </a:xfrm>
          <a:prstGeom prst="rect">
            <a:avLst/>
          </a:prstGeom>
        </p:spPr>
        <p:txBody>
          <a:bodyPr/>
          <a:lstStyle>
            <a:lvl1pPr defTabSz="1737360">
              <a:spcBef>
                <a:spcPts val="1700"/>
              </a:spcBef>
              <a:defRPr sz="7029" spc="-251">
                <a:latin typeface="Verdana"/>
                <a:ea typeface="Verdana"/>
                <a:cs typeface="Verdana"/>
                <a:sym typeface="Verdana"/>
              </a:defRPr>
            </a:lvl1pPr>
          </a:lstStyle>
          <a:p>
            <a:r>
              <a:t>Workspace management and VCS connection</a:t>
            </a:r>
          </a:p>
        </p:txBody>
      </p:sp>
      <p:sp>
        <p:nvSpPr>
          <p:cNvPr id="1233" name="Shape 1233"/>
          <p:cNvSpPr/>
          <p:nvPr/>
        </p:nvSpPr>
        <p:spPr>
          <a:xfrm>
            <a:off x="7023133" y="4832060"/>
            <a:ext cx="2557732" cy="639235"/>
          </a:xfrm>
          <a:prstGeom prst="rect">
            <a:avLst/>
          </a:prstGeom>
          <a:ln w="254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lgn="ctr">
              <a:lnSpc>
                <a:spcPct val="100000"/>
              </a:lnSpc>
              <a:spcBef>
                <a:spcPts val="0"/>
              </a:spcBef>
              <a:defRPr sz="2400">
                <a:solidFill>
                  <a:srgbClr val="000000"/>
                </a:solidFill>
              </a:defRPr>
            </a:lvl1pPr>
          </a:lstStyle>
          <a:p>
            <a:r>
              <a:t>DEVELOPERS</a:t>
            </a:r>
          </a:p>
        </p:txBody>
      </p:sp>
      <p:grpSp>
        <p:nvGrpSpPr>
          <p:cNvPr id="1259" name="Group 1259"/>
          <p:cNvGrpSpPr/>
          <p:nvPr/>
        </p:nvGrpSpPr>
        <p:grpSpPr>
          <a:xfrm>
            <a:off x="4546046" y="4769116"/>
            <a:ext cx="2541639" cy="1132479"/>
            <a:chOff x="0" y="0"/>
            <a:chExt cx="2541638" cy="1132477"/>
          </a:xfrm>
        </p:grpSpPr>
        <p:grpSp>
          <p:nvGrpSpPr>
            <p:cNvPr id="1238" name="Group 1238"/>
            <p:cNvGrpSpPr/>
            <p:nvPr/>
          </p:nvGrpSpPr>
          <p:grpSpPr>
            <a:xfrm>
              <a:off x="0" y="-1"/>
              <a:ext cx="782944" cy="917733"/>
              <a:chOff x="0" y="0"/>
              <a:chExt cx="782943" cy="917731"/>
            </a:xfrm>
          </p:grpSpPr>
          <p:sp>
            <p:nvSpPr>
              <p:cNvPr id="1234" name="Shape 1234"/>
              <p:cNvSpPr/>
              <p:nvPr/>
            </p:nvSpPr>
            <p:spPr>
              <a:xfrm>
                <a:off x="0" y="432591"/>
                <a:ext cx="782944" cy="485141"/>
              </a:xfrm>
              <a:prstGeom prst="rect">
                <a:avLst/>
              </a:prstGeom>
              <a:gradFill flip="none" rotWithShape="1">
                <a:gsLst>
                  <a:gs pos="0">
                    <a:srgbClr val="FFFFFF"/>
                  </a:gs>
                  <a:gs pos="100000">
                    <a:srgbClr val="EEEEEE"/>
                  </a:gs>
                </a:gsLst>
                <a:lin ang="16200000" scaled="0"/>
              </a:gra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237" name="Group 1237"/>
              <p:cNvGrpSpPr/>
              <p:nvPr/>
            </p:nvGrpSpPr>
            <p:grpSpPr>
              <a:xfrm>
                <a:off x="50923" y="0"/>
                <a:ext cx="681097" cy="786682"/>
                <a:chOff x="0" y="0"/>
                <a:chExt cx="681096" cy="786681"/>
              </a:xfrm>
            </p:grpSpPr>
            <p:sp>
              <p:nvSpPr>
                <p:cNvPr id="1235" name="Shape 1235"/>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236" name="Shape 1236"/>
                <p:cNvSpPr/>
                <p:nvPr/>
              </p:nvSpPr>
              <p:spPr>
                <a:xfrm>
                  <a:off x="0" y="399269"/>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grpSp>
          <p:nvGrpSpPr>
            <p:cNvPr id="1243" name="Group 1243"/>
            <p:cNvGrpSpPr/>
            <p:nvPr/>
          </p:nvGrpSpPr>
          <p:grpSpPr>
            <a:xfrm>
              <a:off x="458216" y="-1"/>
              <a:ext cx="782945" cy="917733"/>
              <a:chOff x="0" y="0"/>
              <a:chExt cx="782943" cy="917731"/>
            </a:xfrm>
          </p:grpSpPr>
          <p:sp>
            <p:nvSpPr>
              <p:cNvPr id="1239" name="Shape 1239"/>
              <p:cNvSpPr/>
              <p:nvPr/>
            </p:nvSpPr>
            <p:spPr>
              <a:xfrm>
                <a:off x="0" y="432591"/>
                <a:ext cx="782944" cy="485141"/>
              </a:xfrm>
              <a:prstGeom prst="rect">
                <a:avLst/>
              </a:prstGeom>
              <a:gradFill flip="none" rotWithShape="1">
                <a:gsLst>
                  <a:gs pos="0">
                    <a:srgbClr val="FFFFFF"/>
                  </a:gs>
                  <a:gs pos="100000">
                    <a:srgbClr val="EEEEEE"/>
                  </a:gs>
                </a:gsLst>
                <a:lin ang="16200000" scaled="0"/>
              </a:gra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242" name="Group 1242"/>
              <p:cNvGrpSpPr/>
              <p:nvPr/>
            </p:nvGrpSpPr>
            <p:grpSpPr>
              <a:xfrm>
                <a:off x="50923" y="0"/>
                <a:ext cx="681097" cy="786682"/>
                <a:chOff x="0" y="0"/>
                <a:chExt cx="681096" cy="786681"/>
              </a:xfrm>
            </p:grpSpPr>
            <p:sp>
              <p:nvSpPr>
                <p:cNvPr id="1240" name="Shape 1240"/>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241" name="Shape 1241"/>
                <p:cNvSpPr/>
                <p:nvPr/>
              </p:nvSpPr>
              <p:spPr>
                <a:xfrm>
                  <a:off x="0" y="399269"/>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grpSp>
          <p:nvGrpSpPr>
            <p:cNvPr id="1248" name="Group 1248"/>
            <p:cNvGrpSpPr/>
            <p:nvPr/>
          </p:nvGrpSpPr>
          <p:grpSpPr>
            <a:xfrm>
              <a:off x="1758695" y="-1"/>
              <a:ext cx="782944" cy="917733"/>
              <a:chOff x="0" y="0"/>
              <a:chExt cx="782943" cy="917731"/>
            </a:xfrm>
          </p:grpSpPr>
          <p:sp>
            <p:nvSpPr>
              <p:cNvPr id="1244" name="Shape 1244"/>
              <p:cNvSpPr/>
              <p:nvPr/>
            </p:nvSpPr>
            <p:spPr>
              <a:xfrm>
                <a:off x="0" y="432591"/>
                <a:ext cx="782944" cy="485141"/>
              </a:xfrm>
              <a:prstGeom prst="rect">
                <a:avLst/>
              </a:prstGeom>
              <a:gradFill flip="none" rotWithShape="1">
                <a:gsLst>
                  <a:gs pos="0">
                    <a:srgbClr val="FFFFFF"/>
                  </a:gs>
                  <a:gs pos="100000">
                    <a:srgbClr val="EEEEEE"/>
                  </a:gs>
                </a:gsLst>
                <a:lin ang="16200000" scaled="0"/>
              </a:gra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247" name="Group 1247"/>
              <p:cNvGrpSpPr/>
              <p:nvPr/>
            </p:nvGrpSpPr>
            <p:grpSpPr>
              <a:xfrm>
                <a:off x="50923" y="0"/>
                <a:ext cx="681097" cy="786682"/>
                <a:chOff x="0" y="0"/>
                <a:chExt cx="681096" cy="786681"/>
              </a:xfrm>
            </p:grpSpPr>
            <p:sp>
              <p:nvSpPr>
                <p:cNvPr id="1245" name="Shape 1245"/>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246" name="Shape 1246"/>
                <p:cNvSpPr/>
                <p:nvPr/>
              </p:nvSpPr>
              <p:spPr>
                <a:xfrm>
                  <a:off x="0" y="399269"/>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grpSp>
          <p:nvGrpSpPr>
            <p:cNvPr id="1253" name="Group 1253"/>
            <p:cNvGrpSpPr/>
            <p:nvPr/>
          </p:nvGrpSpPr>
          <p:grpSpPr>
            <a:xfrm>
              <a:off x="1306576" y="-1"/>
              <a:ext cx="782944" cy="917733"/>
              <a:chOff x="0" y="0"/>
              <a:chExt cx="782943" cy="917731"/>
            </a:xfrm>
          </p:grpSpPr>
          <p:sp>
            <p:nvSpPr>
              <p:cNvPr id="1249" name="Shape 1249"/>
              <p:cNvSpPr/>
              <p:nvPr/>
            </p:nvSpPr>
            <p:spPr>
              <a:xfrm>
                <a:off x="0" y="432591"/>
                <a:ext cx="782944" cy="485141"/>
              </a:xfrm>
              <a:prstGeom prst="rect">
                <a:avLst/>
              </a:prstGeom>
              <a:gradFill flip="none" rotWithShape="1">
                <a:gsLst>
                  <a:gs pos="0">
                    <a:srgbClr val="FFFFFF"/>
                  </a:gs>
                  <a:gs pos="100000">
                    <a:srgbClr val="EEEEEE"/>
                  </a:gs>
                </a:gsLst>
                <a:lin ang="16200000" scaled="0"/>
              </a:gra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252" name="Group 1252"/>
              <p:cNvGrpSpPr/>
              <p:nvPr/>
            </p:nvGrpSpPr>
            <p:grpSpPr>
              <a:xfrm>
                <a:off x="50923" y="0"/>
                <a:ext cx="681097" cy="786682"/>
                <a:chOff x="0" y="0"/>
                <a:chExt cx="681096" cy="786681"/>
              </a:xfrm>
            </p:grpSpPr>
            <p:sp>
              <p:nvSpPr>
                <p:cNvPr id="1250" name="Shape 1250"/>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251" name="Shape 1251"/>
                <p:cNvSpPr/>
                <p:nvPr/>
              </p:nvSpPr>
              <p:spPr>
                <a:xfrm>
                  <a:off x="0" y="399269"/>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grpSp>
          <p:nvGrpSpPr>
            <p:cNvPr id="1258" name="Group 1258"/>
            <p:cNvGrpSpPr/>
            <p:nvPr/>
          </p:nvGrpSpPr>
          <p:grpSpPr>
            <a:xfrm>
              <a:off x="789432" y="0"/>
              <a:ext cx="966150" cy="1132478"/>
              <a:chOff x="0" y="0"/>
              <a:chExt cx="966148" cy="1132477"/>
            </a:xfrm>
          </p:grpSpPr>
          <p:sp>
            <p:nvSpPr>
              <p:cNvPr id="1254" name="Shape 1254"/>
              <p:cNvSpPr/>
              <p:nvPr/>
            </p:nvSpPr>
            <p:spPr>
              <a:xfrm>
                <a:off x="0" y="533816"/>
                <a:ext cx="966149" cy="598662"/>
              </a:xfrm>
              <a:prstGeom prst="rect">
                <a:avLst/>
              </a:prstGeom>
              <a:gradFill flip="none" rotWithShape="1">
                <a:gsLst>
                  <a:gs pos="0">
                    <a:srgbClr val="FFFFFF"/>
                  </a:gs>
                  <a:gs pos="100000">
                    <a:srgbClr val="EEEEEE"/>
                  </a:gs>
                </a:gsLst>
                <a:lin ang="16200000" scaled="0"/>
              </a:gra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257" name="Group 1257"/>
              <p:cNvGrpSpPr/>
              <p:nvPr/>
            </p:nvGrpSpPr>
            <p:grpSpPr>
              <a:xfrm>
                <a:off x="62839" y="0"/>
                <a:ext cx="840471" cy="970763"/>
                <a:chOff x="0" y="0"/>
                <a:chExt cx="840470" cy="970762"/>
              </a:xfrm>
            </p:grpSpPr>
            <p:sp>
              <p:nvSpPr>
                <p:cNvPr id="1255" name="Shape 1255"/>
                <p:cNvSpPr/>
                <p:nvPr/>
              </p:nvSpPr>
              <p:spPr>
                <a:xfrm>
                  <a:off x="184178" y="0"/>
                  <a:ext cx="478687" cy="478071"/>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256" name="Shape 1256"/>
                <p:cNvSpPr/>
                <p:nvPr/>
              </p:nvSpPr>
              <p:spPr>
                <a:xfrm>
                  <a:off x="0" y="492697"/>
                  <a:ext cx="840471" cy="47806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grpSp>
    </p:spTree>
  </p:cSld>
  <p:clrMapOvr>
    <a:masterClrMapping/>
  </p:clrMapOvr>
  <p:transition spd="slow"/>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5" name="Rectangle"/>
          <p:cNvSpPr/>
          <p:nvPr/>
        </p:nvSpPr>
        <p:spPr>
          <a:xfrm>
            <a:off x="6792841" y="5588213"/>
            <a:ext cx="16469326" cy="1955802"/>
          </a:xfrm>
          <a:prstGeom prst="rect">
            <a:avLst/>
          </a:prstGeom>
          <a:gradFill>
            <a:gsLst>
              <a:gs pos="0">
                <a:srgbClr val="EBEBEB"/>
              </a:gs>
              <a:gs pos="9272">
                <a:srgbClr val="F5F5F5"/>
              </a:gs>
              <a:gs pos="25852">
                <a:srgbClr val="FFFFFF"/>
              </a:gs>
              <a:gs pos="43169">
                <a:srgbClr val="FDFDFD"/>
              </a:gs>
              <a:gs pos="88817">
                <a:srgbClr val="FBFBFB"/>
              </a:gs>
              <a:gs pos="99315">
                <a:srgbClr val="FFFFFF"/>
              </a:gs>
            </a:gsLst>
          </a:gra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956" name="Rectangle"/>
          <p:cNvSpPr/>
          <p:nvPr/>
        </p:nvSpPr>
        <p:spPr>
          <a:xfrm>
            <a:off x="6792841" y="7645400"/>
            <a:ext cx="16469326" cy="1955800"/>
          </a:xfrm>
          <a:prstGeom prst="rect">
            <a:avLst/>
          </a:prstGeom>
          <a:gradFill>
            <a:gsLst>
              <a:gs pos="0">
                <a:srgbClr val="EBEBEB"/>
              </a:gs>
              <a:gs pos="9272">
                <a:srgbClr val="F5F5F5"/>
              </a:gs>
              <a:gs pos="25852">
                <a:srgbClr val="FFFFFF"/>
              </a:gs>
              <a:gs pos="43169">
                <a:srgbClr val="FDFDFD"/>
              </a:gs>
              <a:gs pos="88817">
                <a:srgbClr val="FBFBFB"/>
              </a:gs>
              <a:gs pos="99315">
                <a:srgbClr val="FFFFFF"/>
              </a:gs>
            </a:gsLst>
          </a:gra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957" name="Rectangle"/>
          <p:cNvSpPr/>
          <p:nvPr/>
        </p:nvSpPr>
        <p:spPr>
          <a:xfrm>
            <a:off x="6792841" y="9744451"/>
            <a:ext cx="16469326" cy="1955802"/>
          </a:xfrm>
          <a:prstGeom prst="rect">
            <a:avLst/>
          </a:prstGeom>
          <a:gradFill>
            <a:gsLst>
              <a:gs pos="0">
                <a:srgbClr val="EBEBEB"/>
              </a:gs>
              <a:gs pos="9272">
                <a:srgbClr val="F5F5F5"/>
              </a:gs>
              <a:gs pos="25852">
                <a:srgbClr val="FFFFFF"/>
              </a:gs>
              <a:gs pos="43169">
                <a:srgbClr val="FDFDFD"/>
              </a:gs>
              <a:gs pos="88817">
                <a:srgbClr val="FBFBFB"/>
              </a:gs>
              <a:gs pos="99315">
                <a:srgbClr val="FFFFFF"/>
              </a:gs>
            </a:gsLst>
          </a:gra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958" name="Slide Number"/>
          <p:cNvSpPr txBox="1">
            <a:spLocks noGrp="1"/>
          </p:cNvSpPr>
          <p:nvPr>
            <p:ph type="sldNum" sz="quarter" idx="4294967295"/>
          </p:nvPr>
        </p:nvSpPr>
        <p:spPr>
          <a:xfrm>
            <a:off x="23456898" y="12945581"/>
            <a:ext cx="514905" cy="485139"/>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17</a:t>
            </a:fld>
            <a:endParaRPr/>
          </a:p>
        </p:txBody>
      </p:sp>
      <p:sp>
        <p:nvSpPr>
          <p:cNvPr id="959" name="DEVELOPMENT"/>
          <p:cNvSpPr txBox="1"/>
          <p:nvPr/>
        </p:nvSpPr>
        <p:spPr>
          <a:xfrm>
            <a:off x="1539993" y="6087033"/>
            <a:ext cx="2886168" cy="639233"/>
          </a:xfrm>
          <a:prstGeom prst="rect">
            <a:avLst/>
          </a:prstGeom>
          <a:ln w="127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spcBef>
                <a:spcPts val="0"/>
              </a:spcBef>
              <a:defRPr sz="2400">
                <a:solidFill>
                  <a:srgbClr val="44546A"/>
                </a:solidFill>
                <a:latin typeface="Tahoma"/>
                <a:ea typeface="Tahoma"/>
                <a:cs typeface="Tahoma"/>
                <a:sym typeface="Tahoma"/>
              </a:defRPr>
            </a:lvl1pPr>
          </a:lstStyle>
          <a:p>
            <a:r>
              <a:t>DEVELOPMENT</a:t>
            </a:r>
          </a:p>
        </p:txBody>
      </p:sp>
      <p:sp>
        <p:nvSpPr>
          <p:cNvPr id="960" name="SECURITY"/>
          <p:cNvSpPr txBox="1"/>
          <p:nvPr/>
        </p:nvSpPr>
        <p:spPr>
          <a:xfrm>
            <a:off x="1565393" y="8147776"/>
            <a:ext cx="2428968" cy="639233"/>
          </a:xfrm>
          <a:prstGeom prst="rect">
            <a:avLst/>
          </a:prstGeom>
          <a:ln w="127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spcBef>
                <a:spcPts val="0"/>
              </a:spcBef>
              <a:defRPr sz="2400">
                <a:solidFill>
                  <a:srgbClr val="44546A"/>
                </a:solidFill>
                <a:latin typeface="Tahoma"/>
                <a:ea typeface="Tahoma"/>
                <a:cs typeface="Tahoma"/>
                <a:sym typeface="Tahoma"/>
              </a:defRPr>
            </a:lvl1pPr>
          </a:lstStyle>
          <a:p>
            <a:r>
              <a:t>SECURITY</a:t>
            </a:r>
          </a:p>
        </p:txBody>
      </p:sp>
      <p:sp>
        <p:nvSpPr>
          <p:cNvPr id="961" name="OPERATIONS"/>
          <p:cNvSpPr txBox="1"/>
          <p:nvPr/>
        </p:nvSpPr>
        <p:spPr>
          <a:xfrm>
            <a:off x="1565395" y="10244401"/>
            <a:ext cx="2428969" cy="639233"/>
          </a:xfrm>
          <a:prstGeom prst="rect">
            <a:avLst/>
          </a:prstGeom>
          <a:ln w="127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spcBef>
                <a:spcPts val="0"/>
              </a:spcBef>
              <a:defRPr sz="2400">
                <a:solidFill>
                  <a:srgbClr val="44546A"/>
                </a:solidFill>
                <a:latin typeface="Tahoma"/>
                <a:ea typeface="Tahoma"/>
                <a:cs typeface="Tahoma"/>
                <a:sym typeface="Tahoma"/>
              </a:defRPr>
            </a:lvl1pPr>
          </a:lstStyle>
          <a:p>
            <a:r>
              <a:t>OPERATIONS</a:t>
            </a:r>
          </a:p>
        </p:txBody>
      </p:sp>
      <p:sp>
        <p:nvSpPr>
          <p:cNvPr id="962" name="Run applications"/>
          <p:cNvSpPr txBox="1"/>
          <p:nvPr/>
        </p:nvSpPr>
        <p:spPr>
          <a:xfrm>
            <a:off x="1539990" y="6444058"/>
            <a:ext cx="4273510" cy="575733"/>
          </a:xfrm>
          <a:prstGeom prst="rect">
            <a:avLst/>
          </a:prstGeom>
          <a:ln w="127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spcBef>
                <a:spcPts val="0"/>
              </a:spcBef>
              <a:defRPr sz="2000" b="0">
                <a:solidFill>
                  <a:srgbClr val="44546A"/>
                </a:solidFill>
                <a:latin typeface="Verdana"/>
                <a:ea typeface="Verdana"/>
                <a:cs typeface="Verdana"/>
                <a:sym typeface="Verdana"/>
              </a:defRPr>
            </a:lvl1pPr>
          </a:lstStyle>
          <a:p>
            <a:r>
              <a:t>Run applications</a:t>
            </a:r>
          </a:p>
        </p:txBody>
      </p:sp>
      <p:sp>
        <p:nvSpPr>
          <p:cNvPr id="963" name="Secure infrastructure &amp; applications"/>
          <p:cNvSpPr txBox="1"/>
          <p:nvPr/>
        </p:nvSpPr>
        <p:spPr>
          <a:xfrm>
            <a:off x="1565390" y="8523378"/>
            <a:ext cx="5391110" cy="575733"/>
          </a:xfrm>
          <a:prstGeom prst="rect">
            <a:avLst/>
          </a:prstGeom>
          <a:ln w="127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spcBef>
                <a:spcPts val="0"/>
              </a:spcBef>
              <a:defRPr sz="2000" b="0">
                <a:solidFill>
                  <a:srgbClr val="44546A"/>
                </a:solidFill>
                <a:latin typeface="Verdana"/>
                <a:ea typeface="Verdana"/>
                <a:cs typeface="Verdana"/>
                <a:sym typeface="Verdana"/>
              </a:defRPr>
            </a:lvl1pPr>
          </a:lstStyle>
          <a:p>
            <a:r>
              <a:t>Secure infrastructure &amp; applications</a:t>
            </a:r>
          </a:p>
        </p:txBody>
      </p:sp>
      <p:sp>
        <p:nvSpPr>
          <p:cNvPr id="964" name="Provision infrastructure"/>
          <p:cNvSpPr txBox="1"/>
          <p:nvPr/>
        </p:nvSpPr>
        <p:spPr>
          <a:xfrm>
            <a:off x="1565393" y="10624567"/>
            <a:ext cx="4273510" cy="575733"/>
          </a:xfrm>
          <a:prstGeom prst="rect">
            <a:avLst/>
          </a:prstGeom>
          <a:ln w="127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spcBef>
                <a:spcPts val="0"/>
              </a:spcBef>
              <a:defRPr sz="2000" b="0">
                <a:solidFill>
                  <a:srgbClr val="44546A"/>
                </a:solidFill>
                <a:latin typeface="Verdana"/>
                <a:ea typeface="Verdana"/>
                <a:cs typeface="Verdana"/>
                <a:sym typeface="Verdana"/>
              </a:defRPr>
            </a:lvl1pPr>
          </a:lstStyle>
          <a:p>
            <a:r>
              <a:t>Provision infrastructure</a:t>
            </a:r>
          </a:p>
        </p:txBody>
      </p:sp>
      <p:sp>
        <p:nvSpPr>
          <p:cNvPr id="965" name="Rectangle"/>
          <p:cNvSpPr/>
          <p:nvPr/>
        </p:nvSpPr>
        <p:spPr>
          <a:xfrm>
            <a:off x="2673748" y="5029372"/>
            <a:ext cx="3017074" cy="76202"/>
          </a:xfrm>
          <a:prstGeom prst="rect">
            <a:avLst/>
          </a:prstGeom>
          <a:solidFill>
            <a:schemeClr val="accent2"/>
          </a:soli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966" name="Rectangle"/>
          <p:cNvSpPr/>
          <p:nvPr/>
        </p:nvSpPr>
        <p:spPr>
          <a:xfrm>
            <a:off x="6736343" y="7647940"/>
            <a:ext cx="73154" cy="1950722"/>
          </a:xfrm>
          <a:prstGeom prst="rect">
            <a:avLst/>
          </a:prstGeom>
          <a:solidFill>
            <a:srgbClr val="000000"/>
          </a:soli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967" name="Rectangle"/>
          <p:cNvSpPr/>
          <p:nvPr/>
        </p:nvSpPr>
        <p:spPr>
          <a:xfrm>
            <a:off x="6736343" y="9747743"/>
            <a:ext cx="73154" cy="1955802"/>
          </a:xfrm>
          <a:prstGeom prst="rect">
            <a:avLst/>
          </a:prstGeom>
          <a:solidFill>
            <a:schemeClr val="accent4"/>
          </a:soli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grpSp>
        <p:nvGrpSpPr>
          <p:cNvPr id="972" name="Group"/>
          <p:cNvGrpSpPr/>
          <p:nvPr/>
        </p:nvGrpSpPr>
        <p:grpSpPr>
          <a:xfrm>
            <a:off x="1732727" y="4408373"/>
            <a:ext cx="614396" cy="710738"/>
            <a:chOff x="0" y="0"/>
            <a:chExt cx="614395" cy="710736"/>
          </a:xfrm>
        </p:grpSpPr>
        <p:sp>
          <p:nvSpPr>
            <p:cNvPr id="968" name="Shape"/>
            <p:cNvSpPr/>
            <p:nvPr/>
          </p:nvSpPr>
          <p:spPr>
            <a:xfrm>
              <a:off x="134636" y="-1"/>
              <a:ext cx="349928" cy="34947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25400" cap="flat">
              <a:solidFill>
                <a:srgbClr val="000000"/>
              </a:solidFill>
              <a:prstDash val="solid"/>
              <a:miter lim="800000"/>
            </a:ln>
            <a:effectLst/>
          </p:spPr>
          <p:txBody>
            <a:bodyPr wrap="square" lIns="121918" tIns="121918" rIns="121918" bIns="121918" numCol="1" anchor="ctr">
              <a:noAutofit/>
            </a:bodyPr>
            <a:lstStyle/>
            <a:p>
              <a:pPr defTabSz="1219200">
                <a:lnSpc>
                  <a:spcPct val="100000"/>
                </a:lnSpc>
                <a:spcBef>
                  <a:spcPts val="0"/>
                </a:spcBef>
                <a:defRPr b="0">
                  <a:solidFill>
                    <a:srgbClr val="FFFFFF"/>
                  </a:solidFill>
                  <a:latin typeface="Arial"/>
                  <a:ea typeface="Arial"/>
                  <a:cs typeface="Arial"/>
                  <a:sym typeface="Arial"/>
                </a:defRPr>
              </a:pPr>
              <a:endParaRPr/>
            </a:p>
          </p:txBody>
        </p:sp>
        <p:sp>
          <p:nvSpPr>
            <p:cNvPr id="969" name="Line"/>
            <p:cNvSpPr/>
            <p:nvPr/>
          </p:nvSpPr>
          <p:spPr>
            <a:xfrm>
              <a:off x="0" y="360167"/>
              <a:ext cx="614396" cy="34947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25400" cap="flat">
              <a:solidFill>
                <a:srgbClr val="000000"/>
              </a:solidFill>
              <a:prstDash val="solid"/>
              <a:miter lim="800000"/>
            </a:ln>
            <a:effectLst/>
          </p:spPr>
          <p:txBody>
            <a:bodyPr wrap="square" lIns="121918" tIns="121918" rIns="121918" bIns="121918" numCol="1" anchor="t">
              <a:noAutofit/>
            </a:bodyPr>
            <a:lstStyle/>
            <a:p>
              <a:pPr defTabSz="1219200">
                <a:lnSpc>
                  <a:spcPct val="100000"/>
                </a:lnSpc>
                <a:spcBef>
                  <a:spcPts val="0"/>
                </a:spcBef>
                <a:defRPr b="0">
                  <a:solidFill>
                    <a:srgbClr val="FFFFFF"/>
                  </a:solidFill>
                  <a:latin typeface="Arial"/>
                  <a:ea typeface="Arial"/>
                  <a:cs typeface="Arial"/>
                  <a:sym typeface="Arial"/>
                </a:defRPr>
              </a:pPr>
              <a:endParaRPr/>
            </a:p>
          </p:txBody>
        </p:sp>
        <p:sp>
          <p:nvSpPr>
            <p:cNvPr id="970" name="Line"/>
            <p:cNvSpPr/>
            <p:nvPr/>
          </p:nvSpPr>
          <p:spPr>
            <a:xfrm flipV="1">
              <a:off x="134636" y="571468"/>
              <a:ext cx="4809" cy="139269"/>
            </a:xfrm>
            <a:prstGeom prst="line">
              <a:avLst/>
            </a:prstGeom>
            <a:noFill/>
            <a:ln w="25400" cap="flat">
              <a:solidFill>
                <a:srgbClr val="000000"/>
              </a:solidFill>
              <a:prstDash val="solid"/>
              <a:miter lim="800000"/>
            </a:ln>
            <a:effectLst/>
          </p:spPr>
          <p:txBody>
            <a:bodyPr wrap="square" lIns="45718" tIns="45718" rIns="45718" bIns="45718" numCol="1" anchor="t">
              <a:noAutofit/>
            </a:bodyPr>
            <a:lstStyle/>
            <a:p>
              <a:pPr>
                <a:defRPr>
                  <a:solidFill>
                    <a:srgbClr val="FFFFFF"/>
                  </a:solidFill>
                </a:defRPr>
              </a:pPr>
              <a:endParaRPr/>
            </a:p>
          </p:txBody>
        </p:sp>
        <p:sp>
          <p:nvSpPr>
            <p:cNvPr id="971" name="Line"/>
            <p:cNvSpPr/>
            <p:nvPr/>
          </p:nvSpPr>
          <p:spPr>
            <a:xfrm flipV="1">
              <a:off x="485652" y="571468"/>
              <a:ext cx="4812" cy="139269"/>
            </a:xfrm>
            <a:prstGeom prst="line">
              <a:avLst/>
            </a:prstGeom>
            <a:noFill/>
            <a:ln w="25400" cap="flat">
              <a:solidFill>
                <a:srgbClr val="000000"/>
              </a:solidFill>
              <a:prstDash val="solid"/>
              <a:miter lim="800000"/>
            </a:ln>
            <a:effectLst/>
          </p:spPr>
          <p:txBody>
            <a:bodyPr wrap="square" lIns="45718" tIns="45718" rIns="45718" bIns="45718" numCol="1" anchor="t">
              <a:noAutofit/>
            </a:bodyPr>
            <a:lstStyle/>
            <a:p>
              <a:pPr>
                <a:defRPr>
                  <a:solidFill>
                    <a:srgbClr val="FFFFFF"/>
                  </a:solidFill>
                </a:defRPr>
              </a:pPr>
              <a:endParaRPr/>
            </a:p>
          </p:txBody>
        </p:sp>
      </p:grpSp>
      <p:sp>
        <p:nvSpPr>
          <p:cNvPr id="973" name="Provision any infrastructure for any application"/>
          <p:cNvSpPr txBox="1">
            <a:spLocks noGrp="1"/>
          </p:cNvSpPr>
          <p:nvPr>
            <p:ph type="title"/>
          </p:nvPr>
        </p:nvSpPr>
        <p:spPr>
          <a:xfrm>
            <a:off x="1565395" y="875900"/>
            <a:ext cx="21746798" cy="2207524"/>
          </a:xfrm>
          <a:prstGeom prst="rect">
            <a:avLst/>
          </a:prstGeom>
        </p:spPr>
        <p:txBody>
          <a:bodyPr/>
          <a:lstStyle>
            <a:lvl1pPr defTabSz="1664207">
              <a:spcBef>
                <a:spcPts val="1600"/>
              </a:spcBef>
              <a:defRPr sz="6700" spc="-300">
                <a:latin typeface="Verdana"/>
                <a:ea typeface="Verdana"/>
                <a:cs typeface="Verdana"/>
                <a:sym typeface="Verdana"/>
              </a:defRPr>
            </a:lvl1pPr>
          </a:lstStyle>
          <a:p>
            <a:r>
              <a:t>Provision any infrastructure for any application</a:t>
            </a:r>
          </a:p>
        </p:txBody>
      </p:sp>
      <p:sp>
        <p:nvSpPr>
          <p:cNvPr id="974" name="THE PRACTITIONER"/>
          <p:cNvSpPr txBox="1"/>
          <p:nvPr/>
        </p:nvSpPr>
        <p:spPr>
          <a:xfrm>
            <a:off x="2487664" y="4444124"/>
            <a:ext cx="3495768" cy="639233"/>
          </a:xfrm>
          <a:prstGeom prst="rect">
            <a:avLst/>
          </a:prstGeom>
          <a:ln w="127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spcBef>
                <a:spcPts val="0"/>
              </a:spcBef>
              <a:defRPr sz="2400">
                <a:solidFill>
                  <a:srgbClr val="44546A"/>
                </a:solidFill>
                <a:latin typeface="Tahoma"/>
                <a:ea typeface="Tahoma"/>
                <a:cs typeface="Tahoma"/>
                <a:sym typeface="Tahoma"/>
              </a:defRPr>
            </a:lvl1pPr>
          </a:lstStyle>
          <a:p>
            <a:r>
              <a:t>THE PRACTITIONER</a:t>
            </a:r>
          </a:p>
        </p:txBody>
      </p:sp>
      <p:sp>
        <p:nvSpPr>
          <p:cNvPr id="975" name="Rectangle"/>
          <p:cNvSpPr/>
          <p:nvPr/>
        </p:nvSpPr>
        <p:spPr>
          <a:xfrm>
            <a:off x="6736343" y="5575513"/>
            <a:ext cx="73154" cy="1955802"/>
          </a:xfrm>
          <a:prstGeom prst="rect">
            <a:avLst/>
          </a:prstGeom>
          <a:solidFill>
            <a:schemeClr val="accent5"/>
          </a:soli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grpSp>
        <p:nvGrpSpPr>
          <p:cNvPr id="982" name="Group"/>
          <p:cNvGrpSpPr/>
          <p:nvPr/>
        </p:nvGrpSpPr>
        <p:grpSpPr>
          <a:xfrm>
            <a:off x="10255084" y="9170669"/>
            <a:ext cx="5031635" cy="2915964"/>
            <a:chOff x="0" y="0"/>
            <a:chExt cx="5031634" cy="2915962"/>
          </a:xfrm>
        </p:grpSpPr>
        <p:sp>
          <p:nvSpPr>
            <p:cNvPr id="976" name="Shape"/>
            <p:cNvSpPr/>
            <p:nvPr/>
          </p:nvSpPr>
          <p:spPr>
            <a:xfrm>
              <a:off x="0" y="0"/>
              <a:ext cx="5031635" cy="2915963"/>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chemeClr val="accent4">
                <a:alpha val="14000"/>
              </a:schemeClr>
            </a:solidFill>
            <a:ln w="63500" cap="flat">
              <a:solidFill>
                <a:schemeClr val="accent4">
                  <a:alpha val="56000"/>
                </a:schemeClr>
              </a:solidFill>
              <a:prstDash val="solid"/>
              <a:miter lim="8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grpSp>
          <p:nvGrpSpPr>
            <p:cNvPr id="981" name="Group"/>
            <p:cNvGrpSpPr/>
            <p:nvPr/>
          </p:nvGrpSpPr>
          <p:grpSpPr>
            <a:xfrm>
              <a:off x="2210284" y="1109602"/>
              <a:ext cx="611226" cy="696704"/>
              <a:chOff x="-1" y="-1"/>
              <a:chExt cx="611224" cy="696702"/>
            </a:xfrm>
          </p:grpSpPr>
          <p:sp>
            <p:nvSpPr>
              <p:cNvPr id="977" name="Shape"/>
              <p:cNvSpPr/>
              <p:nvPr/>
            </p:nvSpPr>
            <p:spPr>
              <a:xfrm>
                <a:off x="211052" y="123302"/>
                <a:ext cx="189118" cy="32906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7200"/>
                    </a:lnTo>
                    <a:lnTo>
                      <a:pt x="21600" y="21600"/>
                    </a:lnTo>
                    <a:lnTo>
                      <a:pt x="0" y="14400"/>
                    </a:lnTo>
                    <a:lnTo>
                      <a:pt x="0" y="0"/>
                    </a:lnTo>
                    <a:close/>
                  </a:path>
                </a:pathLst>
              </a:custGeom>
              <a:solidFill>
                <a:schemeClr val="accent4"/>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sp>
            <p:nvSpPr>
              <p:cNvPr id="978" name="Shape"/>
              <p:cNvSpPr/>
              <p:nvPr/>
            </p:nvSpPr>
            <p:spPr>
              <a:xfrm>
                <a:off x="420592" y="123302"/>
                <a:ext cx="190632" cy="329063"/>
              </a:xfrm>
              <a:custGeom>
                <a:avLst/>
                <a:gdLst/>
                <a:ahLst/>
                <a:cxnLst>
                  <a:cxn ang="0">
                    <a:pos x="wd2" y="hd2"/>
                  </a:cxn>
                  <a:cxn ang="5400000">
                    <a:pos x="wd2" y="hd2"/>
                  </a:cxn>
                  <a:cxn ang="10800000">
                    <a:pos x="wd2" y="hd2"/>
                  </a:cxn>
                  <a:cxn ang="16200000">
                    <a:pos x="wd2" y="hd2"/>
                  </a:cxn>
                </a:cxnLst>
                <a:rect l="0" t="0" r="r" b="b"/>
                <a:pathLst>
                  <a:path w="21600" h="21600" extrusionOk="0">
                    <a:moveTo>
                      <a:pt x="0" y="7200"/>
                    </a:moveTo>
                    <a:lnTo>
                      <a:pt x="0" y="21600"/>
                    </a:lnTo>
                    <a:lnTo>
                      <a:pt x="21600" y="14400"/>
                    </a:lnTo>
                    <a:lnTo>
                      <a:pt x="21600" y="0"/>
                    </a:lnTo>
                    <a:lnTo>
                      <a:pt x="0" y="7200"/>
                    </a:lnTo>
                    <a:close/>
                  </a:path>
                </a:pathLst>
              </a:custGeom>
              <a:solidFill>
                <a:srgbClr val="4040B2"/>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sp>
            <p:nvSpPr>
              <p:cNvPr id="979" name="Shape"/>
              <p:cNvSpPr/>
              <p:nvPr/>
            </p:nvSpPr>
            <p:spPr>
              <a:xfrm>
                <a:off x="-2" y="-2"/>
                <a:ext cx="189876" cy="33057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4384"/>
                    </a:lnTo>
                    <a:lnTo>
                      <a:pt x="21600" y="21600"/>
                    </a:lnTo>
                    <a:lnTo>
                      <a:pt x="21600" y="7216"/>
                    </a:lnTo>
                    <a:lnTo>
                      <a:pt x="0" y="0"/>
                    </a:lnTo>
                    <a:close/>
                  </a:path>
                </a:pathLst>
              </a:custGeom>
              <a:solidFill>
                <a:schemeClr val="accent4"/>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sp>
            <p:nvSpPr>
              <p:cNvPr id="980" name="Shape"/>
              <p:cNvSpPr/>
              <p:nvPr/>
            </p:nvSpPr>
            <p:spPr>
              <a:xfrm>
                <a:off x="211052" y="366883"/>
                <a:ext cx="189118" cy="329819"/>
              </a:xfrm>
              <a:custGeom>
                <a:avLst/>
                <a:gdLst/>
                <a:ahLst/>
                <a:cxnLst>
                  <a:cxn ang="0">
                    <a:pos x="wd2" y="hd2"/>
                  </a:cxn>
                  <a:cxn ang="5400000">
                    <a:pos x="wd2" y="hd2"/>
                  </a:cxn>
                  <a:cxn ang="10800000">
                    <a:pos x="wd2" y="hd2"/>
                  </a:cxn>
                  <a:cxn ang="16200000">
                    <a:pos x="wd2" y="hd2"/>
                  </a:cxn>
                </a:cxnLst>
                <a:rect l="0" t="0" r="r" b="b"/>
                <a:pathLst>
                  <a:path w="21600" h="21600" extrusionOk="0">
                    <a:moveTo>
                      <a:pt x="0" y="14417"/>
                    </a:moveTo>
                    <a:lnTo>
                      <a:pt x="21600" y="21600"/>
                    </a:lnTo>
                    <a:lnTo>
                      <a:pt x="21600" y="7233"/>
                    </a:lnTo>
                    <a:lnTo>
                      <a:pt x="0" y="0"/>
                    </a:lnTo>
                    <a:lnTo>
                      <a:pt x="0" y="14417"/>
                    </a:lnTo>
                    <a:close/>
                  </a:path>
                </a:pathLst>
              </a:custGeom>
              <a:solidFill>
                <a:schemeClr val="accent4"/>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grpSp>
      </p:grpSp>
      <p:sp>
        <p:nvSpPr>
          <p:cNvPr id="983" name="Scale…"/>
          <p:cNvSpPr txBox="1"/>
          <p:nvPr/>
        </p:nvSpPr>
        <p:spPr>
          <a:xfrm>
            <a:off x="16013140" y="10167367"/>
            <a:ext cx="6133642" cy="1490133"/>
          </a:xfrm>
          <a:prstGeom prst="rect">
            <a:avLst/>
          </a:prstGeom>
          <a:ln w="127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p>
            <a:pPr marL="254000" indent="-254000">
              <a:lnSpc>
                <a:spcPct val="150000"/>
              </a:lnSpc>
              <a:spcBef>
                <a:spcPts val="0"/>
              </a:spcBef>
              <a:buSzPct val="100000"/>
              <a:buChar char="•"/>
              <a:defRPr sz="2000" b="0">
                <a:solidFill>
                  <a:srgbClr val="44546A"/>
                </a:solidFill>
                <a:latin typeface="Verdana"/>
                <a:ea typeface="Verdana"/>
                <a:cs typeface="Verdana"/>
                <a:sym typeface="Verdana"/>
              </a:defRPr>
            </a:pPr>
            <a:r>
              <a:t>Scale </a:t>
            </a:r>
          </a:p>
          <a:p>
            <a:pPr marL="254000" indent="-254000">
              <a:lnSpc>
                <a:spcPct val="150000"/>
              </a:lnSpc>
              <a:spcBef>
                <a:spcPts val="0"/>
              </a:spcBef>
              <a:buSzPct val="100000"/>
              <a:buChar char="•"/>
              <a:defRPr sz="2000" b="0">
                <a:solidFill>
                  <a:srgbClr val="44546A"/>
                </a:solidFill>
                <a:latin typeface="Verdana"/>
                <a:ea typeface="Verdana"/>
                <a:cs typeface="Verdana"/>
                <a:sym typeface="Verdana"/>
              </a:defRPr>
            </a:pPr>
            <a:r>
              <a:t>Heterogeneity </a:t>
            </a:r>
          </a:p>
          <a:p>
            <a:pPr marL="254000" indent="-254000">
              <a:lnSpc>
                <a:spcPct val="150000"/>
              </a:lnSpc>
              <a:spcBef>
                <a:spcPts val="0"/>
              </a:spcBef>
              <a:buSzPct val="100000"/>
              <a:buChar char="•"/>
              <a:defRPr sz="2000" b="0">
                <a:solidFill>
                  <a:srgbClr val="44546A"/>
                </a:solidFill>
                <a:latin typeface="Verdana"/>
                <a:ea typeface="Verdana"/>
                <a:cs typeface="Verdana"/>
                <a:sym typeface="Verdana"/>
              </a:defRPr>
            </a:pPr>
            <a:r>
              <a:t>Dependency management</a:t>
            </a:r>
          </a:p>
        </p:txBody>
      </p:sp>
    </p:spTree>
    <p:extLst>
      <p:ext uri="{BB962C8B-B14F-4D97-AF65-F5344CB8AC3E}">
        <p14:creationId xmlns:p14="http://schemas.microsoft.com/office/powerpoint/2010/main" val="1340360171"/>
      </p:ext>
    </p:extLst>
  </p:cSld>
  <p:clrMapOvr>
    <a:masterClrMapping/>
  </p:clrMapOvr>
  <p:transition spd="med"/>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3" name="Shape 1263"/>
          <p:cNvSpPr/>
          <p:nvPr/>
        </p:nvSpPr>
        <p:spPr>
          <a:xfrm>
            <a:off x="4954754" y="7795047"/>
            <a:ext cx="5524057" cy="1"/>
          </a:xfrm>
          <a:prstGeom prst="line">
            <a:avLst/>
          </a:prstGeom>
          <a:ln w="63500">
            <a:solidFill>
              <a:srgbClr val="000000"/>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264" name="Shape 1264"/>
          <p:cNvSpPr/>
          <p:nvPr/>
        </p:nvSpPr>
        <p:spPr>
          <a:xfrm flipV="1">
            <a:off x="10490312" y="7796604"/>
            <a:ext cx="1" cy="2650967"/>
          </a:xfrm>
          <a:prstGeom prst="line">
            <a:avLst/>
          </a:prstGeom>
          <a:ln w="63500">
            <a:solidFill>
              <a:srgbClr val="000000"/>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265" name="Shape 1265"/>
          <p:cNvSpPr/>
          <p:nvPr/>
        </p:nvSpPr>
        <p:spPr>
          <a:xfrm flipV="1">
            <a:off x="6180623" y="5965736"/>
            <a:ext cx="1" cy="1784529"/>
          </a:xfrm>
          <a:prstGeom prst="line">
            <a:avLst/>
          </a:prstGeom>
          <a:ln w="63500">
            <a:solidFill>
              <a:srgbClr val="000000"/>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266" name="Shape 1266"/>
          <p:cNvSpPr/>
          <p:nvPr/>
        </p:nvSpPr>
        <p:spPr>
          <a:xfrm>
            <a:off x="1372374" y="3356885"/>
            <a:ext cx="7467601" cy="9146283"/>
          </a:xfrm>
          <a:prstGeom prst="rect">
            <a:avLst/>
          </a:prstGeom>
          <a:gradFill>
            <a:gsLst>
              <a:gs pos="0">
                <a:srgbClr val="FFFFFF">
                  <a:alpha val="44001"/>
                </a:srgbClr>
              </a:gs>
              <a:gs pos="100000">
                <a:srgbClr val="EEEEEE">
                  <a:alpha val="44001"/>
                </a:srgbClr>
              </a:gs>
            </a:gsLst>
            <a:lin ang="16200000"/>
          </a:gra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267" name="Shape 1267"/>
          <p:cNvSpPr/>
          <p:nvPr/>
        </p:nvSpPr>
        <p:spPr>
          <a:xfrm>
            <a:off x="3178958" y="4271235"/>
            <a:ext cx="9075649" cy="1"/>
          </a:xfrm>
          <a:prstGeom prst="line">
            <a:avLst/>
          </a:prstGeom>
          <a:ln w="63500">
            <a:solidFill>
              <a:srgbClr val="FFFFFF"/>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268" name="Shape 1268"/>
          <p:cNvSpPr/>
          <p:nvPr/>
        </p:nvSpPr>
        <p:spPr>
          <a:xfrm>
            <a:off x="13472346" y="3517025"/>
            <a:ext cx="8710406" cy="664634"/>
          </a:xfrm>
          <a:prstGeom prst="rect">
            <a:avLst/>
          </a:prstGeom>
          <a:ln w="254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lgn="ctr">
              <a:lnSpc>
                <a:spcPct val="150000"/>
              </a:lnSpc>
              <a:spcBef>
                <a:spcPts val="0"/>
              </a:spcBef>
              <a:defRPr sz="2600" cap="all">
                <a:solidFill>
                  <a:srgbClr val="44546A"/>
                </a:solidFill>
                <a:latin typeface="Verdana"/>
                <a:ea typeface="Verdana"/>
                <a:cs typeface="Verdana"/>
                <a:sym typeface="Verdana"/>
              </a:defRPr>
            </a:lvl1pPr>
          </a:lstStyle>
          <a:p>
            <a:r>
              <a:t> </a:t>
            </a:r>
          </a:p>
        </p:txBody>
      </p:sp>
      <p:sp>
        <p:nvSpPr>
          <p:cNvPr id="1269" name="Shape 1269"/>
          <p:cNvSpPr>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170</a:t>
            </a:fld>
            <a:endParaRPr/>
          </a:p>
        </p:txBody>
      </p:sp>
      <p:sp>
        <p:nvSpPr>
          <p:cNvPr id="1270" name="Shape 1270"/>
          <p:cNvSpPr/>
          <p:nvPr/>
        </p:nvSpPr>
        <p:spPr>
          <a:xfrm>
            <a:off x="10255084" y="9170670"/>
            <a:ext cx="5031633" cy="2915961"/>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chemeClr val="accent4">
              <a:alpha val="14000"/>
            </a:schemeClr>
          </a:solidFill>
          <a:ln w="63500">
            <a:solidFill>
              <a:schemeClr val="accent4">
                <a:alpha val="56000"/>
              </a:schemeClr>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275" name="Group 1275"/>
          <p:cNvGrpSpPr/>
          <p:nvPr/>
        </p:nvGrpSpPr>
        <p:grpSpPr>
          <a:xfrm>
            <a:off x="12465370" y="10280274"/>
            <a:ext cx="611222" cy="696699"/>
            <a:chOff x="0" y="0"/>
            <a:chExt cx="611221" cy="696698"/>
          </a:xfrm>
        </p:grpSpPr>
        <p:sp>
          <p:nvSpPr>
            <p:cNvPr id="1271" name="Shape 1271"/>
            <p:cNvSpPr/>
            <p:nvPr/>
          </p:nvSpPr>
          <p:spPr>
            <a:xfrm>
              <a:off x="211052" y="123302"/>
              <a:ext cx="189117" cy="32906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7200"/>
                  </a:lnTo>
                  <a:lnTo>
                    <a:pt x="21600" y="21600"/>
                  </a:lnTo>
                  <a:lnTo>
                    <a:pt x="0" y="14400"/>
                  </a:lnTo>
                  <a:lnTo>
                    <a:pt x="0" y="0"/>
                  </a:lnTo>
                  <a:close/>
                </a:path>
              </a:pathLst>
            </a:custGeom>
            <a:solidFill>
              <a:schemeClr val="accent4"/>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1272" name="Shape 1272"/>
            <p:cNvSpPr/>
            <p:nvPr/>
          </p:nvSpPr>
          <p:spPr>
            <a:xfrm>
              <a:off x="420592" y="123302"/>
              <a:ext cx="190630" cy="329061"/>
            </a:xfrm>
            <a:custGeom>
              <a:avLst/>
              <a:gdLst/>
              <a:ahLst/>
              <a:cxnLst>
                <a:cxn ang="0">
                  <a:pos x="wd2" y="hd2"/>
                </a:cxn>
                <a:cxn ang="5400000">
                  <a:pos x="wd2" y="hd2"/>
                </a:cxn>
                <a:cxn ang="10800000">
                  <a:pos x="wd2" y="hd2"/>
                </a:cxn>
                <a:cxn ang="16200000">
                  <a:pos x="wd2" y="hd2"/>
                </a:cxn>
              </a:cxnLst>
              <a:rect l="0" t="0" r="r" b="b"/>
              <a:pathLst>
                <a:path w="21600" h="21600" extrusionOk="0">
                  <a:moveTo>
                    <a:pt x="0" y="7200"/>
                  </a:moveTo>
                  <a:lnTo>
                    <a:pt x="0" y="21600"/>
                  </a:lnTo>
                  <a:lnTo>
                    <a:pt x="21600" y="14400"/>
                  </a:lnTo>
                  <a:lnTo>
                    <a:pt x="21600" y="0"/>
                  </a:lnTo>
                  <a:lnTo>
                    <a:pt x="0" y="7200"/>
                  </a:lnTo>
                  <a:close/>
                </a:path>
              </a:pathLst>
            </a:custGeom>
            <a:solidFill>
              <a:srgbClr val="4040B2"/>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1273" name="Shape 1273"/>
            <p:cNvSpPr/>
            <p:nvPr/>
          </p:nvSpPr>
          <p:spPr>
            <a:xfrm>
              <a:off x="-1" y="-1"/>
              <a:ext cx="189874" cy="33057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4384"/>
                  </a:lnTo>
                  <a:lnTo>
                    <a:pt x="21600" y="21600"/>
                  </a:lnTo>
                  <a:lnTo>
                    <a:pt x="21600" y="7216"/>
                  </a:lnTo>
                  <a:lnTo>
                    <a:pt x="0" y="0"/>
                  </a:lnTo>
                  <a:close/>
                </a:path>
              </a:pathLst>
            </a:custGeom>
            <a:solidFill>
              <a:schemeClr val="accent4"/>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1274" name="Shape 1274"/>
            <p:cNvSpPr/>
            <p:nvPr/>
          </p:nvSpPr>
          <p:spPr>
            <a:xfrm>
              <a:off x="211052" y="366882"/>
              <a:ext cx="189117" cy="329817"/>
            </a:xfrm>
            <a:custGeom>
              <a:avLst/>
              <a:gdLst/>
              <a:ahLst/>
              <a:cxnLst>
                <a:cxn ang="0">
                  <a:pos x="wd2" y="hd2"/>
                </a:cxn>
                <a:cxn ang="5400000">
                  <a:pos x="wd2" y="hd2"/>
                </a:cxn>
                <a:cxn ang="10800000">
                  <a:pos x="wd2" y="hd2"/>
                </a:cxn>
                <a:cxn ang="16200000">
                  <a:pos x="wd2" y="hd2"/>
                </a:cxn>
              </a:cxnLst>
              <a:rect l="0" t="0" r="r" b="b"/>
              <a:pathLst>
                <a:path w="21600" h="21600" extrusionOk="0">
                  <a:moveTo>
                    <a:pt x="0" y="14417"/>
                  </a:moveTo>
                  <a:lnTo>
                    <a:pt x="21600" y="21600"/>
                  </a:lnTo>
                  <a:lnTo>
                    <a:pt x="21600" y="7233"/>
                  </a:lnTo>
                  <a:lnTo>
                    <a:pt x="0" y="0"/>
                  </a:lnTo>
                  <a:lnTo>
                    <a:pt x="0" y="14417"/>
                  </a:lnTo>
                  <a:close/>
                </a:path>
              </a:pathLst>
            </a:custGeom>
            <a:solidFill>
              <a:schemeClr val="accent4"/>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grpSp>
      <p:sp>
        <p:nvSpPr>
          <p:cNvPr id="1276" name="Shape 1276"/>
          <p:cNvSpPr>
            <a:spLocks noGrp="1"/>
          </p:cNvSpPr>
          <p:nvPr>
            <p:ph type="title"/>
          </p:nvPr>
        </p:nvSpPr>
        <p:spPr>
          <a:xfrm>
            <a:off x="1565396" y="875901"/>
            <a:ext cx="21746796" cy="1405845"/>
          </a:xfrm>
          <a:prstGeom prst="rect">
            <a:avLst/>
          </a:prstGeom>
        </p:spPr>
        <p:txBody>
          <a:bodyPr/>
          <a:lstStyle>
            <a:lvl1pPr defTabSz="1737360">
              <a:spcBef>
                <a:spcPts val="1700"/>
              </a:spcBef>
              <a:defRPr sz="7029" spc="-251">
                <a:latin typeface="Verdana"/>
                <a:ea typeface="Verdana"/>
                <a:cs typeface="Verdana"/>
                <a:sym typeface="Verdana"/>
              </a:defRPr>
            </a:lvl1pPr>
          </a:lstStyle>
          <a:p>
            <a:r>
              <a:t>Workspace management and VCS connection</a:t>
            </a:r>
          </a:p>
        </p:txBody>
      </p:sp>
      <p:sp>
        <p:nvSpPr>
          <p:cNvPr id="1277" name="Shape 1277"/>
          <p:cNvSpPr/>
          <p:nvPr/>
        </p:nvSpPr>
        <p:spPr>
          <a:xfrm>
            <a:off x="14211275" y="10118800"/>
            <a:ext cx="2557732" cy="1019647"/>
          </a:xfrm>
          <a:prstGeom prst="rect">
            <a:avLst/>
          </a:prstGeom>
          <a:solidFill>
            <a:schemeClr val="accent4"/>
          </a:solid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xmlns="" val="1"/>
            </a:ext>
          </a:extLst>
        </p:spPr>
        <p:txBody>
          <a:bodyPr lIns="50800" tIns="50800" rIns="50800" bIns="50800" anchor="ctr"/>
          <a:lstStyle>
            <a:lvl1pPr algn="ctr" defTabSz="825500">
              <a:lnSpc>
                <a:spcPct val="100000"/>
              </a:lnSpc>
              <a:spcBef>
                <a:spcPts val="0"/>
              </a:spcBef>
              <a:defRPr sz="3700" b="0">
                <a:latin typeface="Klavika Basic"/>
                <a:ea typeface="Klavika Basic"/>
                <a:cs typeface="Klavika Basic"/>
                <a:sym typeface="Klavika Basic"/>
              </a:defRPr>
            </a:lvl1pPr>
          </a:lstStyle>
          <a:p>
            <a:r>
              <a:t>Provider</a:t>
            </a:r>
          </a:p>
        </p:txBody>
      </p:sp>
      <p:sp>
        <p:nvSpPr>
          <p:cNvPr id="1278" name="Shape 1278"/>
          <p:cNvSpPr/>
          <p:nvPr/>
        </p:nvSpPr>
        <p:spPr>
          <a:xfrm>
            <a:off x="1252163" y="4271235"/>
            <a:ext cx="23037635" cy="1"/>
          </a:xfrm>
          <a:prstGeom prst="line">
            <a:avLst/>
          </a:prstGeom>
          <a:ln w="63500">
            <a:solidFill>
              <a:srgbClr val="FFFFFF"/>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285" name="Group 1285"/>
          <p:cNvGrpSpPr/>
          <p:nvPr/>
        </p:nvGrpSpPr>
        <p:grpSpPr>
          <a:xfrm>
            <a:off x="1724889" y="6715892"/>
            <a:ext cx="681097" cy="2866536"/>
            <a:chOff x="0" y="0"/>
            <a:chExt cx="681096" cy="2866535"/>
          </a:xfrm>
        </p:grpSpPr>
        <p:sp>
          <p:nvSpPr>
            <p:cNvPr id="1279" name="Shape 1279"/>
            <p:cNvSpPr/>
            <p:nvPr/>
          </p:nvSpPr>
          <p:spPr>
            <a:xfrm>
              <a:off x="149253" y="1040372"/>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280" name="Shape 1280"/>
            <p:cNvSpPr/>
            <p:nvPr/>
          </p:nvSpPr>
          <p:spPr>
            <a:xfrm>
              <a:off x="0" y="1439642"/>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281" name="Shape 1281"/>
            <p:cNvSpPr/>
            <p:nvPr/>
          </p:nvSpPr>
          <p:spPr>
            <a:xfrm>
              <a:off x="149253" y="2079852"/>
              <a:ext cx="387917" cy="387418"/>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282" name="Shape 1282"/>
            <p:cNvSpPr/>
            <p:nvPr/>
          </p:nvSpPr>
          <p:spPr>
            <a:xfrm>
              <a:off x="0" y="2479123"/>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283" name="Shape 1283"/>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284" name="Shape 1284"/>
            <p:cNvSpPr/>
            <p:nvPr/>
          </p:nvSpPr>
          <p:spPr>
            <a:xfrm>
              <a:off x="0" y="399270"/>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sp>
        <p:nvSpPr>
          <p:cNvPr id="1286" name="Shape 1286"/>
          <p:cNvSpPr/>
          <p:nvPr/>
        </p:nvSpPr>
        <p:spPr>
          <a:xfrm flipV="1">
            <a:off x="3063657" y="6563217"/>
            <a:ext cx="1" cy="3171886"/>
          </a:xfrm>
          <a:prstGeom prst="line">
            <a:avLst/>
          </a:prstGeom>
          <a:ln w="63500">
            <a:solidFill>
              <a:schemeClr val="accent3"/>
            </a:solidFill>
            <a:miter/>
            <a:headEnd type="oval"/>
            <a:tailEnd type="oval"/>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287" name="Shape 1287"/>
          <p:cNvSpPr/>
          <p:nvPr/>
        </p:nvSpPr>
        <p:spPr>
          <a:xfrm>
            <a:off x="6180623" y="9492243"/>
            <a:ext cx="1" cy="1270001"/>
          </a:xfrm>
          <a:prstGeom prst="line">
            <a:avLst/>
          </a:prstGeom>
          <a:ln w="63500">
            <a:solidFill>
              <a:srgbClr val="DDDDDD"/>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311" name="Group 1311"/>
          <p:cNvGrpSpPr/>
          <p:nvPr/>
        </p:nvGrpSpPr>
        <p:grpSpPr>
          <a:xfrm>
            <a:off x="4914457" y="11434254"/>
            <a:ext cx="2532333" cy="1390119"/>
            <a:chOff x="0" y="0"/>
            <a:chExt cx="2532331" cy="1390118"/>
          </a:xfrm>
        </p:grpSpPr>
        <p:sp>
          <p:nvSpPr>
            <p:cNvPr id="1288" name="Shape 1288"/>
            <p:cNvSpPr/>
            <p:nvPr/>
          </p:nvSpPr>
          <p:spPr>
            <a:xfrm>
              <a:off x="0" y="0"/>
              <a:ext cx="2532332" cy="1390119"/>
            </a:xfrm>
            <a:prstGeom prst="rect">
              <a:avLst/>
            </a:prstGeom>
            <a:solidFill>
              <a:srgbClr val="DDDDDD"/>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298" name="Group 1298"/>
            <p:cNvGrpSpPr/>
            <p:nvPr/>
          </p:nvGrpSpPr>
          <p:grpSpPr>
            <a:xfrm>
              <a:off x="132941" y="289214"/>
              <a:ext cx="681097" cy="931808"/>
              <a:chOff x="0" y="0"/>
              <a:chExt cx="681096" cy="931806"/>
            </a:xfrm>
          </p:grpSpPr>
          <p:sp>
            <p:nvSpPr>
              <p:cNvPr id="1289" name="Shape 1289"/>
              <p:cNvSpPr/>
              <p:nvPr/>
            </p:nvSpPr>
            <p:spPr>
              <a:xfrm>
                <a:off x="-1" y="0"/>
                <a:ext cx="681098" cy="931807"/>
              </a:xfrm>
              <a:prstGeom prst="rect">
                <a:avLst/>
              </a:prstGeom>
              <a:solidFill>
                <a:srgbClr val="FFFFFF"/>
              </a:solidFill>
              <a:ln w="50800" cap="flat">
                <a:solidFill>
                  <a:schemeClr val="accent4"/>
                </a:solidFill>
                <a:prstDash val="solid"/>
                <a:miter lim="8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1290" name="Shape 1290"/>
              <p:cNvSpPr/>
              <p:nvPr/>
            </p:nvSpPr>
            <p:spPr>
              <a:xfrm flipH="1" flipV="1">
                <a:off x="211014" y="307120"/>
                <a:ext cx="227730" cy="1"/>
              </a:xfrm>
              <a:prstGeom prst="line">
                <a:avLst/>
              </a:prstGeom>
              <a:noFill/>
              <a:ln w="50800" cap="flat">
                <a:solidFill>
                  <a:schemeClr val="accent4"/>
                </a:solidFill>
                <a:prstDash val="solid"/>
                <a:miter lim="8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291" name="Shape 1291"/>
              <p:cNvSpPr/>
              <p:nvPr/>
            </p:nvSpPr>
            <p:spPr>
              <a:xfrm flipH="1" flipV="1">
                <a:off x="135802" y="179675"/>
                <a:ext cx="409494" cy="1"/>
              </a:xfrm>
              <a:prstGeom prst="line">
                <a:avLst/>
              </a:prstGeom>
              <a:noFill/>
              <a:ln w="50800" cap="flat">
                <a:solidFill>
                  <a:schemeClr val="accent4"/>
                </a:solidFill>
                <a:prstDash val="solid"/>
                <a:miter lim="8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292" name="Shape 1292"/>
              <p:cNvSpPr/>
              <p:nvPr/>
            </p:nvSpPr>
            <p:spPr>
              <a:xfrm flipH="1">
                <a:off x="135802" y="430386"/>
                <a:ext cx="75213" cy="1"/>
              </a:xfrm>
              <a:prstGeom prst="line">
                <a:avLst/>
              </a:prstGeom>
              <a:noFill/>
              <a:ln w="50800" cap="flat">
                <a:solidFill>
                  <a:schemeClr val="accent4"/>
                </a:solidFill>
                <a:prstDash val="solid"/>
                <a:miter lim="8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293" name="Shape 1293"/>
              <p:cNvSpPr/>
              <p:nvPr/>
            </p:nvSpPr>
            <p:spPr>
              <a:xfrm flipH="1">
                <a:off x="298764" y="430386"/>
                <a:ext cx="246532" cy="1"/>
              </a:xfrm>
              <a:prstGeom prst="line">
                <a:avLst/>
              </a:prstGeom>
              <a:noFill/>
              <a:ln w="50800" cap="flat">
                <a:solidFill>
                  <a:schemeClr val="accent4"/>
                </a:solidFill>
                <a:prstDash val="solid"/>
                <a:miter lim="8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294" name="Shape 1294"/>
              <p:cNvSpPr/>
              <p:nvPr/>
            </p:nvSpPr>
            <p:spPr>
              <a:xfrm>
                <a:off x="135801" y="662293"/>
                <a:ext cx="190121" cy="1"/>
              </a:xfrm>
              <a:prstGeom prst="line">
                <a:avLst/>
              </a:prstGeom>
              <a:noFill/>
              <a:ln w="50800" cap="flat">
                <a:solidFill>
                  <a:schemeClr val="accent4"/>
                </a:solidFill>
                <a:prstDash val="solid"/>
                <a:miter lim="8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295" name="Shape 1295"/>
              <p:cNvSpPr/>
              <p:nvPr/>
            </p:nvSpPr>
            <p:spPr>
              <a:xfrm flipH="1">
                <a:off x="231908" y="545295"/>
                <a:ext cx="313388" cy="1"/>
              </a:xfrm>
              <a:prstGeom prst="line">
                <a:avLst/>
              </a:prstGeom>
              <a:noFill/>
              <a:ln w="50800" cap="flat">
                <a:solidFill>
                  <a:schemeClr val="accent4"/>
                </a:solidFill>
                <a:prstDash val="solid"/>
                <a:miter lim="8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296" name="Shape 1296"/>
              <p:cNvSpPr/>
              <p:nvPr/>
            </p:nvSpPr>
            <p:spPr>
              <a:xfrm flipH="1">
                <a:off x="135803" y="777202"/>
                <a:ext cx="56409" cy="1"/>
              </a:xfrm>
              <a:prstGeom prst="line">
                <a:avLst/>
              </a:prstGeom>
              <a:noFill/>
              <a:ln w="50800" cap="flat">
                <a:solidFill>
                  <a:schemeClr val="accent4"/>
                </a:solidFill>
                <a:prstDash val="solid"/>
                <a:miter lim="8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297" name="Shape 1297"/>
              <p:cNvSpPr/>
              <p:nvPr/>
            </p:nvSpPr>
            <p:spPr>
              <a:xfrm flipH="1">
                <a:off x="282050" y="777202"/>
                <a:ext cx="119087" cy="1"/>
              </a:xfrm>
              <a:prstGeom prst="line">
                <a:avLst/>
              </a:prstGeom>
              <a:noFill/>
              <a:ln w="50800" cap="flat">
                <a:solidFill>
                  <a:schemeClr val="accent4"/>
                </a:solidFill>
                <a:prstDash val="solid"/>
                <a:miter lim="8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grpSp>
          <p:nvGrpSpPr>
            <p:cNvPr id="1304" name="Group 1304"/>
            <p:cNvGrpSpPr/>
            <p:nvPr/>
          </p:nvGrpSpPr>
          <p:grpSpPr>
            <a:xfrm>
              <a:off x="1012350" y="477280"/>
              <a:ext cx="618625" cy="555676"/>
              <a:chOff x="0" y="0"/>
              <a:chExt cx="618624" cy="555675"/>
            </a:xfrm>
          </p:grpSpPr>
          <p:sp>
            <p:nvSpPr>
              <p:cNvPr id="1299" name="Shape 1299"/>
              <p:cNvSpPr/>
              <p:nvPr/>
            </p:nvSpPr>
            <p:spPr>
              <a:xfrm>
                <a:off x="0" y="0"/>
                <a:ext cx="618625" cy="555676"/>
              </a:xfrm>
              <a:prstGeom prst="rect">
                <a:avLst/>
              </a:prstGeom>
              <a:solidFill>
                <a:srgbClr val="FFFFFF"/>
              </a:solidFill>
              <a:ln w="50800" cap="flat">
                <a:solidFill>
                  <a:schemeClr val="accent4"/>
                </a:solidFill>
                <a:prstDash val="solid"/>
                <a:miter lim="8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1300" name="Shape 1300"/>
              <p:cNvSpPr/>
              <p:nvPr/>
            </p:nvSpPr>
            <p:spPr>
              <a:xfrm flipH="1" flipV="1">
                <a:off x="96592" y="158454"/>
                <a:ext cx="431953" cy="1"/>
              </a:xfrm>
              <a:prstGeom prst="line">
                <a:avLst/>
              </a:prstGeom>
              <a:noFill/>
              <a:ln w="50800" cap="flat">
                <a:solidFill>
                  <a:schemeClr val="accent4"/>
                </a:solidFill>
                <a:prstDash val="solid"/>
                <a:bevel/>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301" name="Shape 1301"/>
              <p:cNvSpPr/>
              <p:nvPr/>
            </p:nvSpPr>
            <p:spPr>
              <a:xfrm flipH="1" flipV="1">
                <a:off x="96594" y="290861"/>
                <a:ext cx="221401" cy="1"/>
              </a:xfrm>
              <a:prstGeom prst="line">
                <a:avLst/>
              </a:prstGeom>
              <a:noFill/>
              <a:ln w="50800" cap="flat">
                <a:solidFill>
                  <a:schemeClr val="accent4"/>
                </a:solidFill>
                <a:prstDash val="solid"/>
                <a:round/>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302" name="Shape 1302"/>
              <p:cNvSpPr/>
              <p:nvPr/>
            </p:nvSpPr>
            <p:spPr>
              <a:xfrm flipH="1">
                <a:off x="406989" y="290861"/>
                <a:ext cx="104190" cy="1"/>
              </a:xfrm>
              <a:prstGeom prst="line">
                <a:avLst/>
              </a:prstGeom>
              <a:noFill/>
              <a:ln w="50800" cap="flat">
                <a:solidFill>
                  <a:schemeClr val="accent4"/>
                </a:solidFill>
                <a:prstDash val="solid"/>
                <a:round/>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303" name="Shape 1303"/>
              <p:cNvSpPr/>
              <p:nvPr/>
            </p:nvSpPr>
            <p:spPr>
              <a:xfrm flipH="1">
                <a:off x="96593" y="423268"/>
                <a:ext cx="80313" cy="1"/>
              </a:xfrm>
              <a:prstGeom prst="line">
                <a:avLst/>
              </a:prstGeom>
              <a:noFill/>
              <a:ln w="50800" cap="flat">
                <a:solidFill>
                  <a:schemeClr val="accent4"/>
                </a:solidFill>
                <a:prstDash val="solid"/>
                <a:round/>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grpSp>
          <p:nvGrpSpPr>
            <p:cNvPr id="1310" name="Group 1310"/>
            <p:cNvGrpSpPr/>
            <p:nvPr/>
          </p:nvGrpSpPr>
          <p:grpSpPr>
            <a:xfrm>
              <a:off x="1829287" y="478872"/>
              <a:ext cx="611222" cy="552493"/>
              <a:chOff x="0" y="0"/>
              <a:chExt cx="611221" cy="552491"/>
            </a:xfrm>
          </p:grpSpPr>
          <p:sp>
            <p:nvSpPr>
              <p:cNvPr id="1305" name="Shape 1305"/>
              <p:cNvSpPr/>
              <p:nvPr/>
            </p:nvSpPr>
            <p:spPr>
              <a:xfrm>
                <a:off x="0" y="-1"/>
                <a:ext cx="611222" cy="552493"/>
              </a:xfrm>
              <a:prstGeom prst="rect">
                <a:avLst/>
              </a:prstGeom>
              <a:solidFill>
                <a:srgbClr val="FFFFFF"/>
              </a:solidFill>
              <a:ln w="50800" cap="flat">
                <a:solidFill>
                  <a:schemeClr val="accent4"/>
                </a:solidFill>
                <a:prstDash val="solid"/>
                <a:miter lim="8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1306" name="Shape 1306"/>
              <p:cNvSpPr/>
              <p:nvPr/>
            </p:nvSpPr>
            <p:spPr>
              <a:xfrm flipH="1" flipV="1">
                <a:off x="89633" y="160959"/>
                <a:ext cx="432857" cy="1"/>
              </a:xfrm>
              <a:prstGeom prst="line">
                <a:avLst/>
              </a:prstGeom>
              <a:noFill/>
              <a:ln w="50800" cap="flat">
                <a:solidFill>
                  <a:schemeClr val="accent4"/>
                </a:solidFill>
                <a:prstDash val="solid"/>
                <a:round/>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307" name="Shape 1307"/>
              <p:cNvSpPr/>
              <p:nvPr/>
            </p:nvSpPr>
            <p:spPr>
              <a:xfrm flipH="1" flipV="1">
                <a:off x="274525" y="294733"/>
                <a:ext cx="247965" cy="1"/>
              </a:xfrm>
              <a:prstGeom prst="line">
                <a:avLst/>
              </a:prstGeom>
              <a:noFill/>
              <a:ln w="50800" cap="flat">
                <a:solidFill>
                  <a:schemeClr val="accent4"/>
                </a:solidFill>
                <a:prstDash val="solid"/>
                <a:round/>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308" name="Shape 1308"/>
              <p:cNvSpPr/>
              <p:nvPr/>
            </p:nvSpPr>
            <p:spPr>
              <a:xfrm flipH="1">
                <a:off x="274525" y="420893"/>
                <a:ext cx="247965" cy="1"/>
              </a:xfrm>
              <a:prstGeom prst="line">
                <a:avLst/>
              </a:prstGeom>
              <a:noFill/>
              <a:ln w="50800" cap="flat">
                <a:solidFill>
                  <a:schemeClr val="accent4"/>
                </a:solidFill>
                <a:prstDash val="solid"/>
                <a:round/>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309" name="Shape 1309"/>
              <p:cNvSpPr/>
              <p:nvPr/>
            </p:nvSpPr>
            <p:spPr>
              <a:xfrm flipH="1">
                <a:off x="89632" y="420893"/>
                <a:ext cx="80482" cy="1"/>
              </a:xfrm>
              <a:prstGeom prst="line">
                <a:avLst/>
              </a:prstGeom>
              <a:noFill/>
              <a:ln w="50800" cap="flat">
                <a:solidFill>
                  <a:schemeClr val="accent4"/>
                </a:solidFill>
                <a:prstDash val="solid"/>
                <a:round/>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grpSp>
      <p:sp>
        <p:nvSpPr>
          <p:cNvPr id="1312" name="Shape 1312"/>
          <p:cNvSpPr/>
          <p:nvPr/>
        </p:nvSpPr>
        <p:spPr>
          <a:xfrm>
            <a:off x="3044854" y="8504237"/>
            <a:ext cx="7065568" cy="1"/>
          </a:xfrm>
          <a:prstGeom prst="line">
            <a:avLst/>
          </a:prstGeom>
          <a:ln w="63500">
            <a:solidFill>
              <a:schemeClr val="accent3"/>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313" name="Shape 1313"/>
          <p:cNvSpPr/>
          <p:nvPr/>
        </p:nvSpPr>
        <p:spPr>
          <a:xfrm flipV="1">
            <a:off x="10064520" y="8527616"/>
            <a:ext cx="1" cy="1784529"/>
          </a:xfrm>
          <a:prstGeom prst="line">
            <a:avLst/>
          </a:prstGeom>
          <a:ln w="63500">
            <a:solidFill>
              <a:schemeClr val="accent3"/>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314" name="Shape 1314"/>
          <p:cNvSpPr/>
          <p:nvPr/>
        </p:nvSpPr>
        <p:spPr>
          <a:xfrm>
            <a:off x="6955826" y="11867692"/>
            <a:ext cx="4894741" cy="523241"/>
          </a:xfrm>
          <a:prstGeom prst="rect">
            <a:avLst/>
          </a:prstGeom>
          <a:ln w="25400">
            <a:miter lim="400000"/>
          </a:ln>
          <a:extLst>
            <a:ext uri="{C572A759-6A51-4108-AA02-DFA0A04FC94B}">
              <ma14:wrappingTextBoxFlag xmlns:ma14="http://schemas.microsoft.com/office/mac/drawingml/2011/main" xmlns="" val="1"/>
            </a:ext>
          </a:extLst>
        </p:spPr>
        <p:txBody>
          <a:bodyPr lIns="121919" tIns="121919" rIns="121919" bIns="121919" anchor="b">
            <a:spAutoFit/>
          </a:bodyPr>
          <a:lstStyle>
            <a:lvl1pPr algn="ctr">
              <a:lnSpc>
                <a:spcPct val="150000"/>
              </a:lnSpc>
              <a:spcBef>
                <a:spcPts val="0"/>
              </a:spcBef>
              <a:defRPr sz="1800" cap="all">
                <a:solidFill>
                  <a:srgbClr val="44546A"/>
                </a:solidFill>
                <a:latin typeface="Verdana"/>
                <a:ea typeface="Verdana"/>
                <a:cs typeface="Verdana"/>
                <a:sym typeface="Verdana"/>
              </a:defRPr>
            </a:lvl1pPr>
          </a:lstStyle>
          <a:p>
            <a:r>
              <a:t>Terraform Configuration </a:t>
            </a:r>
          </a:p>
        </p:txBody>
      </p:sp>
      <p:pic>
        <p:nvPicPr>
          <p:cNvPr id="1315" name="pasted-image.tiff"/>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3721329" y="6807484"/>
            <a:ext cx="6032133" cy="3393506"/>
          </a:xfrm>
          <a:prstGeom prst="rect">
            <a:avLst/>
          </a:prstGeom>
          <a:ln w="12700">
            <a:miter lim="400000"/>
          </a:ln>
        </p:spPr>
      </p:pic>
      <p:sp>
        <p:nvSpPr>
          <p:cNvPr id="1316" name="Shape 1316"/>
          <p:cNvSpPr/>
          <p:nvPr/>
        </p:nvSpPr>
        <p:spPr>
          <a:xfrm>
            <a:off x="8772954" y="10118800"/>
            <a:ext cx="2557732" cy="1019647"/>
          </a:xfrm>
          <a:prstGeom prst="rect">
            <a:avLst/>
          </a:prstGeom>
          <a:solidFill>
            <a:schemeClr val="accent4"/>
          </a:solid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xmlns="" val="1"/>
            </a:ext>
          </a:extLst>
        </p:spPr>
        <p:txBody>
          <a:bodyPr lIns="50800" tIns="50800" rIns="50800" bIns="50800" anchor="ctr"/>
          <a:lstStyle>
            <a:lvl1pPr algn="ctr" defTabSz="825500">
              <a:lnSpc>
                <a:spcPct val="100000"/>
              </a:lnSpc>
              <a:spcBef>
                <a:spcPts val="0"/>
              </a:spcBef>
              <a:defRPr sz="3700" b="0">
                <a:latin typeface="Klavika Basic"/>
                <a:ea typeface="Klavika Basic"/>
                <a:cs typeface="Klavika Basic"/>
                <a:sym typeface="Klavika Basic"/>
              </a:defRPr>
            </a:lvl1pPr>
          </a:lstStyle>
          <a:p>
            <a:r>
              <a:t>Core</a:t>
            </a:r>
          </a:p>
        </p:txBody>
      </p:sp>
      <p:sp>
        <p:nvSpPr>
          <p:cNvPr id="1317" name="Shape 1317"/>
          <p:cNvSpPr/>
          <p:nvPr/>
        </p:nvSpPr>
        <p:spPr>
          <a:xfrm>
            <a:off x="4069575" y="9368905"/>
            <a:ext cx="4725400" cy="523241"/>
          </a:xfrm>
          <a:prstGeom prst="rect">
            <a:avLst/>
          </a:prstGeom>
          <a:ln w="25400">
            <a:miter lim="400000"/>
          </a:ln>
          <a:extLst>
            <a:ext uri="{C572A759-6A51-4108-AA02-DFA0A04FC94B}">
              <ma14:wrappingTextBoxFlag xmlns:ma14="http://schemas.microsoft.com/office/mac/drawingml/2011/main" xmlns="" val="1"/>
            </a:ext>
          </a:extLst>
        </p:spPr>
        <p:txBody>
          <a:bodyPr lIns="121919" tIns="121919" rIns="121919" bIns="121919" anchor="b">
            <a:spAutoFit/>
          </a:bodyPr>
          <a:lstStyle>
            <a:lvl1pPr algn="ctr">
              <a:lnSpc>
                <a:spcPct val="150000"/>
              </a:lnSpc>
              <a:spcBef>
                <a:spcPts val="0"/>
              </a:spcBef>
              <a:defRPr sz="1800" cap="all">
                <a:solidFill>
                  <a:srgbClr val="44546A"/>
                </a:solidFill>
                <a:latin typeface="Verdana"/>
                <a:ea typeface="Verdana"/>
                <a:cs typeface="Verdana"/>
                <a:sym typeface="Verdana"/>
              </a:defRPr>
            </a:lvl1pPr>
          </a:lstStyle>
          <a:p>
            <a:r>
              <a:t>TFE Workspace Management</a:t>
            </a:r>
          </a:p>
        </p:txBody>
      </p:sp>
      <p:sp>
        <p:nvSpPr>
          <p:cNvPr id="1318" name="Shape 1318"/>
          <p:cNvSpPr/>
          <p:nvPr/>
        </p:nvSpPr>
        <p:spPr>
          <a:xfrm>
            <a:off x="1259404" y="9972757"/>
            <a:ext cx="2557732" cy="1007534"/>
          </a:xfrm>
          <a:prstGeom prst="rect">
            <a:avLst/>
          </a:prstGeom>
          <a:ln w="254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lnSpc>
                <a:spcPct val="100000"/>
              </a:lnSpc>
              <a:spcBef>
                <a:spcPts val="0"/>
              </a:spcBef>
              <a:defRPr sz="2400">
                <a:solidFill>
                  <a:schemeClr val="accent1"/>
                </a:solidFill>
              </a:defRPr>
            </a:lvl1pPr>
          </a:lstStyle>
          <a:p>
            <a:r>
              <a:t>TEAM OF OPERATORS</a:t>
            </a:r>
          </a:p>
        </p:txBody>
      </p:sp>
      <p:sp>
        <p:nvSpPr>
          <p:cNvPr id="1319" name="Shape 1319"/>
          <p:cNvSpPr/>
          <p:nvPr/>
        </p:nvSpPr>
        <p:spPr>
          <a:xfrm>
            <a:off x="2268095" y="3533723"/>
            <a:ext cx="5676158" cy="690035"/>
          </a:xfrm>
          <a:prstGeom prst="rect">
            <a:avLst/>
          </a:prstGeom>
          <a:ln w="254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lgn="ctr">
              <a:lnSpc>
                <a:spcPct val="100000"/>
              </a:lnSpc>
              <a:spcBef>
                <a:spcPts val="0"/>
              </a:spcBef>
              <a:defRPr sz="2700">
                <a:solidFill>
                  <a:schemeClr val="accent1">
                    <a:lumOff val="11519"/>
                  </a:schemeClr>
                </a:solidFill>
              </a:defRPr>
            </a:lvl1pPr>
          </a:lstStyle>
          <a:p>
            <a:r>
              <a:t>INFRASTRUCTURE AS CODE</a:t>
            </a:r>
          </a:p>
        </p:txBody>
      </p:sp>
      <p:grpSp>
        <p:nvGrpSpPr>
          <p:cNvPr id="1330" name="Group 1330"/>
          <p:cNvGrpSpPr/>
          <p:nvPr/>
        </p:nvGrpSpPr>
        <p:grpSpPr>
          <a:xfrm>
            <a:off x="3966469" y="4820533"/>
            <a:ext cx="4428309" cy="786683"/>
            <a:chOff x="0" y="0"/>
            <a:chExt cx="4428307" cy="786682"/>
          </a:xfrm>
        </p:grpSpPr>
        <p:sp>
          <p:nvSpPr>
            <p:cNvPr id="1320" name="Shape 1320"/>
            <p:cNvSpPr/>
            <p:nvPr/>
          </p:nvSpPr>
          <p:spPr>
            <a:xfrm>
              <a:off x="1117806" y="0"/>
              <a:ext cx="387916"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321" name="Shape 1321"/>
            <p:cNvSpPr/>
            <p:nvPr/>
          </p:nvSpPr>
          <p:spPr>
            <a:xfrm>
              <a:off x="968552" y="399270"/>
              <a:ext cx="681098"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322" name="Shape 1322"/>
            <p:cNvSpPr/>
            <p:nvPr/>
          </p:nvSpPr>
          <p:spPr>
            <a:xfrm>
              <a:off x="3896464" y="0"/>
              <a:ext cx="387916"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323" name="Shape 1323"/>
            <p:cNvSpPr/>
            <p:nvPr/>
          </p:nvSpPr>
          <p:spPr>
            <a:xfrm>
              <a:off x="3747210" y="399269"/>
              <a:ext cx="681098"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324" name="Shape 1324"/>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325" name="Shape 1325"/>
            <p:cNvSpPr/>
            <p:nvPr/>
          </p:nvSpPr>
          <p:spPr>
            <a:xfrm>
              <a:off x="0" y="399270"/>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326" name="Shape 1326"/>
            <p:cNvSpPr/>
            <p:nvPr/>
          </p:nvSpPr>
          <p:spPr>
            <a:xfrm>
              <a:off x="3054911" y="0"/>
              <a:ext cx="387916"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327" name="Shape 1327"/>
            <p:cNvSpPr/>
            <p:nvPr/>
          </p:nvSpPr>
          <p:spPr>
            <a:xfrm>
              <a:off x="2905657" y="399269"/>
              <a:ext cx="681098"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328" name="Shape 1328"/>
            <p:cNvSpPr/>
            <p:nvPr/>
          </p:nvSpPr>
          <p:spPr>
            <a:xfrm>
              <a:off x="2086359" y="0"/>
              <a:ext cx="387916"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329" name="Shape 1329"/>
            <p:cNvSpPr/>
            <p:nvPr/>
          </p:nvSpPr>
          <p:spPr>
            <a:xfrm>
              <a:off x="1937105" y="399269"/>
              <a:ext cx="681098"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sp>
        <p:nvSpPr>
          <p:cNvPr id="1331" name="Shape 1331"/>
          <p:cNvSpPr/>
          <p:nvPr/>
        </p:nvSpPr>
        <p:spPr>
          <a:xfrm>
            <a:off x="1454476" y="4710108"/>
            <a:ext cx="2557732" cy="1007534"/>
          </a:xfrm>
          <a:prstGeom prst="rect">
            <a:avLst/>
          </a:prstGeom>
          <a:ln w="254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lnSpc>
                <a:spcPct val="100000"/>
              </a:lnSpc>
              <a:spcBef>
                <a:spcPts val="0"/>
              </a:spcBef>
              <a:defRPr sz="2400">
                <a:solidFill>
                  <a:srgbClr val="000000"/>
                </a:solidFill>
              </a:defRPr>
            </a:lvl1pPr>
          </a:lstStyle>
          <a:p>
            <a:r>
              <a:t>TEAMS OF DEVELOPERS</a:t>
            </a:r>
          </a:p>
        </p:txBody>
      </p:sp>
      <p:sp>
        <p:nvSpPr>
          <p:cNvPr id="1332" name="Shape 1332"/>
          <p:cNvSpPr/>
          <p:nvPr/>
        </p:nvSpPr>
        <p:spPr>
          <a:xfrm>
            <a:off x="4066195" y="6033141"/>
            <a:ext cx="4228857" cy="1"/>
          </a:xfrm>
          <a:prstGeom prst="line">
            <a:avLst/>
          </a:prstGeom>
          <a:ln w="63500">
            <a:solidFill>
              <a:srgbClr val="000000"/>
            </a:solidFill>
            <a:miter/>
            <a:headEnd type="oval"/>
            <a:tailEnd type="oval"/>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339" name="Group 1339"/>
          <p:cNvGrpSpPr/>
          <p:nvPr/>
        </p:nvGrpSpPr>
        <p:grpSpPr>
          <a:xfrm>
            <a:off x="5545623" y="10513815"/>
            <a:ext cx="1270001" cy="1270001"/>
            <a:chOff x="0" y="0"/>
            <a:chExt cx="1270000" cy="1270000"/>
          </a:xfrm>
        </p:grpSpPr>
        <p:sp>
          <p:nvSpPr>
            <p:cNvPr id="1333" name="Shape 1333"/>
            <p:cNvSpPr/>
            <p:nvPr/>
          </p:nvSpPr>
          <p:spPr>
            <a:xfrm>
              <a:off x="0" y="0"/>
              <a:ext cx="1270000" cy="1270000"/>
            </a:xfrm>
            <a:prstGeom prst="ellipse">
              <a:avLst/>
            </a:prstGeom>
            <a:solidFill>
              <a:srgbClr val="FFFFFF"/>
            </a:solidFill>
            <a:ln w="25400" cap="flat">
              <a:solidFill>
                <a:srgbClr val="A7A7A7"/>
              </a:solidFill>
              <a:prstDash val="solid"/>
              <a:miter lim="8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338" name="Group 1338"/>
            <p:cNvGrpSpPr/>
            <p:nvPr/>
          </p:nvGrpSpPr>
          <p:grpSpPr>
            <a:xfrm>
              <a:off x="116500" y="159352"/>
              <a:ext cx="1011600" cy="976696"/>
              <a:chOff x="0" y="0"/>
              <a:chExt cx="1011598" cy="976695"/>
            </a:xfrm>
          </p:grpSpPr>
          <p:sp>
            <p:nvSpPr>
              <p:cNvPr id="1334" name="Shape 1334"/>
              <p:cNvSpPr/>
              <p:nvPr/>
            </p:nvSpPr>
            <p:spPr>
              <a:xfrm>
                <a:off x="215973" y="881946"/>
                <a:ext cx="584441" cy="9475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8532" y="13722"/>
                      <a:pt x="14817" y="21600"/>
                      <a:pt x="10820" y="21600"/>
                    </a:cubicBezTo>
                    <a:cubicBezTo>
                      <a:pt x="6823" y="21600"/>
                      <a:pt x="3109" y="13722"/>
                      <a:pt x="0" y="0"/>
                    </a:cubicBezTo>
                  </a:path>
                </a:pathLst>
              </a:custGeom>
              <a:noFill/>
              <a:ln w="25400" cap="flat">
                <a:solidFill>
                  <a:srgbClr val="DDDDDD"/>
                </a:solidFill>
                <a:prstDash val="solid"/>
                <a:miter lim="800000"/>
                <a:tailEnd type="triangle" w="med" len="med"/>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335" name="Shape 1335"/>
              <p:cNvSpPr/>
              <p:nvPr/>
            </p:nvSpPr>
            <p:spPr>
              <a:xfrm>
                <a:off x="0" y="0"/>
                <a:ext cx="310880" cy="47343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0" y="21501"/>
                      <a:pt x="0" y="21402"/>
                      <a:pt x="0" y="21352"/>
                    </a:cubicBezTo>
                    <a:cubicBezTo>
                      <a:pt x="0" y="11692"/>
                      <a:pt x="8881" y="3517"/>
                      <a:pt x="21600" y="0"/>
                    </a:cubicBezTo>
                  </a:path>
                </a:pathLst>
              </a:custGeom>
              <a:noFill/>
              <a:ln w="25400" cap="flat">
                <a:solidFill>
                  <a:srgbClr val="DDDDDD"/>
                </a:solidFill>
                <a:prstDash val="solid"/>
                <a:miter lim="800000"/>
                <a:tailEnd type="triangle" w="med" len="med"/>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336" name="Shape 1336"/>
              <p:cNvSpPr/>
              <p:nvPr/>
            </p:nvSpPr>
            <p:spPr>
              <a:xfrm>
                <a:off x="724714" y="9586"/>
                <a:ext cx="286885" cy="463847"/>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21600" y="21498"/>
                      <a:pt x="21600" y="21397"/>
                      <a:pt x="21600" y="21346"/>
                    </a:cubicBezTo>
                    <a:cubicBezTo>
                      <a:pt x="21600" y="11944"/>
                      <a:pt x="12715" y="3761"/>
                      <a:pt x="0" y="0"/>
                    </a:cubicBezTo>
                  </a:path>
                </a:pathLst>
              </a:custGeom>
              <a:noFill/>
              <a:ln w="25400" cap="flat">
                <a:solidFill>
                  <a:srgbClr val="DDDDDD"/>
                </a:solidFill>
                <a:prstDash val="solid"/>
                <a:miter lim="800000"/>
                <a:headEnd type="triangle" w="med" len="med"/>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337" name="Shape 1337"/>
              <p:cNvSpPr/>
              <p:nvPr/>
            </p:nvSpPr>
            <p:spPr>
              <a:xfrm>
                <a:off x="130920" y="88802"/>
                <a:ext cx="762001" cy="762001"/>
              </a:xfrm>
              <a:prstGeom prst="ellipse">
                <a:avLst/>
              </a:prstGeom>
              <a:solidFill>
                <a:srgbClr val="DDDDDD"/>
              </a:solidFill>
              <a:ln w="25400" cap="flat">
                <a:solidFill>
                  <a:srgbClr val="DDDDDD"/>
                </a:solidFill>
                <a:prstDash val="solid"/>
                <a:miter lim="8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grpSp>
      <p:sp>
        <p:nvSpPr>
          <p:cNvPr id="1340" name="Shape 1340"/>
          <p:cNvSpPr/>
          <p:nvPr/>
        </p:nvSpPr>
        <p:spPr>
          <a:xfrm>
            <a:off x="5545623" y="10867383"/>
            <a:ext cx="1270001" cy="523241"/>
          </a:xfrm>
          <a:prstGeom prst="rect">
            <a:avLst/>
          </a:prstGeom>
          <a:ln w="25400">
            <a:miter lim="400000"/>
          </a:ln>
          <a:extLst>
            <a:ext uri="{C572A759-6A51-4108-AA02-DFA0A04FC94B}">
              <ma14:wrappingTextBoxFlag xmlns:ma14="http://schemas.microsoft.com/office/mac/drawingml/2011/main" xmlns="" val="1"/>
            </a:ext>
          </a:extLst>
        </p:spPr>
        <p:txBody>
          <a:bodyPr lIns="121919" tIns="121919" rIns="121919" bIns="121919" anchor="b">
            <a:spAutoFit/>
          </a:bodyPr>
          <a:lstStyle>
            <a:lvl1pPr algn="ctr">
              <a:lnSpc>
                <a:spcPct val="150000"/>
              </a:lnSpc>
              <a:spcBef>
                <a:spcPts val="0"/>
              </a:spcBef>
              <a:defRPr sz="1800" cap="all">
                <a:solidFill>
                  <a:srgbClr val="44546A"/>
                </a:solidFill>
                <a:latin typeface="Verdana"/>
                <a:ea typeface="Verdana"/>
                <a:cs typeface="Verdana"/>
                <a:sym typeface="Verdana"/>
              </a:defRPr>
            </a:lvl1pPr>
          </a:lstStyle>
          <a:p>
            <a:r>
              <a:t>VCS</a:t>
            </a:r>
          </a:p>
        </p:txBody>
      </p:sp>
      <p:sp>
        <p:nvSpPr>
          <p:cNvPr id="1341" name="Shape 1341"/>
          <p:cNvSpPr/>
          <p:nvPr/>
        </p:nvSpPr>
        <p:spPr>
          <a:xfrm>
            <a:off x="1382982" y="3214341"/>
            <a:ext cx="22612748" cy="9631106"/>
          </a:xfrm>
          <a:prstGeom prst="rect">
            <a:avLst/>
          </a:prstGeom>
          <a:solidFill>
            <a:srgbClr val="FFFFFF">
              <a:alpha val="76649"/>
            </a:srgbClr>
          </a:soli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a:p>
        </p:txBody>
      </p:sp>
      <p:pic>
        <p:nvPicPr>
          <p:cNvPr id="1342" name="screencapture-atlas-hashicorp-beta-hashicorp-bank-1505519242000.png"/>
          <p:cNvPicPr>
            <a:picLocks noChangeAspect="1"/>
          </p:cNvPicPr>
          <p:nvPr/>
        </p:nvPicPr>
        <p:blipFill>
          <a:blip r:embed="rId4" cstate="hqprint">
            <a:extLst>
              <a:ext uri="{28A0092B-C50C-407E-A947-70E740481C1C}">
                <a14:useLocalDpi xmlns:a14="http://schemas.microsoft.com/office/drawing/2010/main"/>
              </a:ext>
            </a:extLst>
          </a:blip>
          <a:srcRect/>
          <a:stretch>
            <a:fillRect/>
          </a:stretch>
        </p:blipFill>
        <p:spPr>
          <a:xfrm>
            <a:off x="5048505" y="4354236"/>
            <a:ext cx="18549586" cy="7351440"/>
          </a:xfrm>
          <a:prstGeom prst="rect">
            <a:avLst/>
          </a:prstGeom>
          <a:ln w="88900">
            <a:solidFill>
              <a:srgbClr val="A7A7A7"/>
            </a:solidFill>
            <a:miter/>
          </a:ln>
          <a:effectLst>
            <a:outerShdw blurRad="127000" dir="2700000" rotWithShape="0">
              <a:srgbClr val="000000">
                <a:alpha val="75000"/>
              </a:srgbClr>
            </a:outerShdw>
          </a:effectLst>
        </p:spPr>
      </p:pic>
    </p:spTree>
  </p:cSld>
  <p:clrMapOvr>
    <a:masterClrMapping/>
  </p:clrMapOvr>
  <p:transition spd="slow"/>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02886CAE-25F7-CF49-B9B7-D49403C388B6}"/>
              </a:ext>
            </a:extLst>
          </p:cNvPr>
          <p:cNvSpPr>
            <a:spLocks noGrp="1"/>
          </p:cNvSpPr>
          <p:nvPr>
            <p:ph type="body" idx="1"/>
          </p:nvPr>
        </p:nvSpPr>
        <p:spPr/>
        <p:txBody>
          <a:bodyPr/>
          <a:lstStyle/>
          <a:p>
            <a:pPr marL="0" indent="0">
              <a:buNone/>
            </a:pPr>
            <a:endParaRPr lang="en-US" dirty="0"/>
          </a:p>
          <a:p>
            <a:pPr marL="0" indent="0">
              <a:buNone/>
            </a:pPr>
            <a:endParaRPr lang="en-US" dirty="0"/>
          </a:p>
          <a:p>
            <a:pPr marL="0" indent="0">
              <a:buNone/>
            </a:pPr>
            <a:endParaRPr lang="en-US" dirty="0"/>
          </a:p>
        </p:txBody>
      </p:sp>
      <p:sp>
        <p:nvSpPr>
          <p:cNvPr id="2" name="Title 1">
            <a:extLst>
              <a:ext uri="{FF2B5EF4-FFF2-40B4-BE49-F238E27FC236}">
                <a16:creationId xmlns:a16="http://schemas.microsoft.com/office/drawing/2014/main" id="{35D46E20-C559-514E-A149-C11B2808E964}"/>
              </a:ext>
            </a:extLst>
          </p:cNvPr>
          <p:cNvSpPr>
            <a:spLocks noGrp="1"/>
          </p:cNvSpPr>
          <p:nvPr>
            <p:ph type="title"/>
          </p:nvPr>
        </p:nvSpPr>
        <p:spPr/>
        <p:txBody>
          <a:bodyPr/>
          <a:lstStyle/>
          <a:p>
            <a:r>
              <a:rPr lang="en-US" dirty="0"/>
              <a:t>Workspace – VC Connection </a:t>
            </a:r>
          </a:p>
        </p:txBody>
      </p:sp>
      <p:sp>
        <p:nvSpPr>
          <p:cNvPr id="6" name="Text Placeholder 5">
            <a:extLst>
              <a:ext uri="{FF2B5EF4-FFF2-40B4-BE49-F238E27FC236}">
                <a16:creationId xmlns:a16="http://schemas.microsoft.com/office/drawing/2014/main" id="{F303604A-3985-8B44-871A-BFC9DE01258F}"/>
              </a:ext>
            </a:extLst>
          </p:cNvPr>
          <p:cNvSpPr>
            <a:spLocks noGrp="1"/>
          </p:cNvSpPr>
          <p:nvPr>
            <p:ph type="body" sz="quarter" idx="10"/>
          </p:nvPr>
        </p:nvSpPr>
        <p:spPr/>
        <p:txBody>
          <a:bodyPr/>
          <a:lstStyle/>
          <a:p>
            <a:r>
              <a:rPr lang="en-US" dirty="0"/>
              <a:t>https://</a:t>
            </a:r>
            <a:r>
              <a:rPr lang="en-US" dirty="0" err="1"/>
              <a:t>www.terraform.io</a:t>
            </a:r>
            <a:r>
              <a:rPr lang="en-US" dirty="0"/>
              <a:t>/docs/enterprise/</a:t>
            </a:r>
            <a:r>
              <a:rPr lang="en-US" dirty="0" err="1"/>
              <a:t>vcs</a:t>
            </a:r>
            <a:endParaRPr lang="en-US" dirty="0"/>
          </a:p>
        </p:txBody>
      </p:sp>
      <p:pic>
        <p:nvPicPr>
          <p:cNvPr id="7" name="Picture 6">
            <a:extLst>
              <a:ext uri="{FF2B5EF4-FFF2-40B4-BE49-F238E27FC236}">
                <a16:creationId xmlns:a16="http://schemas.microsoft.com/office/drawing/2014/main" id="{A94DD398-54BA-7347-A192-28CAA5E4645D}"/>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3505914" y="2875511"/>
            <a:ext cx="17638706" cy="9715500"/>
          </a:xfrm>
          <a:prstGeom prst="rect">
            <a:avLst/>
          </a:prstGeom>
        </p:spPr>
      </p:pic>
    </p:spTree>
    <p:extLst>
      <p:ext uri="{BB962C8B-B14F-4D97-AF65-F5344CB8AC3E}">
        <p14:creationId xmlns:p14="http://schemas.microsoft.com/office/powerpoint/2010/main" val="321345931"/>
      </p:ext>
    </p:extLst>
  </p:cSld>
  <p:clrMapOvr>
    <a:masterClrMapping/>
  </p:clrMapOvr>
  <p:transition spd="med"/>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3F29CA2-4640-B146-9CA2-7520F645BFC9}"/>
              </a:ext>
            </a:extLst>
          </p:cNvPr>
          <p:cNvSpPr>
            <a:spLocks noGrp="1"/>
          </p:cNvSpPr>
          <p:nvPr>
            <p:ph type="title"/>
          </p:nvPr>
        </p:nvSpPr>
        <p:spPr/>
        <p:txBody>
          <a:bodyPr/>
          <a:lstStyle/>
          <a:p>
            <a:r>
              <a:rPr lang="en-US" dirty="0"/>
              <a:t>Workspace – Variables </a:t>
            </a:r>
          </a:p>
        </p:txBody>
      </p:sp>
      <p:sp>
        <p:nvSpPr>
          <p:cNvPr id="4" name="Text Placeholder 3">
            <a:extLst>
              <a:ext uri="{FF2B5EF4-FFF2-40B4-BE49-F238E27FC236}">
                <a16:creationId xmlns:a16="http://schemas.microsoft.com/office/drawing/2014/main" id="{9A213F5B-8034-D04D-B2FE-1F393A843E14}"/>
              </a:ext>
            </a:extLst>
          </p:cNvPr>
          <p:cNvSpPr>
            <a:spLocks noGrp="1"/>
          </p:cNvSpPr>
          <p:nvPr>
            <p:ph type="body" sz="quarter" idx="10"/>
          </p:nvPr>
        </p:nvSpPr>
        <p:spPr/>
        <p:txBody>
          <a:bodyPr/>
          <a:lstStyle/>
          <a:p>
            <a:r>
              <a:rPr lang="en-US" dirty="0"/>
              <a:t>https://</a:t>
            </a:r>
            <a:r>
              <a:rPr lang="en-US" dirty="0" err="1"/>
              <a:t>www.terraform.io</a:t>
            </a:r>
            <a:r>
              <a:rPr lang="en-US" dirty="0"/>
              <a:t>/docs/enterprise/workspaces/</a:t>
            </a:r>
            <a:r>
              <a:rPr lang="en-US" dirty="0" err="1"/>
              <a:t>variables.html</a:t>
            </a:r>
            <a:endParaRPr lang="en-US" dirty="0"/>
          </a:p>
        </p:txBody>
      </p:sp>
      <p:pic>
        <p:nvPicPr>
          <p:cNvPr id="5" name="Picture 4">
            <a:extLst>
              <a:ext uri="{FF2B5EF4-FFF2-40B4-BE49-F238E27FC236}">
                <a16:creationId xmlns:a16="http://schemas.microsoft.com/office/drawing/2014/main" id="{A0600927-320C-DD4C-8011-E6CA139C9852}"/>
              </a:ext>
            </a:extLst>
          </p:cNvPr>
          <p:cNvPicPr>
            <a:picLocks noChangeAspect="1"/>
          </p:cNvPicPr>
          <p:nvPr/>
        </p:nvPicPr>
        <p:blipFill>
          <a:blip r:embed="rId3"/>
          <a:stretch>
            <a:fillRect/>
          </a:stretch>
        </p:blipFill>
        <p:spPr>
          <a:xfrm>
            <a:off x="3079667" y="3180311"/>
            <a:ext cx="18491200" cy="9410700"/>
          </a:xfrm>
          <a:prstGeom prst="rect">
            <a:avLst/>
          </a:prstGeom>
        </p:spPr>
      </p:pic>
    </p:spTree>
    <p:extLst>
      <p:ext uri="{BB962C8B-B14F-4D97-AF65-F5344CB8AC3E}">
        <p14:creationId xmlns:p14="http://schemas.microsoft.com/office/powerpoint/2010/main" val="2165052631"/>
      </p:ext>
    </p:extLst>
  </p:cSld>
  <p:clrMapOvr>
    <a:masterClrMapping/>
  </p:clrMapOvr>
  <p:transition spd="med"/>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3F29CA2-4640-B146-9CA2-7520F645BFC9}"/>
              </a:ext>
            </a:extLst>
          </p:cNvPr>
          <p:cNvSpPr>
            <a:spLocks noGrp="1"/>
          </p:cNvSpPr>
          <p:nvPr>
            <p:ph type="title"/>
          </p:nvPr>
        </p:nvSpPr>
        <p:spPr/>
        <p:txBody>
          <a:bodyPr/>
          <a:lstStyle/>
          <a:p>
            <a:r>
              <a:rPr lang="en-US" dirty="0"/>
              <a:t>Workspace – Variables </a:t>
            </a:r>
          </a:p>
        </p:txBody>
      </p:sp>
      <p:sp>
        <p:nvSpPr>
          <p:cNvPr id="4" name="Text Placeholder 3">
            <a:extLst>
              <a:ext uri="{FF2B5EF4-FFF2-40B4-BE49-F238E27FC236}">
                <a16:creationId xmlns:a16="http://schemas.microsoft.com/office/drawing/2014/main" id="{9A213F5B-8034-D04D-B2FE-1F393A843E14}"/>
              </a:ext>
            </a:extLst>
          </p:cNvPr>
          <p:cNvSpPr>
            <a:spLocks noGrp="1"/>
          </p:cNvSpPr>
          <p:nvPr>
            <p:ph type="body" sz="quarter" idx="10"/>
          </p:nvPr>
        </p:nvSpPr>
        <p:spPr/>
        <p:txBody>
          <a:bodyPr/>
          <a:lstStyle/>
          <a:p>
            <a:r>
              <a:rPr lang="en-US" dirty="0"/>
              <a:t>https://</a:t>
            </a:r>
            <a:r>
              <a:rPr lang="en-US" dirty="0" err="1"/>
              <a:t>www.terraform.io</a:t>
            </a:r>
            <a:r>
              <a:rPr lang="en-US" dirty="0"/>
              <a:t>/docs/enterprise/workspaces/</a:t>
            </a:r>
            <a:r>
              <a:rPr lang="en-US" dirty="0" err="1"/>
              <a:t>variables.html</a:t>
            </a:r>
            <a:endParaRPr lang="en-US" dirty="0"/>
          </a:p>
        </p:txBody>
      </p:sp>
      <p:pic>
        <p:nvPicPr>
          <p:cNvPr id="5" name="Picture 4">
            <a:extLst>
              <a:ext uri="{FF2B5EF4-FFF2-40B4-BE49-F238E27FC236}">
                <a16:creationId xmlns:a16="http://schemas.microsoft.com/office/drawing/2014/main" id="{A0600927-320C-DD4C-8011-E6CA139C9852}"/>
              </a:ext>
            </a:extLst>
          </p:cNvPr>
          <p:cNvPicPr>
            <a:picLocks noChangeAspect="1"/>
          </p:cNvPicPr>
          <p:nvPr/>
        </p:nvPicPr>
        <p:blipFill>
          <a:blip r:embed="rId3">
            <a:alphaModFix amt="20000"/>
          </a:blip>
          <a:stretch>
            <a:fillRect/>
          </a:stretch>
        </p:blipFill>
        <p:spPr>
          <a:xfrm>
            <a:off x="3079667" y="3180311"/>
            <a:ext cx="18491200" cy="9410700"/>
          </a:xfrm>
          <a:prstGeom prst="rect">
            <a:avLst/>
          </a:prstGeom>
        </p:spPr>
      </p:pic>
      <p:pic>
        <p:nvPicPr>
          <p:cNvPr id="2" name="Picture 1">
            <a:extLst>
              <a:ext uri="{FF2B5EF4-FFF2-40B4-BE49-F238E27FC236}">
                <a16:creationId xmlns:a16="http://schemas.microsoft.com/office/drawing/2014/main" id="{CC805F8A-3BE5-5B4D-B91A-21FCD403951B}"/>
              </a:ext>
            </a:extLst>
          </p:cNvPr>
          <p:cNvPicPr>
            <a:picLocks noChangeAspect="1"/>
          </p:cNvPicPr>
          <p:nvPr/>
        </p:nvPicPr>
        <p:blipFill>
          <a:blip r:embed="rId4"/>
          <a:stretch>
            <a:fillRect/>
          </a:stretch>
        </p:blipFill>
        <p:spPr>
          <a:xfrm>
            <a:off x="1451869" y="5304171"/>
            <a:ext cx="22662111" cy="2011030"/>
          </a:xfrm>
          <a:prstGeom prst="rect">
            <a:avLst/>
          </a:prstGeom>
          <a:ln w="127000" cap="sq">
            <a:solidFill>
              <a:srgbClr val="000000"/>
            </a:solidFill>
            <a:miter lim="800000"/>
          </a:ln>
          <a:effectLst>
            <a:outerShdw blurRad="57150" dist="50800" dir="2700000" algn="tl" rotWithShape="0">
              <a:srgbClr val="000000">
                <a:alpha val="40000"/>
              </a:srgbClr>
            </a:outerShdw>
          </a:effectLst>
        </p:spPr>
      </p:pic>
      <p:pic>
        <p:nvPicPr>
          <p:cNvPr id="7" name="Picture 6">
            <a:extLst>
              <a:ext uri="{FF2B5EF4-FFF2-40B4-BE49-F238E27FC236}">
                <a16:creationId xmlns:a16="http://schemas.microsoft.com/office/drawing/2014/main" id="{1817EDDF-2B6D-ED4E-9521-5A8B36B22984}"/>
              </a:ext>
            </a:extLst>
          </p:cNvPr>
          <p:cNvPicPr>
            <a:picLocks noChangeAspect="1"/>
          </p:cNvPicPr>
          <p:nvPr/>
        </p:nvPicPr>
        <p:blipFill>
          <a:blip r:embed="rId5"/>
          <a:stretch>
            <a:fillRect/>
          </a:stretch>
        </p:blipFill>
        <p:spPr>
          <a:xfrm>
            <a:off x="1451868" y="8135469"/>
            <a:ext cx="22662111" cy="860586"/>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315570798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17CE0E6-B2A5-1B42-9654-D219106603B8}"/>
              </a:ext>
            </a:extLst>
          </p:cNvPr>
          <p:cNvSpPr>
            <a:spLocks noGrp="1"/>
          </p:cNvSpPr>
          <p:nvPr>
            <p:ph type="title"/>
          </p:nvPr>
        </p:nvSpPr>
        <p:spPr/>
        <p:txBody>
          <a:bodyPr/>
          <a:lstStyle/>
          <a:p>
            <a:r>
              <a:rPr lang="en-US" dirty="0"/>
              <a:t>Workspace – Settings</a:t>
            </a:r>
          </a:p>
        </p:txBody>
      </p:sp>
      <p:sp>
        <p:nvSpPr>
          <p:cNvPr id="4" name="Text Placeholder 3">
            <a:extLst>
              <a:ext uri="{FF2B5EF4-FFF2-40B4-BE49-F238E27FC236}">
                <a16:creationId xmlns:a16="http://schemas.microsoft.com/office/drawing/2014/main" id="{FFDB4B68-3908-2B47-89F3-A716DDB550EF}"/>
              </a:ext>
            </a:extLst>
          </p:cNvPr>
          <p:cNvSpPr>
            <a:spLocks noGrp="1"/>
          </p:cNvSpPr>
          <p:nvPr>
            <p:ph type="body" sz="quarter" idx="10"/>
          </p:nvPr>
        </p:nvSpPr>
        <p:spPr/>
        <p:txBody>
          <a:bodyPr/>
          <a:lstStyle/>
          <a:p>
            <a:r>
              <a:rPr lang="en-US" dirty="0"/>
              <a:t>https://</a:t>
            </a:r>
            <a:r>
              <a:rPr lang="en-US" dirty="0" err="1"/>
              <a:t>www.terraform.io</a:t>
            </a:r>
            <a:r>
              <a:rPr lang="en-US" dirty="0"/>
              <a:t>/docs/enterprise/workspaces/</a:t>
            </a:r>
            <a:r>
              <a:rPr lang="en-US" dirty="0" err="1"/>
              <a:t>variables.html</a:t>
            </a:r>
            <a:endParaRPr lang="en-US" dirty="0"/>
          </a:p>
        </p:txBody>
      </p:sp>
      <p:pic>
        <p:nvPicPr>
          <p:cNvPr id="5" name="Picture 4">
            <a:extLst>
              <a:ext uri="{FF2B5EF4-FFF2-40B4-BE49-F238E27FC236}">
                <a16:creationId xmlns:a16="http://schemas.microsoft.com/office/drawing/2014/main" id="{24CD3522-D6C9-724D-9633-58AE1F1243D5}"/>
              </a:ext>
            </a:extLst>
          </p:cNvPr>
          <p:cNvPicPr>
            <a:picLocks noChangeAspect="1"/>
          </p:cNvPicPr>
          <p:nvPr/>
        </p:nvPicPr>
        <p:blipFill>
          <a:blip r:embed="rId2"/>
          <a:stretch>
            <a:fillRect/>
          </a:stretch>
        </p:blipFill>
        <p:spPr>
          <a:xfrm>
            <a:off x="2999921" y="3349719"/>
            <a:ext cx="17672049" cy="7888282"/>
          </a:xfrm>
          <a:prstGeom prst="rect">
            <a:avLst/>
          </a:prstGeom>
        </p:spPr>
      </p:pic>
    </p:spTree>
    <p:extLst>
      <p:ext uri="{BB962C8B-B14F-4D97-AF65-F5344CB8AC3E}">
        <p14:creationId xmlns:p14="http://schemas.microsoft.com/office/powerpoint/2010/main" val="739415277"/>
      </p:ext>
    </p:extLst>
  </p:cSld>
  <p:clrMapOvr>
    <a:masterClrMapping/>
  </p:clrMapOvr>
  <p:transition spd="med"/>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17CE0E6-B2A5-1B42-9654-D219106603B8}"/>
              </a:ext>
            </a:extLst>
          </p:cNvPr>
          <p:cNvSpPr>
            <a:spLocks noGrp="1"/>
          </p:cNvSpPr>
          <p:nvPr>
            <p:ph type="title"/>
          </p:nvPr>
        </p:nvSpPr>
        <p:spPr/>
        <p:txBody>
          <a:bodyPr/>
          <a:lstStyle/>
          <a:p>
            <a:r>
              <a:rPr lang="en-US" dirty="0"/>
              <a:t>Workspace – Settings</a:t>
            </a:r>
          </a:p>
        </p:txBody>
      </p:sp>
      <p:sp>
        <p:nvSpPr>
          <p:cNvPr id="4" name="Text Placeholder 3">
            <a:extLst>
              <a:ext uri="{FF2B5EF4-FFF2-40B4-BE49-F238E27FC236}">
                <a16:creationId xmlns:a16="http://schemas.microsoft.com/office/drawing/2014/main" id="{FFDB4B68-3908-2B47-89F3-A716DDB550EF}"/>
              </a:ext>
            </a:extLst>
          </p:cNvPr>
          <p:cNvSpPr>
            <a:spLocks noGrp="1"/>
          </p:cNvSpPr>
          <p:nvPr>
            <p:ph type="body" sz="quarter" idx="10"/>
          </p:nvPr>
        </p:nvSpPr>
        <p:spPr/>
        <p:txBody>
          <a:bodyPr/>
          <a:lstStyle/>
          <a:p>
            <a:r>
              <a:rPr lang="en-US" dirty="0"/>
              <a:t>https://</a:t>
            </a:r>
            <a:r>
              <a:rPr lang="en-US" dirty="0" err="1"/>
              <a:t>www.terraform.io</a:t>
            </a:r>
            <a:r>
              <a:rPr lang="en-US" dirty="0"/>
              <a:t>/docs/enterprise/workspaces/</a:t>
            </a:r>
            <a:r>
              <a:rPr lang="en-US" dirty="0" err="1"/>
              <a:t>variables.html</a:t>
            </a:r>
            <a:endParaRPr lang="en-US" dirty="0"/>
          </a:p>
        </p:txBody>
      </p:sp>
      <p:pic>
        <p:nvPicPr>
          <p:cNvPr id="7" name="Picture 6">
            <a:extLst>
              <a:ext uri="{FF2B5EF4-FFF2-40B4-BE49-F238E27FC236}">
                <a16:creationId xmlns:a16="http://schemas.microsoft.com/office/drawing/2014/main" id="{1168ABF7-FF4A-8E41-AB53-CF5FF050D46C}"/>
              </a:ext>
            </a:extLst>
          </p:cNvPr>
          <p:cNvPicPr>
            <a:picLocks noChangeAspect="1"/>
          </p:cNvPicPr>
          <p:nvPr/>
        </p:nvPicPr>
        <p:blipFill>
          <a:blip r:embed="rId3"/>
          <a:stretch>
            <a:fillRect/>
          </a:stretch>
        </p:blipFill>
        <p:spPr>
          <a:xfrm>
            <a:off x="1827893" y="3715764"/>
            <a:ext cx="19693164" cy="7469072"/>
          </a:xfrm>
          <a:prstGeom prst="rect">
            <a:avLst/>
          </a:prstGeom>
        </p:spPr>
      </p:pic>
    </p:spTree>
    <p:extLst>
      <p:ext uri="{BB962C8B-B14F-4D97-AF65-F5344CB8AC3E}">
        <p14:creationId xmlns:p14="http://schemas.microsoft.com/office/powerpoint/2010/main" val="1455806732"/>
      </p:ext>
    </p:extLst>
  </p:cSld>
  <p:clrMapOvr>
    <a:masterClrMapping/>
  </p:clrMapOvr>
  <p:transition spd="med"/>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0757180-0A1A-DD4A-B483-1D8A16B80728}"/>
              </a:ext>
            </a:extLst>
          </p:cNvPr>
          <p:cNvSpPr>
            <a:spLocks noGrp="1"/>
          </p:cNvSpPr>
          <p:nvPr>
            <p:ph type="body" sz="quarter" idx="13"/>
          </p:nvPr>
        </p:nvSpPr>
        <p:spPr/>
        <p:txBody>
          <a:bodyPr/>
          <a:lstStyle/>
          <a:p>
            <a:endParaRPr lang="en-US"/>
          </a:p>
        </p:txBody>
      </p:sp>
      <p:sp>
        <p:nvSpPr>
          <p:cNvPr id="3" name="Title 2">
            <a:extLst>
              <a:ext uri="{FF2B5EF4-FFF2-40B4-BE49-F238E27FC236}">
                <a16:creationId xmlns:a16="http://schemas.microsoft.com/office/drawing/2014/main" id="{0F8D9305-FA79-694A-BD54-096EC3B44223}"/>
              </a:ext>
            </a:extLst>
          </p:cNvPr>
          <p:cNvSpPr>
            <a:spLocks noGrp="1"/>
          </p:cNvSpPr>
          <p:nvPr>
            <p:ph type="title"/>
          </p:nvPr>
        </p:nvSpPr>
        <p:spPr/>
        <p:txBody>
          <a:bodyPr/>
          <a:lstStyle/>
          <a:p>
            <a:r>
              <a:rPr lang="en-US" dirty="0"/>
              <a:t>Remote State</a:t>
            </a:r>
          </a:p>
        </p:txBody>
      </p:sp>
    </p:spTree>
    <p:extLst>
      <p:ext uri="{BB962C8B-B14F-4D97-AF65-F5344CB8AC3E}">
        <p14:creationId xmlns:p14="http://schemas.microsoft.com/office/powerpoint/2010/main" val="670446124"/>
      </p:ext>
    </p:extLst>
  </p:cSld>
  <p:clrMapOvr>
    <a:masterClrMapping/>
  </p:clrMapOvr>
  <p:transition spd="med"/>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6" name="Shape 1346"/>
          <p:cNvSpPr/>
          <p:nvPr/>
        </p:nvSpPr>
        <p:spPr>
          <a:xfrm>
            <a:off x="1372374" y="3356885"/>
            <a:ext cx="7467601" cy="9146283"/>
          </a:xfrm>
          <a:prstGeom prst="rect">
            <a:avLst/>
          </a:prstGeom>
          <a:gradFill>
            <a:gsLst>
              <a:gs pos="0">
                <a:srgbClr val="FFFFFF">
                  <a:alpha val="44001"/>
                </a:srgbClr>
              </a:gs>
              <a:gs pos="100000">
                <a:srgbClr val="EEEEEE">
                  <a:alpha val="44001"/>
                </a:srgbClr>
              </a:gs>
            </a:gsLst>
            <a:lin ang="16200000"/>
          </a:gra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347" name="Shape 1347"/>
          <p:cNvSpPr/>
          <p:nvPr/>
        </p:nvSpPr>
        <p:spPr>
          <a:xfrm>
            <a:off x="2268095" y="3533723"/>
            <a:ext cx="5676158" cy="690035"/>
          </a:xfrm>
          <a:prstGeom prst="rect">
            <a:avLst/>
          </a:prstGeom>
          <a:ln w="254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lgn="ctr">
              <a:lnSpc>
                <a:spcPct val="100000"/>
              </a:lnSpc>
              <a:spcBef>
                <a:spcPts val="0"/>
              </a:spcBef>
              <a:defRPr sz="2700">
                <a:solidFill>
                  <a:schemeClr val="accent1">
                    <a:lumOff val="11519"/>
                  </a:schemeClr>
                </a:solidFill>
              </a:defRPr>
            </a:lvl1pPr>
          </a:lstStyle>
          <a:p>
            <a:r>
              <a:t>INFRASTRUCTURE AS CODE</a:t>
            </a:r>
          </a:p>
        </p:txBody>
      </p:sp>
      <p:sp>
        <p:nvSpPr>
          <p:cNvPr id="1348" name="Shape 1348"/>
          <p:cNvSpPr/>
          <p:nvPr/>
        </p:nvSpPr>
        <p:spPr>
          <a:xfrm>
            <a:off x="9037180" y="3365100"/>
            <a:ext cx="7467601" cy="9146283"/>
          </a:xfrm>
          <a:prstGeom prst="rect">
            <a:avLst/>
          </a:prstGeom>
          <a:gradFill>
            <a:gsLst>
              <a:gs pos="0">
                <a:srgbClr val="FFFFFF">
                  <a:alpha val="44001"/>
                </a:srgbClr>
              </a:gs>
              <a:gs pos="100000">
                <a:srgbClr val="EEEEEE">
                  <a:alpha val="44001"/>
                </a:srgbClr>
              </a:gs>
            </a:gsLst>
            <a:lin ang="16200000"/>
          </a:gra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349" name="Shape 1349"/>
          <p:cNvSpPr/>
          <p:nvPr/>
        </p:nvSpPr>
        <p:spPr>
          <a:xfrm>
            <a:off x="9692370" y="3533723"/>
            <a:ext cx="6157223" cy="690035"/>
          </a:xfrm>
          <a:prstGeom prst="rect">
            <a:avLst/>
          </a:prstGeom>
          <a:ln w="254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lgn="ctr">
              <a:lnSpc>
                <a:spcPct val="100000"/>
              </a:lnSpc>
              <a:spcBef>
                <a:spcPts val="0"/>
              </a:spcBef>
              <a:defRPr sz="2700">
                <a:solidFill>
                  <a:schemeClr val="accent1">
                    <a:lumOff val="11519"/>
                  </a:schemeClr>
                </a:solidFill>
              </a:defRPr>
            </a:lvl1pPr>
          </a:lstStyle>
          <a:p>
            <a:r>
              <a:t>PROVISIONING WORKFLOW</a:t>
            </a:r>
          </a:p>
        </p:txBody>
      </p:sp>
      <p:sp>
        <p:nvSpPr>
          <p:cNvPr id="1350" name="Shape 1350"/>
          <p:cNvSpPr/>
          <p:nvPr/>
        </p:nvSpPr>
        <p:spPr>
          <a:xfrm>
            <a:off x="4954754" y="7795047"/>
            <a:ext cx="5524057" cy="1"/>
          </a:xfrm>
          <a:prstGeom prst="line">
            <a:avLst/>
          </a:prstGeom>
          <a:ln w="63500">
            <a:solidFill>
              <a:srgbClr val="000000"/>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351" name="Shape 1351"/>
          <p:cNvSpPr/>
          <p:nvPr/>
        </p:nvSpPr>
        <p:spPr>
          <a:xfrm flipV="1">
            <a:off x="10477612" y="7771204"/>
            <a:ext cx="1" cy="2650967"/>
          </a:xfrm>
          <a:prstGeom prst="line">
            <a:avLst/>
          </a:prstGeom>
          <a:ln w="63500">
            <a:solidFill>
              <a:srgbClr val="000000"/>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352" name="Shape 1352"/>
          <p:cNvSpPr/>
          <p:nvPr/>
        </p:nvSpPr>
        <p:spPr>
          <a:xfrm>
            <a:off x="3044854" y="8504237"/>
            <a:ext cx="7065568" cy="1"/>
          </a:xfrm>
          <a:prstGeom prst="line">
            <a:avLst/>
          </a:prstGeom>
          <a:ln w="63500">
            <a:solidFill>
              <a:schemeClr val="accent3"/>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353" name="Shape 1353"/>
          <p:cNvSpPr/>
          <p:nvPr/>
        </p:nvSpPr>
        <p:spPr>
          <a:xfrm flipV="1">
            <a:off x="10064520" y="8527616"/>
            <a:ext cx="1" cy="1784529"/>
          </a:xfrm>
          <a:prstGeom prst="line">
            <a:avLst/>
          </a:prstGeom>
          <a:ln w="63500">
            <a:solidFill>
              <a:schemeClr val="accent3"/>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354" name="Shape 1354"/>
          <p:cNvSpPr/>
          <p:nvPr/>
        </p:nvSpPr>
        <p:spPr>
          <a:xfrm>
            <a:off x="10255084" y="9170670"/>
            <a:ext cx="5031633" cy="2915961"/>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chemeClr val="accent4">
              <a:alpha val="14000"/>
            </a:schemeClr>
          </a:solidFill>
          <a:ln w="63500">
            <a:solidFill>
              <a:schemeClr val="accent4">
                <a:alpha val="56000"/>
              </a:schemeClr>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355" name="Shape 1355"/>
          <p:cNvSpPr/>
          <p:nvPr/>
        </p:nvSpPr>
        <p:spPr>
          <a:xfrm>
            <a:off x="14211275" y="10118800"/>
            <a:ext cx="2557732" cy="1019647"/>
          </a:xfrm>
          <a:prstGeom prst="rect">
            <a:avLst/>
          </a:prstGeom>
          <a:solidFill>
            <a:schemeClr val="accent4"/>
          </a:solid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xmlns="" val="1"/>
            </a:ext>
          </a:extLst>
        </p:spPr>
        <p:txBody>
          <a:bodyPr lIns="50800" tIns="50800" rIns="50800" bIns="50800" anchor="ctr"/>
          <a:lstStyle>
            <a:lvl1pPr algn="ctr" defTabSz="825500">
              <a:lnSpc>
                <a:spcPct val="100000"/>
              </a:lnSpc>
              <a:spcBef>
                <a:spcPts val="0"/>
              </a:spcBef>
              <a:defRPr sz="3700" b="0">
                <a:latin typeface="Klavika Basic"/>
                <a:ea typeface="Klavika Basic"/>
                <a:cs typeface="Klavika Basic"/>
                <a:sym typeface="Klavika Basic"/>
              </a:defRPr>
            </a:lvl1pPr>
          </a:lstStyle>
          <a:p>
            <a:r>
              <a:t>Provider</a:t>
            </a:r>
          </a:p>
        </p:txBody>
      </p:sp>
      <p:sp>
        <p:nvSpPr>
          <p:cNvPr id="1356" name="Shape 1356"/>
          <p:cNvSpPr/>
          <p:nvPr/>
        </p:nvSpPr>
        <p:spPr>
          <a:xfrm>
            <a:off x="8772954" y="10118800"/>
            <a:ext cx="2557732" cy="1019647"/>
          </a:xfrm>
          <a:prstGeom prst="rect">
            <a:avLst/>
          </a:prstGeom>
          <a:solidFill>
            <a:schemeClr val="accent4"/>
          </a:solid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xmlns="" val="1"/>
            </a:ext>
          </a:extLst>
        </p:spPr>
        <p:txBody>
          <a:bodyPr lIns="50800" tIns="50800" rIns="50800" bIns="50800" anchor="ctr"/>
          <a:lstStyle>
            <a:lvl1pPr algn="ctr" defTabSz="825500">
              <a:lnSpc>
                <a:spcPct val="100000"/>
              </a:lnSpc>
              <a:spcBef>
                <a:spcPts val="0"/>
              </a:spcBef>
              <a:defRPr sz="3700" b="0">
                <a:latin typeface="Klavika Basic"/>
                <a:ea typeface="Klavika Basic"/>
                <a:cs typeface="Klavika Basic"/>
                <a:sym typeface="Klavika Basic"/>
              </a:defRPr>
            </a:lvl1pPr>
          </a:lstStyle>
          <a:p>
            <a:r>
              <a:t>Core</a:t>
            </a:r>
          </a:p>
        </p:txBody>
      </p:sp>
      <p:sp>
        <p:nvSpPr>
          <p:cNvPr id="1357" name="Shape 1357"/>
          <p:cNvSpPr/>
          <p:nvPr/>
        </p:nvSpPr>
        <p:spPr>
          <a:xfrm>
            <a:off x="4954754" y="7795047"/>
            <a:ext cx="5524057" cy="1"/>
          </a:xfrm>
          <a:prstGeom prst="line">
            <a:avLst/>
          </a:prstGeom>
          <a:ln w="63500">
            <a:solidFill>
              <a:srgbClr val="000000"/>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358" name="Shape 1358"/>
          <p:cNvSpPr/>
          <p:nvPr/>
        </p:nvSpPr>
        <p:spPr>
          <a:xfrm flipV="1">
            <a:off x="5816865" y="5986008"/>
            <a:ext cx="1" cy="1784529"/>
          </a:xfrm>
          <a:prstGeom prst="line">
            <a:avLst/>
          </a:prstGeom>
          <a:ln w="63500">
            <a:solidFill>
              <a:srgbClr val="000000"/>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359" name="Shape 1359"/>
          <p:cNvSpPr/>
          <p:nvPr/>
        </p:nvSpPr>
        <p:spPr>
          <a:xfrm>
            <a:off x="3178958" y="4271235"/>
            <a:ext cx="9075649" cy="1"/>
          </a:xfrm>
          <a:prstGeom prst="line">
            <a:avLst/>
          </a:prstGeom>
          <a:ln w="63500">
            <a:solidFill>
              <a:srgbClr val="FFFFFF"/>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366" name="Group 1366"/>
          <p:cNvGrpSpPr/>
          <p:nvPr/>
        </p:nvGrpSpPr>
        <p:grpSpPr>
          <a:xfrm>
            <a:off x="1823968" y="6618227"/>
            <a:ext cx="681098" cy="2866536"/>
            <a:chOff x="0" y="0"/>
            <a:chExt cx="681096" cy="2866535"/>
          </a:xfrm>
        </p:grpSpPr>
        <p:sp>
          <p:nvSpPr>
            <p:cNvPr id="1360" name="Shape 1360"/>
            <p:cNvSpPr/>
            <p:nvPr/>
          </p:nvSpPr>
          <p:spPr>
            <a:xfrm>
              <a:off x="149253" y="1040372"/>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361" name="Shape 1361"/>
            <p:cNvSpPr/>
            <p:nvPr/>
          </p:nvSpPr>
          <p:spPr>
            <a:xfrm>
              <a:off x="0" y="1439642"/>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362" name="Shape 1362"/>
            <p:cNvSpPr/>
            <p:nvPr/>
          </p:nvSpPr>
          <p:spPr>
            <a:xfrm>
              <a:off x="149253" y="2079852"/>
              <a:ext cx="387917" cy="387418"/>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363" name="Shape 1363"/>
            <p:cNvSpPr/>
            <p:nvPr/>
          </p:nvSpPr>
          <p:spPr>
            <a:xfrm>
              <a:off x="0" y="2479123"/>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364" name="Shape 1364"/>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365" name="Shape 1365"/>
            <p:cNvSpPr/>
            <p:nvPr/>
          </p:nvSpPr>
          <p:spPr>
            <a:xfrm>
              <a:off x="0" y="399270"/>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sp>
        <p:nvSpPr>
          <p:cNvPr id="1367" name="Shape 1367"/>
          <p:cNvSpPr/>
          <p:nvPr/>
        </p:nvSpPr>
        <p:spPr>
          <a:xfrm flipV="1">
            <a:off x="2725419" y="6563217"/>
            <a:ext cx="1" cy="3171886"/>
          </a:xfrm>
          <a:prstGeom prst="line">
            <a:avLst/>
          </a:prstGeom>
          <a:ln w="63500">
            <a:solidFill>
              <a:schemeClr val="accent3"/>
            </a:solidFill>
            <a:miter/>
            <a:headEnd type="oval"/>
            <a:tailEnd type="oval"/>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368" name="Shape 1368"/>
          <p:cNvSpPr/>
          <p:nvPr/>
        </p:nvSpPr>
        <p:spPr>
          <a:xfrm>
            <a:off x="2754126" y="8504237"/>
            <a:ext cx="7356297" cy="1"/>
          </a:xfrm>
          <a:prstGeom prst="line">
            <a:avLst/>
          </a:prstGeom>
          <a:ln w="63500">
            <a:solidFill>
              <a:schemeClr val="accent3"/>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369" name="Shape 1369"/>
          <p:cNvSpPr/>
          <p:nvPr/>
        </p:nvSpPr>
        <p:spPr>
          <a:xfrm>
            <a:off x="1216422" y="9848037"/>
            <a:ext cx="2210633" cy="639234"/>
          </a:xfrm>
          <a:prstGeom prst="rect">
            <a:avLst/>
          </a:prstGeom>
          <a:ln w="254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lnSpc>
                <a:spcPct val="100000"/>
              </a:lnSpc>
              <a:spcBef>
                <a:spcPts val="0"/>
              </a:spcBef>
              <a:defRPr sz="2400">
                <a:solidFill>
                  <a:schemeClr val="accent3"/>
                </a:solidFill>
              </a:defRPr>
            </a:lvl1pPr>
          </a:lstStyle>
          <a:p>
            <a:r>
              <a:t>OPERATORS</a:t>
            </a:r>
          </a:p>
        </p:txBody>
      </p:sp>
      <p:sp>
        <p:nvSpPr>
          <p:cNvPr id="1370" name="Shape 1370"/>
          <p:cNvSpPr/>
          <p:nvPr/>
        </p:nvSpPr>
        <p:spPr>
          <a:xfrm>
            <a:off x="3702437" y="6053413"/>
            <a:ext cx="4228857" cy="1"/>
          </a:xfrm>
          <a:prstGeom prst="line">
            <a:avLst/>
          </a:prstGeom>
          <a:ln w="63500">
            <a:solidFill>
              <a:srgbClr val="000000"/>
            </a:solidFill>
            <a:miter/>
            <a:headEnd type="oval"/>
            <a:tailEnd type="oval"/>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371" name="Shape 1371"/>
          <p:cNvSpPr/>
          <p:nvPr/>
        </p:nvSpPr>
        <p:spPr>
          <a:xfrm>
            <a:off x="11668833" y="11424608"/>
            <a:ext cx="2204297" cy="892647"/>
          </a:xfrm>
          <a:prstGeom prst="rect">
            <a:avLst/>
          </a:prstGeom>
          <a:solidFill>
            <a:srgbClr val="FFFFFF"/>
          </a:solidFill>
          <a:ln w="63500">
            <a:solidFill>
              <a:schemeClr val="accent4">
                <a:lumOff val="9950"/>
              </a:schemeClr>
            </a:solidFill>
            <a:miter/>
          </a:ln>
          <a:extLst>
            <a:ext uri="{C572A759-6A51-4108-AA02-DFA0A04FC94B}">
              <ma14:wrappingTextBoxFlag xmlns:ma14="http://schemas.microsoft.com/office/mac/drawingml/2011/main" xmlns="" val="1"/>
            </a:ext>
          </a:extLst>
        </p:spPr>
        <p:txBody>
          <a:bodyPr lIns="121919" tIns="121919" rIns="121919" bIns="121919" anchor="ctr"/>
          <a:lstStyle>
            <a:lvl1pPr algn="ctr">
              <a:lnSpc>
                <a:spcPct val="100000"/>
              </a:lnSpc>
              <a:spcBef>
                <a:spcPts val="0"/>
              </a:spcBef>
              <a:defRPr sz="2800" b="0">
                <a:solidFill>
                  <a:srgbClr val="535353"/>
                </a:solidFill>
                <a:latin typeface="Verdana"/>
                <a:ea typeface="Verdana"/>
                <a:cs typeface="Verdana"/>
                <a:sym typeface="Verdana"/>
              </a:defRPr>
            </a:lvl1pPr>
          </a:lstStyle>
          <a:p>
            <a:r>
              <a:t>Apply</a:t>
            </a:r>
          </a:p>
        </p:txBody>
      </p:sp>
      <p:sp>
        <p:nvSpPr>
          <p:cNvPr id="1372" name="Shape 1372"/>
          <p:cNvSpPr/>
          <p:nvPr/>
        </p:nvSpPr>
        <p:spPr>
          <a:xfrm>
            <a:off x="11668833" y="8911939"/>
            <a:ext cx="2204297" cy="892647"/>
          </a:xfrm>
          <a:prstGeom prst="rect">
            <a:avLst/>
          </a:prstGeom>
          <a:solidFill>
            <a:srgbClr val="FFFFFF"/>
          </a:solidFill>
          <a:ln w="63500">
            <a:solidFill>
              <a:schemeClr val="accent4">
                <a:lumOff val="9950"/>
              </a:schemeClr>
            </a:solidFill>
            <a:miter/>
          </a:ln>
          <a:extLst>
            <a:ext uri="{C572A759-6A51-4108-AA02-DFA0A04FC94B}">
              <ma14:wrappingTextBoxFlag xmlns:ma14="http://schemas.microsoft.com/office/mac/drawingml/2011/main" xmlns="" val="1"/>
            </a:ext>
          </a:extLst>
        </p:spPr>
        <p:txBody>
          <a:bodyPr lIns="121919" tIns="121919" rIns="121919" bIns="121919" anchor="ctr"/>
          <a:lstStyle>
            <a:lvl1pPr algn="ctr">
              <a:lnSpc>
                <a:spcPct val="100000"/>
              </a:lnSpc>
              <a:spcBef>
                <a:spcPts val="0"/>
              </a:spcBef>
              <a:defRPr sz="2800" b="0">
                <a:solidFill>
                  <a:srgbClr val="535353"/>
                </a:solidFill>
                <a:latin typeface="Verdana"/>
                <a:ea typeface="Verdana"/>
                <a:cs typeface="Verdana"/>
                <a:sym typeface="Verdana"/>
              </a:defRPr>
            </a:lvl1pPr>
          </a:lstStyle>
          <a:p>
            <a:r>
              <a:t>Plan </a:t>
            </a:r>
          </a:p>
        </p:txBody>
      </p:sp>
      <p:sp>
        <p:nvSpPr>
          <p:cNvPr id="1373" name="Shape 1373"/>
          <p:cNvSpPr>
            <a:spLocks noGrp="1"/>
          </p:cNvSpPr>
          <p:nvPr>
            <p:ph type="title"/>
          </p:nvPr>
        </p:nvSpPr>
        <p:spPr>
          <a:xfrm>
            <a:off x="1565396" y="875901"/>
            <a:ext cx="21746796" cy="1405845"/>
          </a:xfrm>
          <a:prstGeom prst="rect">
            <a:avLst/>
          </a:prstGeom>
        </p:spPr>
        <p:txBody>
          <a:bodyPr/>
          <a:lstStyle>
            <a:lvl1pPr defTabSz="1664208">
              <a:spcBef>
                <a:spcPts val="1600"/>
              </a:spcBef>
              <a:defRPr sz="6734" spc="-240">
                <a:latin typeface="Verdana"/>
                <a:ea typeface="Verdana"/>
                <a:cs typeface="Verdana"/>
                <a:sym typeface="Verdana"/>
              </a:defRPr>
            </a:lvl1pPr>
          </a:lstStyle>
          <a:p>
            <a:r>
              <a:t>Remote Terraform runs and state management</a:t>
            </a:r>
          </a:p>
        </p:txBody>
      </p:sp>
      <p:pic>
        <p:nvPicPr>
          <p:cNvPr id="1374" name="pasted-image.tiff"/>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3454165" y="6470191"/>
            <a:ext cx="4725400" cy="3706248"/>
          </a:xfrm>
          <a:prstGeom prst="rect">
            <a:avLst/>
          </a:prstGeom>
          <a:ln w="12700">
            <a:miter lim="400000"/>
          </a:ln>
        </p:spPr>
      </p:pic>
      <p:grpSp>
        <p:nvGrpSpPr>
          <p:cNvPr id="1400" name="Group 1400"/>
          <p:cNvGrpSpPr/>
          <p:nvPr/>
        </p:nvGrpSpPr>
        <p:grpSpPr>
          <a:xfrm>
            <a:off x="4546046" y="4769116"/>
            <a:ext cx="2541639" cy="1132479"/>
            <a:chOff x="0" y="0"/>
            <a:chExt cx="2541638" cy="1132477"/>
          </a:xfrm>
        </p:grpSpPr>
        <p:grpSp>
          <p:nvGrpSpPr>
            <p:cNvPr id="1379" name="Group 1379"/>
            <p:cNvGrpSpPr/>
            <p:nvPr/>
          </p:nvGrpSpPr>
          <p:grpSpPr>
            <a:xfrm>
              <a:off x="0" y="-1"/>
              <a:ext cx="782944" cy="917733"/>
              <a:chOff x="0" y="0"/>
              <a:chExt cx="782943" cy="917731"/>
            </a:xfrm>
          </p:grpSpPr>
          <p:sp>
            <p:nvSpPr>
              <p:cNvPr id="1375" name="Shape 1375"/>
              <p:cNvSpPr/>
              <p:nvPr/>
            </p:nvSpPr>
            <p:spPr>
              <a:xfrm>
                <a:off x="0" y="432591"/>
                <a:ext cx="782944" cy="485141"/>
              </a:xfrm>
              <a:prstGeom prst="rect">
                <a:avLst/>
              </a:prstGeom>
              <a:gradFill flip="none" rotWithShape="1">
                <a:gsLst>
                  <a:gs pos="0">
                    <a:srgbClr val="FFFFFF"/>
                  </a:gs>
                  <a:gs pos="100000">
                    <a:srgbClr val="EEEEEE"/>
                  </a:gs>
                </a:gsLst>
                <a:lin ang="16200000" scaled="0"/>
              </a:gra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378" name="Group 1378"/>
              <p:cNvGrpSpPr/>
              <p:nvPr/>
            </p:nvGrpSpPr>
            <p:grpSpPr>
              <a:xfrm>
                <a:off x="50923" y="0"/>
                <a:ext cx="681097" cy="786682"/>
                <a:chOff x="0" y="0"/>
                <a:chExt cx="681096" cy="786681"/>
              </a:xfrm>
            </p:grpSpPr>
            <p:sp>
              <p:nvSpPr>
                <p:cNvPr id="1376" name="Shape 1376"/>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377" name="Shape 1377"/>
                <p:cNvSpPr/>
                <p:nvPr/>
              </p:nvSpPr>
              <p:spPr>
                <a:xfrm>
                  <a:off x="0" y="399269"/>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grpSp>
          <p:nvGrpSpPr>
            <p:cNvPr id="1384" name="Group 1384"/>
            <p:cNvGrpSpPr/>
            <p:nvPr/>
          </p:nvGrpSpPr>
          <p:grpSpPr>
            <a:xfrm>
              <a:off x="458216" y="-1"/>
              <a:ext cx="782945" cy="917733"/>
              <a:chOff x="0" y="0"/>
              <a:chExt cx="782943" cy="917731"/>
            </a:xfrm>
          </p:grpSpPr>
          <p:sp>
            <p:nvSpPr>
              <p:cNvPr id="1380" name="Shape 1380"/>
              <p:cNvSpPr/>
              <p:nvPr/>
            </p:nvSpPr>
            <p:spPr>
              <a:xfrm>
                <a:off x="0" y="432591"/>
                <a:ext cx="782944" cy="485141"/>
              </a:xfrm>
              <a:prstGeom prst="rect">
                <a:avLst/>
              </a:prstGeom>
              <a:gradFill flip="none" rotWithShape="1">
                <a:gsLst>
                  <a:gs pos="0">
                    <a:srgbClr val="FFFFFF"/>
                  </a:gs>
                  <a:gs pos="100000">
                    <a:srgbClr val="EEEEEE"/>
                  </a:gs>
                </a:gsLst>
                <a:lin ang="16200000" scaled="0"/>
              </a:gra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383" name="Group 1383"/>
              <p:cNvGrpSpPr/>
              <p:nvPr/>
            </p:nvGrpSpPr>
            <p:grpSpPr>
              <a:xfrm>
                <a:off x="50923" y="0"/>
                <a:ext cx="681097" cy="786682"/>
                <a:chOff x="0" y="0"/>
                <a:chExt cx="681096" cy="786681"/>
              </a:xfrm>
            </p:grpSpPr>
            <p:sp>
              <p:nvSpPr>
                <p:cNvPr id="1381" name="Shape 1381"/>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382" name="Shape 1382"/>
                <p:cNvSpPr/>
                <p:nvPr/>
              </p:nvSpPr>
              <p:spPr>
                <a:xfrm>
                  <a:off x="0" y="399269"/>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grpSp>
          <p:nvGrpSpPr>
            <p:cNvPr id="1389" name="Group 1389"/>
            <p:cNvGrpSpPr/>
            <p:nvPr/>
          </p:nvGrpSpPr>
          <p:grpSpPr>
            <a:xfrm>
              <a:off x="1758695" y="-1"/>
              <a:ext cx="782944" cy="917733"/>
              <a:chOff x="0" y="0"/>
              <a:chExt cx="782943" cy="917731"/>
            </a:xfrm>
          </p:grpSpPr>
          <p:sp>
            <p:nvSpPr>
              <p:cNvPr id="1385" name="Shape 1385"/>
              <p:cNvSpPr/>
              <p:nvPr/>
            </p:nvSpPr>
            <p:spPr>
              <a:xfrm>
                <a:off x="0" y="432591"/>
                <a:ext cx="782944" cy="485141"/>
              </a:xfrm>
              <a:prstGeom prst="rect">
                <a:avLst/>
              </a:prstGeom>
              <a:gradFill flip="none" rotWithShape="1">
                <a:gsLst>
                  <a:gs pos="0">
                    <a:srgbClr val="FFFFFF"/>
                  </a:gs>
                  <a:gs pos="100000">
                    <a:srgbClr val="EEEEEE"/>
                  </a:gs>
                </a:gsLst>
                <a:lin ang="16200000" scaled="0"/>
              </a:gra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388" name="Group 1388"/>
              <p:cNvGrpSpPr/>
              <p:nvPr/>
            </p:nvGrpSpPr>
            <p:grpSpPr>
              <a:xfrm>
                <a:off x="50923" y="0"/>
                <a:ext cx="681097" cy="786682"/>
                <a:chOff x="0" y="0"/>
                <a:chExt cx="681096" cy="786681"/>
              </a:xfrm>
            </p:grpSpPr>
            <p:sp>
              <p:nvSpPr>
                <p:cNvPr id="1386" name="Shape 1386"/>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387" name="Shape 1387"/>
                <p:cNvSpPr/>
                <p:nvPr/>
              </p:nvSpPr>
              <p:spPr>
                <a:xfrm>
                  <a:off x="0" y="399269"/>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grpSp>
          <p:nvGrpSpPr>
            <p:cNvPr id="1394" name="Group 1394"/>
            <p:cNvGrpSpPr/>
            <p:nvPr/>
          </p:nvGrpSpPr>
          <p:grpSpPr>
            <a:xfrm>
              <a:off x="1306576" y="-1"/>
              <a:ext cx="782944" cy="917733"/>
              <a:chOff x="0" y="0"/>
              <a:chExt cx="782943" cy="917731"/>
            </a:xfrm>
          </p:grpSpPr>
          <p:sp>
            <p:nvSpPr>
              <p:cNvPr id="1390" name="Shape 1390"/>
              <p:cNvSpPr/>
              <p:nvPr/>
            </p:nvSpPr>
            <p:spPr>
              <a:xfrm>
                <a:off x="0" y="432591"/>
                <a:ext cx="782944" cy="485141"/>
              </a:xfrm>
              <a:prstGeom prst="rect">
                <a:avLst/>
              </a:prstGeom>
              <a:gradFill flip="none" rotWithShape="1">
                <a:gsLst>
                  <a:gs pos="0">
                    <a:srgbClr val="FFFFFF"/>
                  </a:gs>
                  <a:gs pos="100000">
                    <a:srgbClr val="EEEEEE"/>
                  </a:gs>
                </a:gsLst>
                <a:lin ang="16200000" scaled="0"/>
              </a:gra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393" name="Group 1393"/>
              <p:cNvGrpSpPr/>
              <p:nvPr/>
            </p:nvGrpSpPr>
            <p:grpSpPr>
              <a:xfrm>
                <a:off x="50923" y="0"/>
                <a:ext cx="681097" cy="786682"/>
                <a:chOff x="0" y="0"/>
                <a:chExt cx="681096" cy="786681"/>
              </a:xfrm>
            </p:grpSpPr>
            <p:sp>
              <p:nvSpPr>
                <p:cNvPr id="1391" name="Shape 1391"/>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392" name="Shape 1392"/>
                <p:cNvSpPr/>
                <p:nvPr/>
              </p:nvSpPr>
              <p:spPr>
                <a:xfrm>
                  <a:off x="0" y="399269"/>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grpSp>
          <p:nvGrpSpPr>
            <p:cNvPr id="1399" name="Group 1399"/>
            <p:cNvGrpSpPr/>
            <p:nvPr/>
          </p:nvGrpSpPr>
          <p:grpSpPr>
            <a:xfrm>
              <a:off x="789432" y="0"/>
              <a:ext cx="966150" cy="1132478"/>
              <a:chOff x="0" y="0"/>
              <a:chExt cx="966148" cy="1132477"/>
            </a:xfrm>
          </p:grpSpPr>
          <p:sp>
            <p:nvSpPr>
              <p:cNvPr id="1395" name="Shape 1395"/>
              <p:cNvSpPr/>
              <p:nvPr/>
            </p:nvSpPr>
            <p:spPr>
              <a:xfrm>
                <a:off x="0" y="533816"/>
                <a:ext cx="966149" cy="598662"/>
              </a:xfrm>
              <a:prstGeom prst="rect">
                <a:avLst/>
              </a:prstGeom>
              <a:gradFill flip="none" rotWithShape="1">
                <a:gsLst>
                  <a:gs pos="0">
                    <a:srgbClr val="FFFFFF"/>
                  </a:gs>
                  <a:gs pos="100000">
                    <a:srgbClr val="EEEEEE"/>
                  </a:gs>
                </a:gsLst>
                <a:lin ang="16200000" scaled="0"/>
              </a:gra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398" name="Group 1398"/>
              <p:cNvGrpSpPr/>
              <p:nvPr/>
            </p:nvGrpSpPr>
            <p:grpSpPr>
              <a:xfrm>
                <a:off x="62839" y="0"/>
                <a:ext cx="840471" cy="970763"/>
                <a:chOff x="0" y="0"/>
                <a:chExt cx="840470" cy="970762"/>
              </a:xfrm>
            </p:grpSpPr>
            <p:sp>
              <p:nvSpPr>
                <p:cNvPr id="1396" name="Shape 1396"/>
                <p:cNvSpPr/>
                <p:nvPr/>
              </p:nvSpPr>
              <p:spPr>
                <a:xfrm>
                  <a:off x="184178" y="0"/>
                  <a:ext cx="478687" cy="478071"/>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397" name="Shape 1397"/>
                <p:cNvSpPr/>
                <p:nvPr/>
              </p:nvSpPr>
              <p:spPr>
                <a:xfrm>
                  <a:off x="0" y="492697"/>
                  <a:ext cx="840471" cy="47806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grpSp>
      <p:sp>
        <p:nvSpPr>
          <p:cNvPr id="1401" name="Shape 1401"/>
          <p:cNvSpPr/>
          <p:nvPr/>
        </p:nvSpPr>
        <p:spPr>
          <a:xfrm>
            <a:off x="1784792" y="4821240"/>
            <a:ext cx="2557732" cy="639235"/>
          </a:xfrm>
          <a:prstGeom prst="rect">
            <a:avLst/>
          </a:prstGeom>
          <a:ln w="254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lgn="ctr">
              <a:lnSpc>
                <a:spcPct val="100000"/>
              </a:lnSpc>
              <a:spcBef>
                <a:spcPts val="0"/>
              </a:spcBef>
              <a:defRPr sz="2400">
                <a:solidFill>
                  <a:srgbClr val="000000"/>
                </a:solidFill>
              </a:defRPr>
            </a:lvl1pPr>
          </a:lstStyle>
          <a:p>
            <a:r>
              <a:t>DEVELOPERS</a:t>
            </a:r>
          </a:p>
        </p:txBody>
      </p:sp>
    </p:spTree>
  </p:cSld>
  <p:clrMapOvr>
    <a:masterClrMapping/>
  </p:clrMapOvr>
  <p:transition spd="slow"/>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5" name="Shape 1405"/>
          <p:cNvSpPr/>
          <p:nvPr/>
        </p:nvSpPr>
        <p:spPr>
          <a:xfrm>
            <a:off x="4954754" y="7795047"/>
            <a:ext cx="5524057" cy="1"/>
          </a:xfrm>
          <a:prstGeom prst="line">
            <a:avLst/>
          </a:prstGeom>
          <a:ln w="63500">
            <a:solidFill>
              <a:srgbClr val="000000"/>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406" name="Shape 1406"/>
          <p:cNvSpPr/>
          <p:nvPr/>
        </p:nvSpPr>
        <p:spPr>
          <a:xfrm flipV="1">
            <a:off x="10490312" y="7796604"/>
            <a:ext cx="1" cy="2650967"/>
          </a:xfrm>
          <a:prstGeom prst="line">
            <a:avLst/>
          </a:prstGeom>
          <a:ln w="63500">
            <a:solidFill>
              <a:srgbClr val="000000"/>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407" name="Shape 1407"/>
          <p:cNvSpPr/>
          <p:nvPr/>
        </p:nvSpPr>
        <p:spPr>
          <a:xfrm flipV="1">
            <a:off x="6180623" y="5965736"/>
            <a:ext cx="1" cy="1784529"/>
          </a:xfrm>
          <a:prstGeom prst="line">
            <a:avLst/>
          </a:prstGeom>
          <a:ln w="63500">
            <a:solidFill>
              <a:srgbClr val="000000"/>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408" name="Shape 1408"/>
          <p:cNvSpPr/>
          <p:nvPr/>
        </p:nvSpPr>
        <p:spPr>
          <a:xfrm>
            <a:off x="1372374" y="3356885"/>
            <a:ext cx="7467601" cy="9146283"/>
          </a:xfrm>
          <a:prstGeom prst="rect">
            <a:avLst/>
          </a:prstGeom>
          <a:gradFill>
            <a:gsLst>
              <a:gs pos="0">
                <a:srgbClr val="FFFFFF">
                  <a:alpha val="44001"/>
                </a:srgbClr>
              </a:gs>
              <a:gs pos="100000">
                <a:srgbClr val="EEEEEE">
                  <a:alpha val="44001"/>
                </a:srgbClr>
              </a:gs>
            </a:gsLst>
            <a:lin ang="16200000"/>
          </a:gra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409" name="Shape 1409"/>
          <p:cNvSpPr/>
          <p:nvPr/>
        </p:nvSpPr>
        <p:spPr>
          <a:xfrm>
            <a:off x="3178958" y="4271235"/>
            <a:ext cx="9075649" cy="1"/>
          </a:xfrm>
          <a:prstGeom prst="line">
            <a:avLst/>
          </a:prstGeom>
          <a:ln w="63500">
            <a:solidFill>
              <a:srgbClr val="FFFFFF"/>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410" name="Shape 1410"/>
          <p:cNvSpPr/>
          <p:nvPr/>
        </p:nvSpPr>
        <p:spPr>
          <a:xfrm>
            <a:off x="13472346" y="3517025"/>
            <a:ext cx="8710406" cy="664634"/>
          </a:xfrm>
          <a:prstGeom prst="rect">
            <a:avLst/>
          </a:prstGeom>
          <a:ln w="254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lgn="ctr">
              <a:lnSpc>
                <a:spcPct val="150000"/>
              </a:lnSpc>
              <a:spcBef>
                <a:spcPts val="0"/>
              </a:spcBef>
              <a:defRPr sz="2600" cap="all">
                <a:solidFill>
                  <a:srgbClr val="44546A"/>
                </a:solidFill>
                <a:latin typeface="Verdana"/>
                <a:ea typeface="Verdana"/>
                <a:cs typeface="Verdana"/>
                <a:sym typeface="Verdana"/>
              </a:defRPr>
            </a:lvl1pPr>
          </a:lstStyle>
          <a:p>
            <a:r>
              <a:t> </a:t>
            </a:r>
          </a:p>
        </p:txBody>
      </p:sp>
      <p:sp>
        <p:nvSpPr>
          <p:cNvPr id="1411" name="Shape 1411"/>
          <p:cNvSpPr>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178</a:t>
            </a:fld>
            <a:endParaRPr/>
          </a:p>
        </p:txBody>
      </p:sp>
      <p:sp>
        <p:nvSpPr>
          <p:cNvPr id="1412" name="Shape 1412"/>
          <p:cNvSpPr/>
          <p:nvPr/>
        </p:nvSpPr>
        <p:spPr>
          <a:xfrm>
            <a:off x="10255084" y="9170670"/>
            <a:ext cx="5031633" cy="2915961"/>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chemeClr val="accent4">
              <a:alpha val="14000"/>
            </a:schemeClr>
          </a:solidFill>
          <a:ln w="63500">
            <a:solidFill>
              <a:schemeClr val="accent4">
                <a:alpha val="56000"/>
              </a:schemeClr>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417" name="Group 1417"/>
          <p:cNvGrpSpPr/>
          <p:nvPr/>
        </p:nvGrpSpPr>
        <p:grpSpPr>
          <a:xfrm>
            <a:off x="12465370" y="10280274"/>
            <a:ext cx="611222" cy="696699"/>
            <a:chOff x="0" y="0"/>
            <a:chExt cx="611221" cy="696698"/>
          </a:xfrm>
        </p:grpSpPr>
        <p:sp>
          <p:nvSpPr>
            <p:cNvPr id="1413" name="Shape 1413"/>
            <p:cNvSpPr/>
            <p:nvPr/>
          </p:nvSpPr>
          <p:spPr>
            <a:xfrm>
              <a:off x="211052" y="123302"/>
              <a:ext cx="189117" cy="32906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7200"/>
                  </a:lnTo>
                  <a:lnTo>
                    <a:pt x="21600" y="21600"/>
                  </a:lnTo>
                  <a:lnTo>
                    <a:pt x="0" y="14400"/>
                  </a:lnTo>
                  <a:lnTo>
                    <a:pt x="0" y="0"/>
                  </a:lnTo>
                  <a:close/>
                </a:path>
              </a:pathLst>
            </a:custGeom>
            <a:solidFill>
              <a:schemeClr val="accent4"/>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1414" name="Shape 1414"/>
            <p:cNvSpPr/>
            <p:nvPr/>
          </p:nvSpPr>
          <p:spPr>
            <a:xfrm>
              <a:off x="420592" y="123302"/>
              <a:ext cx="190630" cy="329061"/>
            </a:xfrm>
            <a:custGeom>
              <a:avLst/>
              <a:gdLst/>
              <a:ahLst/>
              <a:cxnLst>
                <a:cxn ang="0">
                  <a:pos x="wd2" y="hd2"/>
                </a:cxn>
                <a:cxn ang="5400000">
                  <a:pos x="wd2" y="hd2"/>
                </a:cxn>
                <a:cxn ang="10800000">
                  <a:pos x="wd2" y="hd2"/>
                </a:cxn>
                <a:cxn ang="16200000">
                  <a:pos x="wd2" y="hd2"/>
                </a:cxn>
              </a:cxnLst>
              <a:rect l="0" t="0" r="r" b="b"/>
              <a:pathLst>
                <a:path w="21600" h="21600" extrusionOk="0">
                  <a:moveTo>
                    <a:pt x="0" y="7200"/>
                  </a:moveTo>
                  <a:lnTo>
                    <a:pt x="0" y="21600"/>
                  </a:lnTo>
                  <a:lnTo>
                    <a:pt x="21600" y="14400"/>
                  </a:lnTo>
                  <a:lnTo>
                    <a:pt x="21600" y="0"/>
                  </a:lnTo>
                  <a:lnTo>
                    <a:pt x="0" y="7200"/>
                  </a:lnTo>
                  <a:close/>
                </a:path>
              </a:pathLst>
            </a:custGeom>
            <a:solidFill>
              <a:srgbClr val="4040B2"/>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1415" name="Shape 1415"/>
            <p:cNvSpPr/>
            <p:nvPr/>
          </p:nvSpPr>
          <p:spPr>
            <a:xfrm>
              <a:off x="-1" y="-1"/>
              <a:ext cx="189874" cy="33057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4384"/>
                  </a:lnTo>
                  <a:lnTo>
                    <a:pt x="21600" y="21600"/>
                  </a:lnTo>
                  <a:lnTo>
                    <a:pt x="21600" y="7216"/>
                  </a:lnTo>
                  <a:lnTo>
                    <a:pt x="0" y="0"/>
                  </a:lnTo>
                  <a:close/>
                </a:path>
              </a:pathLst>
            </a:custGeom>
            <a:solidFill>
              <a:schemeClr val="accent4"/>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1416" name="Shape 1416"/>
            <p:cNvSpPr/>
            <p:nvPr/>
          </p:nvSpPr>
          <p:spPr>
            <a:xfrm>
              <a:off x="211052" y="366882"/>
              <a:ext cx="189117" cy="329817"/>
            </a:xfrm>
            <a:custGeom>
              <a:avLst/>
              <a:gdLst/>
              <a:ahLst/>
              <a:cxnLst>
                <a:cxn ang="0">
                  <a:pos x="wd2" y="hd2"/>
                </a:cxn>
                <a:cxn ang="5400000">
                  <a:pos x="wd2" y="hd2"/>
                </a:cxn>
                <a:cxn ang="10800000">
                  <a:pos x="wd2" y="hd2"/>
                </a:cxn>
                <a:cxn ang="16200000">
                  <a:pos x="wd2" y="hd2"/>
                </a:cxn>
              </a:cxnLst>
              <a:rect l="0" t="0" r="r" b="b"/>
              <a:pathLst>
                <a:path w="21600" h="21600" extrusionOk="0">
                  <a:moveTo>
                    <a:pt x="0" y="14417"/>
                  </a:moveTo>
                  <a:lnTo>
                    <a:pt x="21600" y="21600"/>
                  </a:lnTo>
                  <a:lnTo>
                    <a:pt x="21600" y="7233"/>
                  </a:lnTo>
                  <a:lnTo>
                    <a:pt x="0" y="0"/>
                  </a:lnTo>
                  <a:lnTo>
                    <a:pt x="0" y="14417"/>
                  </a:lnTo>
                  <a:close/>
                </a:path>
              </a:pathLst>
            </a:custGeom>
            <a:solidFill>
              <a:schemeClr val="accent4"/>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grpSp>
      <p:sp>
        <p:nvSpPr>
          <p:cNvPr id="1418" name="Shape 1418"/>
          <p:cNvSpPr>
            <a:spLocks noGrp="1"/>
          </p:cNvSpPr>
          <p:nvPr>
            <p:ph type="title"/>
          </p:nvPr>
        </p:nvSpPr>
        <p:spPr>
          <a:xfrm>
            <a:off x="1565396" y="875901"/>
            <a:ext cx="21746796" cy="1405845"/>
          </a:xfrm>
          <a:prstGeom prst="rect">
            <a:avLst/>
          </a:prstGeom>
        </p:spPr>
        <p:txBody>
          <a:bodyPr/>
          <a:lstStyle>
            <a:lvl1pPr defTabSz="1664208">
              <a:spcBef>
                <a:spcPts val="1600"/>
              </a:spcBef>
              <a:defRPr sz="6734" spc="-240">
                <a:latin typeface="Verdana"/>
                <a:ea typeface="Verdana"/>
                <a:cs typeface="Verdana"/>
                <a:sym typeface="Verdana"/>
              </a:defRPr>
            </a:lvl1pPr>
          </a:lstStyle>
          <a:p>
            <a:r>
              <a:t>Remote state management and Terraform runs</a:t>
            </a:r>
          </a:p>
        </p:txBody>
      </p:sp>
      <p:sp>
        <p:nvSpPr>
          <p:cNvPr id="1419" name="Shape 1419"/>
          <p:cNvSpPr/>
          <p:nvPr/>
        </p:nvSpPr>
        <p:spPr>
          <a:xfrm>
            <a:off x="14211275" y="10118800"/>
            <a:ext cx="2557732" cy="1019647"/>
          </a:xfrm>
          <a:prstGeom prst="rect">
            <a:avLst/>
          </a:prstGeom>
          <a:solidFill>
            <a:schemeClr val="accent4"/>
          </a:solid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xmlns="" val="1"/>
            </a:ext>
          </a:extLst>
        </p:spPr>
        <p:txBody>
          <a:bodyPr lIns="50800" tIns="50800" rIns="50800" bIns="50800" anchor="ctr"/>
          <a:lstStyle>
            <a:lvl1pPr algn="ctr" defTabSz="825500">
              <a:lnSpc>
                <a:spcPct val="100000"/>
              </a:lnSpc>
              <a:spcBef>
                <a:spcPts val="0"/>
              </a:spcBef>
              <a:defRPr sz="3700" b="0">
                <a:latin typeface="Klavika Basic"/>
                <a:ea typeface="Klavika Basic"/>
                <a:cs typeface="Klavika Basic"/>
                <a:sym typeface="Klavika Basic"/>
              </a:defRPr>
            </a:lvl1pPr>
          </a:lstStyle>
          <a:p>
            <a:r>
              <a:t>Provider</a:t>
            </a:r>
          </a:p>
        </p:txBody>
      </p:sp>
      <p:sp>
        <p:nvSpPr>
          <p:cNvPr id="1420" name="Shape 1420"/>
          <p:cNvSpPr/>
          <p:nvPr/>
        </p:nvSpPr>
        <p:spPr>
          <a:xfrm>
            <a:off x="1252163" y="4271235"/>
            <a:ext cx="23037635" cy="1"/>
          </a:xfrm>
          <a:prstGeom prst="line">
            <a:avLst/>
          </a:prstGeom>
          <a:ln w="63500">
            <a:solidFill>
              <a:srgbClr val="FFFFFF"/>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427" name="Group 1427"/>
          <p:cNvGrpSpPr/>
          <p:nvPr/>
        </p:nvGrpSpPr>
        <p:grpSpPr>
          <a:xfrm>
            <a:off x="1724889" y="6715892"/>
            <a:ext cx="681097" cy="2866536"/>
            <a:chOff x="0" y="0"/>
            <a:chExt cx="681096" cy="2866535"/>
          </a:xfrm>
        </p:grpSpPr>
        <p:sp>
          <p:nvSpPr>
            <p:cNvPr id="1421" name="Shape 1421"/>
            <p:cNvSpPr/>
            <p:nvPr/>
          </p:nvSpPr>
          <p:spPr>
            <a:xfrm>
              <a:off x="149253" y="1040372"/>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422" name="Shape 1422"/>
            <p:cNvSpPr/>
            <p:nvPr/>
          </p:nvSpPr>
          <p:spPr>
            <a:xfrm>
              <a:off x="0" y="1439642"/>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423" name="Shape 1423"/>
            <p:cNvSpPr/>
            <p:nvPr/>
          </p:nvSpPr>
          <p:spPr>
            <a:xfrm>
              <a:off x="149253" y="2079852"/>
              <a:ext cx="387917" cy="387418"/>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424" name="Shape 1424"/>
            <p:cNvSpPr/>
            <p:nvPr/>
          </p:nvSpPr>
          <p:spPr>
            <a:xfrm>
              <a:off x="0" y="2479123"/>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425" name="Shape 1425"/>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426" name="Shape 1426"/>
            <p:cNvSpPr/>
            <p:nvPr/>
          </p:nvSpPr>
          <p:spPr>
            <a:xfrm>
              <a:off x="0" y="399270"/>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sp>
        <p:nvSpPr>
          <p:cNvPr id="1428" name="Shape 1428"/>
          <p:cNvSpPr/>
          <p:nvPr/>
        </p:nvSpPr>
        <p:spPr>
          <a:xfrm flipV="1">
            <a:off x="3063657" y="6563217"/>
            <a:ext cx="1" cy="3171886"/>
          </a:xfrm>
          <a:prstGeom prst="line">
            <a:avLst/>
          </a:prstGeom>
          <a:ln w="63500">
            <a:solidFill>
              <a:schemeClr val="accent3"/>
            </a:solidFill>
            <a:miter/>
            <a:headEnd type="oval"/>
            <a:tailEnd type="oval"/>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429" name="Shape 1429"/>
          <p:cNvSpPr/>
          <p:nvPr/>
        </p:nvSpPr>
        <p:spPr>
          <a:xfrm>
            <a:off x="6180623" y="9492243"/>
            <a:ext cx="1" cy="1270001"/>
          </a:xfrm>
          <a:prstGeom prst="line">
            <a:avLst/>
          </a:prstGeom>
          <a:ln w="63500">
            <a:solidFill>
              <a:srgbClr val="DDDDDD"/>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453" name="Group 1453"/>
          <p:cNvGrpSpPr/>
          <p:nvPr/>
        </p:nvGrpSpPr>
        <p:grpSpPr>
          <a:xfrm>
            <a:off x="4914457" y="11434254"/>
            <a:ext cx="2532333" cy="1390119"/>
            <a:chOff x="0" y="0"/>
            <a:chExt cx="2532331" cy="1390118"/>
          </a:xfrm>
        </p:grpSpPr>
        <p:sp>
          <p:nvSpPr>
            <p:cNvPr id="1430" name="Shape 1430"/>
            <p:cNvSpPr/>
            <p:nvPr/>
          </p:nvSpPr>
          <p:spPr>
            <a:xfrm>
              <a:off x="0" y="0"/>
              <a:ext cx="2532332" cy="1390119"/>
            </a:xfrm>
            <a:prstGeom prst="rect">
              <a:avLst/>
            </a:prstGeom>
            <a:solidFill>
              <a:srgbClr val="DDDDDD"/>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440" name="Group 1440"/>
            <p:cNvGrpSpPr/>
            <p:nvPr/>
          </p:nvGrpSpPr>
          <p:grpSpPr>
            <a:xfrm>
              <a:off x="132941" y="289214"/>
              <a:ext cx="681097" cy="931808"/>
              <a:chOff x="0" y="0"/>
              <a:chExt cx="681096" cy="931806"/>
            </a:xfrm>
          </p:grpSpPr>
          <p:sp>
            <p:nvSpPr>
              <p:cNvPr id="1431" name="Shape 1431"/>
              <p:cNvSpPr/>
              <p:nvPr/>
            </p:nvSpPr>
            <p:spPr>
              <a:xfrm>
                <a:off x="-1" y="0"/>
                <a:ext cx="681098" cy="931807"/>
              </a:xfrm>
              <a:prstGeom prst="rect">
                <a:avLst/>
              </a:prstGeom>
              <a:solidFill>
                <a:srgbClr val="FFFFFF"/>
              </a:solidFill>
              <a:ln w="50800" cap="flat">
                <a:solidFill>
                  <a:schemeClr val="accent4"/>
                </a:solidFill>
                <a:prstDash val="solid"/>
                <a:miter lim="8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1432" name="Shape 1432"/>
              <p:cNvSpPr/>
              <p:nvPr/>
            </p:nvSpPr>
            <p:spPr>
              <a:xfrm flipH="1" flipV="1">
                <a:off x="211014" y="307120"/>
                <a:ext cx="227730" cy="1"/>
              </a:xfrm>
              <a:prstGeom prst="line">
                <a:avLst/>
              </a:prstGeom>
              <a:noFill/>
              <a:ln w="50800" cap="flat">
                <a:solidFill>
                  <a:schemeClr val="accent4"/>
                </a:solidFill>
                <a:prstDash val="solid"/>
                <a:miter lim="8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433" name="Shape 1433"/>
              <p:cNvSpPr/>
              <p:nvPr/>
            </p:nvSpPr>
            <p:spPr>
              <a:xfrm flipH="1" flipV="1">
                <a:off x="135802" y="179675"/>
                <a:ext cx="409494" cy="1"/>
              </a:xfrm>
              <a:prstGeom prst="line">
                <a:avLst/>
              </a:prstGeom>
              <a:noFill/>
              <a:ln w="50800" cap="flat">
                <a:solidFill>
                  <a:schemeClr val="accent4"/>
                </a:solidFill>
                <a:prstDash val="solid"/>
                <a:miter lim="8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434" name="Shape 1434"/>
              <p:cNvSpPr/>
              <p:nvPr/>
            </p:nvSpPr>
            <p:spPr>
              <a:xfrm flipH="1">
                <a:off x="135802" y="430386"/>
                <a:ext cx="75213" cy="1"/>
              </a:xfrm>
              <a:prstGeom prst="line">
                <a:avLst/>
              </a:prstGeom>
              <a:noFill/>
              <a:ln w="50800" cap="flat">
                <a:solidFill>
                  <a:schemeClr val="accent4"/>
                </a:solidFill>
                <a:prstDash val="solid"/>
                <a:miter lim="8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435" name="Shape 1435"/>
              <p:cNvSpPr/>
              <p:nvPr/>
            </p:nvSpPr>
            <p:spPr>
              <a:xfrm flipH="1">
                <a:off x="298764" y="430386"/>
                <a:ext cx="246532" cy="1"/>
              </a:xfrm>
              <a:prstGeom prst="line">
                <a:avLst/>
              </a:prstGeom>
              <a:noFill/>
              <a:ln w="50800" cap="flat">
                <a:solidFill>
                  <a:schemeClr val="accent4"/>
                </a:solidFill>
                <a:prstDash val="solid"/>
                <a:miter lim="8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436" name="Shape 1436"/>
              <p:cNvSpPr/>
              <p:nvPr/>
            </p:nvSpPr>
            <p:spPr>
              <a:xfrm>
                <a:off x="135801" y="662293"/>
                <a:ext cx="190121" cy="1"/>
              </a:xfrm>
              <a:prstGeom prst="line">
                <a:avLst/>
              </a:prstGeom>
              <a:noFill/>
              <a:ln w="50800" cap="flat">
                <a:solidFill>
                  <a:schemeClr val="accent4"/>
                </a:solidFill>
                <a:prstDash val="solid"/>
                <a:miter lim="8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437" name="Shape 1437"/>
              <p:cNvSpPr/>
              <p:nvPr/>
            </p:nvSpPr>
            <p:spPr>
              <a:xfrm flipH="1">
                <a:off x="231908" y="545295"/>
                <a:ext cx="313388" cy="1"/>
              </a:xfrm>
              <a:prstGeom prst="line">
                <a:avLst/>
              </a:prstGeom>
              <a:noFill/>
              <a:ln w="50800" cap="flat">
                <a:solidFill>
                  <a:schemeClr val="accent4"/>
                </a:solidFill>
                <a:prstDash val="solid"/>
                <a:miter lim="8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438" name="Shape 1438"/>
              <p:cNvSpPr/>
              <p:nvPr/>
            </p:nvSpPr>
            <p:spPr>
              <a:xfrm flipH="1">
                <a:off x="135803" y="777202"/>
                <a:ext cx="56409" cy="1"/>
              </a:xfrm>
              <a:prstGeom prst="line">
                <a:avLst/>
              </a:prstGeom>
              <a:noFill/>
              <a:ln w="50800" cap="flat">
                <a:solidFill>
                  <a:schemeClr val="accent4"/>
                </a:solidFill>
                <a:prstDash val="solid"/>
                <a:miter lim="8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439" name="Shape 1439"/>
              <p:cNvSpPr/>
              <p:nvPr/>
            </p:nvSpPr>
            <p:spPr>
              <a:xfrm flipH="1">
                <a:off x="282050" y="777202"/>
                <a:ext cx="119087" cy="1"/>
              </a:xfrm>
              <a:prstGeom prst="line">
                <a:avLst/>
              </a:prstGeom>
              <a:noFill/>
              <a:ln w="50800" cap="flat">
                <a:solidFill>
                  <a:schemeClr val="accent4"/>
                </a:solidFill>
                <a:prstDash val="solid"/>
                <a:miter lim="8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grpSp>
          <p:nvGrpSpPr>
            <p:cNvPr id="1446" name="Group 1446"/>
            <p:cNvGrpSpPr/>
            <p:nvPr/>
          </p:nvGrpSpPr>
          <p:grpSpPr>
            <a:xfrm>
              <a:off x="1012350" y="477280"/>
              <a:ext cx="618625" cy="555676"/>
              <a:chOff x="0" y="0"/>
              <a:chExt cx="618624" cy="555675"/>
            </a:xfrm>
          </p:grpSpPr>
          <p:sp>
            <p:nvSpPr>
              <p:cNvPr id="1441" name="Shape 1441"/>
              <p:cNvSpPr/>
              <p:nvPr/>
            </p:nvSpPr>
            <p:spPr>
              <a:xfrm>
                <a:off x="0" y="0"/>
                <a:ext cx="618625" cy="555676"/>
              </a:xfrm>
              <a:prstGeom prst="rect">
                <a:avLst/>
              </a:prstGeom>
              <a:solidFill>
                <a:srgbClr val="FFFFFF"/>
              </a:solidFill>
              <a:ln w="50800" cap="flat">
                <a:solidFill>
                  <a:schemeClr val="accent4"/>
                </a:solidFill>
                <a:prstDash val="solid"/>
                <a:miter lim="8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1442" name="Shape 1442"/>
              <p:cNvSpPr/>
              <p:nvPr/>
            </p:nvSpPr>
            <p:spPr>
              <a:xfrm flipH="1" flipV="1">
                <a:off x="96592" y="158454"/>
                <a:ext cx="431953" cy="1"/>
              </a:xfrm>
              <a:prstGeom prst="line">
                <a:avLst/>
              </a:prstGeom>
              <a:noFill/>
              <a:ln w="50800" cap="flat">
                <a:solidFill>
                  <a:schemeClr val="accent4"/>
                </a:solidFill>
                <a:prstDash val="solid"/>
                <a:bevel/>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443" name="Shape 1443"/>
              <p:cNvSpPr/>
              <p:nvPr/>
            </p:nvSpPr>
            <p:spPr>
              <a:xfrm flipH="1" flipV="1">
                <a:off x="96594" y="290861"/>
                <a:ext cx="221401" cy="1"/>
              </a:xfrm>
              <a:prstGeom prst="line">
                <a:avLst/>
              </a:prstGeom>
              <a:noFill/>
              <a:ln w="50800" cap="flat">
                <a:solidFill>
                  <a:schemeClr val="accent4"/>
                </a:solidFill>
                <a:prstDash val="solid"/>
                <a:round/>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444" name="Shape 1444"/>
              <p:cNvSpPr/>
              <p:nvPr/>
            </p:nvSpPr>
            <p:spPr>
              <a:xfrm flipH="1">
                <a:off x="406989" y="290861"/>
                <a:ext cx="104190" cy="1"/>
              </a:xfrm>
              <a:prstGeom prst="line">
                <a:avLst/>
              </a:prstGeom>
              <a:noFill/>
              <a:ln w="50800" cap="flat">
                <a:solidFill>
                  <a:schemeClr val="accent4"/>
                </a:solidFill>
                <a:prstDash val="solid"/>
                <a:round/>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445" name="Shape 1445"/>
              <p:cNvSpPr/>
              <p:nvPr/>
            </p:nvSpPr>
            <p:spPr>
              <a:xfrm flipH="1">
                <a:off x="96593" y="423268"/>
                <a:ext cx="80313" cy="1"/>
              </a:xfrm>
              <a:prstGeom prst="line">
                <a:avLst/>
              </a:prstGeom>
              <a:noFill/>
              <a:ln w="50800" cap="flat">
                <a:solidFill>
                  <a:schemeClr val="accent4"/>
                </a:solidFill>
                <a:prstDash val="solid"/>
                <a:round/>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grpSp>
          <p:nvGrpSpPr>
            <p:cNvPr id="1452" name="Group 1452"/>
            <p:cNvGrpSpPr/>
            <p:nvPr/>
          </p:nvGrpSpPr>
          <p:grpSpPr>
            <a:xfrm>
              <a:off x="1829287" y="478872"/>
              <a:ext cx="611222" cy="552493"/>
              <a:chOff x="0" y="0"/>
              <a:chExt cx="611221" cy="552491"/>
            </a:xfrm>
          </p:grpSpPr>
          <p:sp>
            <p:nvSpPr>
              <p:cNvPr id="1447" name="Shape 1447"/>
              <p:cNvSpPr/>
              <p:nvPr/>
            </p:nvSpPr>
            <p:spPr>
              <a:xfrm>
                <a:off x="0" y="-1"/>
                <a:ext cx="611222" cy="552493"/>
              </a:xfrm>
              <a:prstGeom prst="rect">
                <a:avLst/>
              </a:prstGeom>
              <a:solidFill>
                <a:srgbClr val="FFFFFF"/>
              </a:solidFill>
              <a:ln w="50800" cap="flat">
                <a:solidFill>
                  <a:schemeClr val="accent4"/>
                </a:solidFill>
                <a:prstDash val="solid"/>
                <a:miter lim="8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1448" name="Shape 1448"/>
              <p:cNvSpPr/>
              <p:nvPr/>
            </p:nvSpPr>
            <p:spPr>
              <a:xfrm flipH="1" flipV="1">
                <a:off x="89633" y="160959"/>
                <a:ext cx="432857" cy="1"/>
              </a:xfrm>
              <a:prstGeom prst="line">
                <a:avLst/>
              </a:prstGeom>
              <a:noFill/>
              <a:ln w="50800" cap="flat">
                <a:solidFill>
                  <a:schemeClr val="accent4"/>
                </a:solidFill>
                <a:prstDash val="solid"/>
                <a:round/>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449" name="Shape 1449"/>
              <p:cNvSpPr/>
              <p:nvPr/>
            </p:nvSpPr>
            <p:spPr>
              <a:xfrm flipH="1" flipV="1">
                <a:off x="274525" y="294733"/>
                <a:ext cx="247965" cy="1"/>
              </a:xfrm>
              <a:prstGeom prst="line">
                <a:avLst/>
              </a:prstGeom>
              <a:noFill/>
              <a:ln w="50800" cap="flat">
                <a:solidFill>
                  <a:schemeClr val="accent4"/>
                </a:solidFill>
                <a:prstDash val="solid"/>
                <a:round/>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450" name="Shape 1450"/>
              <p:cNvSpPr/>
              <p:nvPr/>
            </p:nvSpPr>
            <p:spPr>
              <a:xfrm flipH="1">
                <a:off x="274525" y="420893"/>
                <a:ext cx="247965" cy="1"/>
              </a:xfrm>
              <a:prstGeom prst="line">
                <a:avLst/>
              </a:prstGeom>
              <a:noFill/>
              <a:ln w="50800" cap="flat">
                <a:solidFill>
                  <a:schemeClr val="accent4"/>
                </a:solidFill>
                <a:prstDash val="solid"/>
                <a:round/>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451" name="Shape 1451"/>
              <p:cNvSpPr/>
              <p:nvPr/>
            </p:nvSpPr>
            <p:spPr>
              <a:xfrm flipH="1">
                <a:off x="89632" y="420893"/>
                <a:ext cx="80482" cy="1"/>
              </a:xfrm>
              <a:prstGeom prst="line">
                <a:avLst/>
              </a:prstGeom>
              <a:noFill/>
              <a:ln w="50800" cap="flat">
                <a:solidFill>
                  <a:schemeClr val="accent4"/>
                </a:solidFill>
                <a:prstDash val="solid"/>
                <a:round/>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grpSp>
      <p:sp>
        <p:nvSpPr>
          <p:cNvPr id="1454" name="Shape 1454"/>
          <p:cNvSpPr/>
          <p:nvPr/>
        </p:nvSpPr>
        <p:spPr>
          <a:xfrm>
            <a:off x="3044854" y="8504237"/>
            <a:ext cx="7065568" cy="1"/>
          </a:xfrm>
          <a:prstGeom prst="line">
            <a:avLst/>
          </a:prstGeom>
          <a:ln w="63500">
            <a:solidFill>
              <a:schemeClr val="accent3"/>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455" name="Shape 1455"/>
          <p:cNvSpPr/>
          <p:nvPr/>
        </p:nvSpPr>
        <p:spPr>
          <a:xfrm flipV="1">
            <a:off x="10064520" y="8527616"/>
            <a:ext cx="1" cy="1784529"/>
          </a:xfrm>
          <a:prstGeom prst="line">
            <a:avLst/>
          </a:prstGeom>
          <a:ln w="63500">
            <a:solidFill>
              <a:schemeClr val="accent3"/>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456" name="Shape 1456"/>
          <p:cNvSpPr/>
          <p:nvPr/>
        </p:nvSpPr>
        <p:spPr>
          <a:xfrm>
            <a:off x="6955826" y="11867692"/>
            <a:ext cx="4894741" cy="523241"/>
          </a:xfrm>
          <a:prstGeom prst="rect">
            <a:avLst/>
          </a:prstGeom>
          <a:ln w="25400">
            <a:miter lim="400000"/>
          </a:ln>
          <a:extLst>
            <a:ext uri="{C572A759-6A51-4108-AA02-DFA0A04FC94B}">
              <ma14:wrappingTextBoxFlag xmlns:ma14="http://schemas.microsoft.com/office/mac/drawingml/2011/main" xmlns="" val="1"/>
            </a:ext>
          </a:extLst>
        </p:spPr>
        <p:txBody>
          <a:bodyPr lIns="121919" tIns="121919" rIns="121919" bIns="121919" anchor="b">
            <a:spAutoFit/>
          </a:bodyPr>
          <a:lstStyle>
            <a:lvl1pPr algn="ctr">
              <a:lnSpc>
                <a:spcPct val="150000"/>
              </a:lnSpc>
              <a:spcBef>
                <a:spcPts val="0"/>
              </a:spcBef>
              <a:defRPr sz="1800" cap="all">
                <a:solidFill>
                  <a:srgbClr val="44546A"/>
                </a:solidFill>
                <a:latin typeface="Verdana"/>
                <a:ea typeface="Verdana"/>
                <a:cs typeface="Verdana"/>
                <a:sym typeface="Verdana"/>
              </a:defRPr>
            </a:lvl1pPr>
          </a:lstStyle>
          <a:p>
            <a:r>
              <a:t>Terraform Configuration </a:t>
            </a:r>
          </a:p>
        </p:txBody>
      </p:sp>
      <p:pic>
        <p:nvPicPr>
          <p:cNvPr id="1457" name="pasted-image.tiff"/>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3721329" y="6807484"/>
            <a:ext cx="6032133" cy="3393506"/>
          </a:xfrm>
          <a:prstGeom prst="rect">
            <a:avLst/>
          </a:prstGeom>
          <a:ln w="12700">
            <a:miter lim="400000"/>
          </a:ln>
        </p:spPr>
      </p:pic>
      <p:sp>
        <p:nvSpPr>
          <p:cNvPr id="1458" name="Shape 1458"/>
          <p:cNvSpPr/>
          <p:nvPr/>
        </p:nvSpPr>
        <p:spPr>
          <a:xfrm>
            <a:off x="8772954" y="10118800"/>
            <a:ext cx="2557732" cy="1019647"/>
          </a:xfrm>
          <a:prstGeom prst="rect">
            <a:avLst/>
          </a:prstGeom>
          <a:solidFill>
            <a:schemeClr val="accent4"/>
          </a:solid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xmlns="" val="1"/>
            </a:ext>
          </a:extLst>
        </p:spPr>
        <p:txBody>
          <a:bodyPr lIns="50800" tIns="50800" rIns="50800" bIns="50800" anchor="ctr"/>
          <a:lstStyle>
            <a:lvl1pPr algn="ctr" defTabSz="825500">
              <a:lnSpc>
                <a:spcPct val="100000"/>
              </a:lnSpc>
              <a:spcBef>
                <a:spcPts val="0"/>
              </a:spcBef>
              <a:defRPr sz="3700" b="0">
                <a:latin typeface="Klavika Basic"/>
                <a:ea typeface="Klavika Basic"/>
                <a:cs typeface="Klavika Basic"/>
                <a:sym typeface="Klavika Basic"/>
              </a:defRPr>
            </a:lvl1pPr>
          </a:lstStyle>
          <a:p>
            <a:r>
              <a:t>Core</a:t>
            </a:r>
          </a:p>
        </p:txBody>
      </p:sp>
      <p:sp>
        <p:nvSpPr>
          <p:cNvPr id="1459" name="Shape 1459"/>
          <p:cNvSpPr/>
          <p:nvPr/>
        </p:nvSpPr>
        <p:spPr>
          <a:xfrm>
            <a:off x="4069575" y="9368905"/>
            <a:ext cx="4725400" cy="523241"/>
          </a:xfrm>
          <a:prstGeom prst="rect">
            <a:avLst/>
          </a:prstGeom>
          <a:ln w="25400">
            <a:miter lim="400000"/>
          </a:ln>
          <a:extLst>
            <a:ext uri="{C572A759-6A51-4108-AA02-DFA0A04FC94B}">
              <ma14:wrappingTextBoxFlag xmlns:ma14="http://schemas.microsoft.com/office/mac/drawingml/2011/main" xmlns="" val="1"/>
            </a:ext>
          </a:extLst>
        </p:spPr>
        <p:txBody>
          <a:bodyPr lIns="121919" tIns="121919" rIns="121919" bIns="121919" anchor="b">
            <a:spAutoFit/>
          </a:bodyPr>
          <a:lstStyle>
            <a:lvl1pPr algn="ctr">
              <a:lnSpc>
                <a:spcPct val="150000"/>
              </a:lnSpc>
              <a:spcBef>
                <a:spcPts val="0"/>
              </a:spcBef>
              <a:defRPr sz="1800" cap="all">
                <a:solidFill>
                  <a:srgbClr val="44546A"/>
                </a:solidFill>
                <a:latin typeface="Verdana"/>
                <a:ea typeface="Verdana"/>
                <a:cs typeface="Verdana"/>
                <a:sym typeface="Verdana"/>
              </a:defRPr>
            </a:lvl1pPr>
          </a:lstStyle>
          <a:p>
            <a:r>
              <a:t>TFE Workspace Management</a:t>
            </a:r>
          </a:p>
        </p:txBody>
      </p:sp>
      <p:sp>
        <p:nvSpPr>
          <p:cNvPr id="1460" name="Shape 1460"/>
          <p:cNvSpPr/>
          <p:nvPr/>
        </p:nvSpPr>
        <p:spPr>
          <a:xfrm>
            <a:off x="1259404" y="9972757"/>
            <a:ext cx="2557732" cy="1007534"/>
          </a:xfrm>
          <a:prstGeom prst="rect">
            <a:avLst/>
          </a:prstGeom>
          <a:ln w="254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lnSpc>
                <a:spcPct val="100000"/>
              </a:lnSpc>
              <a:spcBef>
                <a:spcPts val="0"/>
              </a:spcBef>
              <a:defRPr sz="2400">
                <a:solidFill>
                  <a:schemeClr val="accent1"/>
                </a:solidFill>
              </a:defRPr>
            </a:lvl1pPr>
          </a:lstStyle>
          <a:p>
            <a:r>
              <a:t>TEAM OF OPERATORS</a:t>
            </a:r>
          </a:p>
        </p:txBody>
      </p:sp>
      <p:sp>
        <p:nvSpPr>
          <p:cNvPr id="1461" name="Shape 1461"/>
          <p:cNvSpPr/>
          <p:nvPr/>
        </p:nvSpPr>
        <p:spPr>
          <a:xfrm>
            <a:off x="2268095" y="3533723"/>
            <a:ext cx="5676158" cy="690035"/>
          </a:xfrm>
          <a:prstGeom prst="rect">
            <a:avLst/>
          </a:prstGeom>
          <a:ln w="254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lgn="ctr">
              <a:lnSpc>
                <a:spcPct val="100000"/>
              </a:lnSpc>
              <a:spcBef>
                <a:spcPts val="0"/>
              </a:spcBef>
              <a:defRPr sz="2700">
                <a:solidFill>
                  <a:schemeClr val="accent1">
                    <a:lumOff val="11519"/>
                  </a:schemeClr>
                </a:solidFill>
              </a:defRPr>
            </a:lvl1pPr>
          </a:lstStyle>
          <a:p>
            <a:r>
              <a:t>INFRASTRUCTURE AS CODE</a:t>
            </a:r>
          </a:p>
        </p:txBody>
      </p:sp>
      <p:grpSp>
        <p:nvGrpSpPr>
          <p:cNvPr id="1472" name="Group 1472"/>
          <p:cNvGrpSpPr/>
          <p:nvPr/>
        </p:nvGrpSpPr>
        <p:grpSpPr>
          <a:xfrm>
            <a:off x="3966469" y="4820533"/>
            <a:ext cx="4428309" cy="786683"/>
            <a:chOff x="0" y="0"/>
            <a:chExt cx="4428307" cy="786682"/>
          </a:xfrm>
        </p:grpSpPr>
        <p:sp>
          <p:nvSpPr>
            <p:cNvPr id="1462" name="Shape 1462"/>
            <p:cNvSpPr/>
            <p:nvPr/>
          </p:nvSpPr>
          <p:spPr>
            <a:xfrm>
              <a:off x="1117806" y="0"/>
              <a:ext cx="387916"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463" name="Shape 1463"/>
            <p:cNvSpPr/>
            <p:nvPr/>
          </p:nvSpPr>
          <p:spPr>
            <a:xfrm>
              <a:off x="968552" y="399270"/>
              <a:ext cx="681098"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464" name="Shape 1464"/>
            <p:cNvSpPr/>
            <p:nvPr/>
          </p:nvSpPr>
          <p:spPr>
            <a:xfrm>
              <a:off x="3896464" y="0"/>
              <a:ext cx="387916"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465" name="Shape 1465"/>
            <p:cNvSpPr/>
            <p:nvPr/>
          </p:nvSpPr>
          <p:spPr>
            <a:xfrm>
              <a:off x="3747210" y="399269"/>
              <a:ext cx="681098"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466" name="Shape 1466"/>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467" name="Shape 1467"/>
            <p:cNvSpPr/>
            <p:nvPr/>
          </p:nvSpPr>
          <p:spPr>
            <a:xfrm>
              <a:off x="0" y="399270"/>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468" name="Shape 1468"/>
            <p:cNvSpPr/>
            <p:nvPr/>
          </p:nvSpPr>
          <p:spPr>
            <a:xfrm>
              <a:off x="3054911" y="0"/>
              <a:ext cx="387916"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469" name="Shape 1469"/>
            <p:cNvSpPr/>
            <p:nvPr/>
          </p:nvSpPr>
          <p:spPr>
            <a:xfrm>
              <a:off x="2905657" y="399269"/>
              <a:ext cx="681098"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470" name="Shape 1470"/>
            <p:cNvSpPr/>
            <p:nvPr/>
          </p:nvSpPr>
          <p:spPr>
            <a:xfrm>
              <a:off x="2086359" y="0"/>
              <a:ext cx="387916"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471" name="Shape 1471"/>
            <p:cNvSpPr/>
            <p:nvPr/>
          </p:nvSpPr>
          <p:spPr>
            <a:xfrm>
              <a:off x="1937105" y="399269"/>
              <a:ext cx="681098"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sp>
        <p:nvSpPr>
          <p:cNvPr id="1473" name="Shape 1473"/>
          <p:cNvSpPr/>
          <p:nvPr/>
        </p:nvSpPr>
        <p:spPr>
          <a:xfrm>
            <a:off x="1454476" y="4710108"/>
            <a:ext cx="2557732" cy="1007534"/>
          </a:xfrm>
          <a:prstGeom prst="rect">
            <a:avLst/>
          </a:prstGeom>
          <a:ln w="254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lnSpc>
                <a:spcPct val="100000"/>
              </a:lnSpc>
              <a:spcBef>
                <a:spcPts val="0"/>
              </a:spcBef>
              <a:defRPr sz="2400">
                <a:solidFill>
                  <a:srgbClr val="000000"/>
                </a:solidFill>
              </a:defRPr>
            </a:lvl1pPr>
          </a:lstStyle>
          <a:p>
            <a:r>
              <a:t>TEAMS OF DEVELOPERS</a:t>
            </a:r>
          </a:p>
        </p:txBody>
      </p:sp>
      <p:sp>
        <p:nvSpPr>
          <p:cNvPr id="1474" name="Shape 1474"/>
          <p:cNvSpPr/>
          <p:nvPr/>
        </p:nvSpPr>
        <p:spPr>
          <a:xfrm>
            <a:off x="4066195" y="6033141"/>
            <a:ext cx="4228857" cy="1"/>
          </a:xfrm>
          <a:prstGeom prst="line">
            <a:avLst/>
          </a:prstGeom>
          <a:ln w="63500">
            <a:solidFill>
              <a:srgbClr val="000000"/>
            </a:solidFill>
            <a:miter/>
            <a:headEnd type="oval"/>
            <a:tailEnd type="oval"/>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481" name="Group 1481"/>
          <p:cNvGrpSpPr/>
          <p:nvPr/>
        </p:nvGrpSpPr>
        <p:grpSpPr>
          <a:xfrm>
            <a:off x="5545623" y="10513815"/>
            <a:ext cx="1270001" cy="1270001"/>
            <a:chOff x="0" y="0"/>
            <a:chExt cx="1270000" cy="1270000"/>
          </a:xfrm>
        </p:grpSpPr>
        <p:sp>
          <p:nvSpPr>
            <p:cNvPr id="1475" name="Shape 1475"/>
            <p:cNvSpPr/>
            <p:nvPr/>
          </p:nvSpPr>
          <p:spPr>
            <a:xfrm>
              <a:off x="0" y="0"/>
              <a:ext cx="1270000" cy="1270000"/>
            </a:xfrm>
            <a:prstGeom prst="ellipse">
              <a:avLst/>
            </a:prstGeom>
            <a:solidFill>
              <a:srgbClr val="FFFFFF"/>
            </a:solidFill>
            <a:ln w="25400" cap="flat">
              <a:solidFill>
                <a:srgbClr val="A7A7A7"/>
              </a:solidFill>
              <a:prstDash val="solid"/>
              <a:miter lim="8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480" name="Group 1480"/>
            <p:cNvGrpSpPr/>
            <p:nvPr/>
          </p:nvGrpSpPr>
          <p:grpSpPr>
            <a:xfrm>
              <a:off x="116500" y="159352"/>
              <a:ext cx="1011600" cy="976696"/>
              <a:chOff x="0" y="0"/>
              <a:chExt cx="1011598" cy="976695"/>
            </a:xfrm>
          </p:grpSpPr>
          <p:sp>
            <p:nvSpPr>
              <p:cNvPr id="1476" name="Shape 1476"/>
              <p:cNvSpPr/>
              <p:nvPr/>
            </p:nvSpPr>
            <p:spPr>
              <a:xfrm>
                <a:off x="215973" y="881946"/>
                <a:ext cx="584441" cy="9475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8532" y="13722"/>
                      <a:pt x="14817" y="21600"/>
                      <a:pt x="10820" y="21600"/>
                    </a:cubicBezTo>
                    <a:cubicBezTo>
                      <a:pt x="6823" y="21600"/>
                      <a:pt x="3109" y="13722"/>
                      <a:pt x="0" y="0"/>
                    </a:cubicBezTo>
                  </a:path>
                </a:pathLst>
              </a:custGeom>
              <a:noFill/>
              <a:ln w="25400" cap="flat">
                <a:solidFill>
                  <a:srgbClr val="DDDDDD"/>
                </a:solidFill>
                <a:prstDash val="solid"/>
                <a:miter lim="800000"/>
                <a:tailEnd type="triangle" w="med" len="med"/>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477" name="Shape 1477"/>
              <p:cNvSpPr/>
              <p:nvPr/>
            </p:nvSpPr>
            <p:spPr>
              <a:xfrm>
                <a:off x="0" y="0"/>
                <a:ext cx="310880" cy="47343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0" y="21501"/>
                      <a:pt x="0" y="21402"/>
                      <a:pt x="0" y="21352"/>
                    </a:cubicBezTo>
                    <a:cubicBezTo>
                      <a:pt x="0" y="11692"/>
                      <a:pt x="8881" y="3517"/>
                      <a:pt x="21600" y="0"/>
                    </a:cubicBezTo>
                  </a:path>
                </a:pathLst>
              </a:custGeom>
              <a:noFill/>
              <a:ln w="25400" cap="flat">
                <a:solidFill>
                  <a:srgbClr val="DDDDDD"/>
                </a:solidFill>
                <a:prstDash val="solid"/>
                <a:miter lim="800000"/>
                <a:tailEnd type="triangle" w="med" len="med"/>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478" name="Shape 1478"/>
              <p:cNvSpPr/>
              <p:nvPr/>
            </p:nvSpPr>
            <p:spPr>
              <a:xfrm>
                <a:off x="724714" y="9586"/>
                <a:ext cx="286885" cy="463847"/>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21600" y="21498"/>
                      <a:pt x="21600" y="21397"/>
                      <a:pt x="21600" y="21346"/>
                    </a:cubicBezTo>
                    <a:cubicBezTo>
                      <a:pt x="21600" y="11944"/>
                      <a:pt x="12715" y="3761"/>
                      <a:pt x="0" y="0"/>
                    </a:cubicBezTo>
                  </a:path>
                </a:pathLst>
              </a:custGeom>
              <a:noFill/>
              <a:ln w="25400" cap="flat">
                <a:solidFill>
                  <a:srgbClr val="DDDDDD"/>
                </a:solidFill>
                <a:prstDash val="solid"/>
                <a:miter lim="800000"/>
                <a:headEnd type="triangle" w="med" len="med"/>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479" name="Shape 1479"/>
              <p:cNvSpPr/>
              <p:nvPr/>
            </p:nvSpPr>
            <p:spPr>
              <a:xfrm>
                <a:off x="130920" y="88802"/>
                <a:ext cx="762001" cy="762001"/>
              </a:xfrm>
              <a:prstGeom prst="ellipse">
                <a:avLst/>
              </a:prstGeom>
              <a:solidFill>
                <a:srgbClr val="DDDDDD"/>
              </a:solidFill>
              <a:ln w="25400" cap="flat">
                <a:solidFill>
                  <a:srgbClr val="DDDDDD"/>
                </a:solidFill>
                <a:prstDash val="solid"/>
                <a:miter lim="8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grpSp>
      <p:sp>
        <p:nvSpPr>
          <p:cNvPr id="1482" name="Shape 1482"/>
          <p:cNvSpPr/>
          <p:nvPr/>
        </p:nvSpPr>
        <p:spPr>
          <a:xfrm>
            <a:off x="5545623" y="10867383"/>
            <a:ext cx="1270001" cy="523241"/>
          </a:xfrm>
          <a:prstGeom prst="rect">
            <a:avLst/>
          </a:prstGeom>
          <a:ln w="25400">
            <a:miter lim="400000"/>
          </a:ln>
          <a:extLst>
            <a:ext uri="{C572A759-6A51-4108-AA02-DFA0A04FC94B}">
              <ma14:wrappingTextBoxFlag xmlns:ma14="http://schemas.microsoft.com/office/mac/drawingml/2011/main" xmlns="" val="1"/>
            </a:ext>
          </a:extLst>
        </p:spPr>
        <p:txBody>
          <a:bodyPr lIns="121919" tIns="121919" rIns="121919" bIns="121919" anchor="b">
            <a:spAutoFit/>
          </a:bodyPr>
          <a:lstStyle>
            <a:lvl1pPr algn="ctr">
              <a:lnSpc>
                <a:spcPct val="150000"/>
              </a:lnSpc>
              <a:spcBef>
                <a:spcPts val="0"/>
              </a:spcBef>
              <a:defRPr sz="1800" cap="all">
                <a:solidFill>
                  <a:srgbClr val="44546A"/>
                </a:solidFill>
                <a:latin typeface="Verdana"/>
                <a:ea typeface="Verdana"/>
                <a:cs typeface="Verdana"/>
                <a:sym typeface="Verdana"/>
              </a:defRPr>
            </a:lvl1pPr>
          </a:lstStyle>
          <a:p>
            <a:r>
              <a:t>VCS</a:t>
            </a:r>
          </a:p>
        </p:txBody>
      </p:sp>
      <p:sp>
        <p:nvSpPr>
          <p:cNvPr id="1483" name="Shape 1483"/>
          <p:cNvSpPr/>
          <p:nvPr/>
        </p:nvSpPr>
        <p:spPr>
          <a:xfrm>
            <a:off x="1382982" y="3214341"/>
            <a:ext cx="22612748" cy="9631106"/>
          </a:xfrm>
          <a:prstGeom prst="rect">
            <a:avLst/>
          </a:prstGeom>
          <a:solidFill>
            <a:srgbClr val="FFFFFF">
              <a:alpha val="76649"/>
            </a:srgbClr>
          </a:soli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dirty="0"/>
          </a:p>
        </p:txBody>
      </p:sp>
      <p:pic>
        <p:nvPicPr>
          <p:cNvPr id="1484" name="screencapture-atlas-hashicorp-beta-hashicorp-bank-networking-staging-runs-run-YYf3xgY4JYZh5PF9-1505521398729.png"/>
          <p:cNvPicPr>
            <a:picLocks noChangeAspect="1"/>
          </p:cNvPicPr>
          <p:nvPr/>
        </p:nvPicPr>
        <p:blipFill>
          <a:blip r:embed="rId4" cstate="hqprint">
            <a:extLst>
              <a:ext uri="{28A0092B-C50C-407E-A947-70E740481C1C}">
                <a14:useLocalDpi xmlns:a14="http://schemas.microsoft.com/office/drawing/2010/main"/>
              </a:ext>
            </a:extLst>
          </a:blip>
          <a:srcRect/>
          <a:stretch>
            <a:fillRect/>
          </a:stretch>
        </p:blipFill>
        <p:spPr>
          <a:xfrm>
            <a:off x="3721329" y="2916405"/>
            <a:ext cx="13315395" cy="9757251"/>
          </a:xfrm>
          <a:prstGeom prst="rect">
            <a:avLst/>
          </a:prstGeom>
          <a:ln w="88900">
            <a:solidFill>
              <a:srgbClr val="A7A7A7"/>
            </a:solidFill>
            <a:miter/>
          </a:ln>
          <a:effectLst>
            <a:outerShdw blurRad="127000" dir="2700000" rotWithShape="0">
              <a:srgbClr val="000000">
                <a:alpha val="75000"/>
              </a:srgbClr>
            </a:outerShdw>
          </a:effectLst>
        </p:spPr>
      </p:pic>
    </p:spTree>
  </p:cSld>
  <p:clrMapOvr>
    <a:masterClrMapping/>
  </p:clrMapOvr>
  <p:transition spd="slow"/>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6D2E4ED-47DC-D344-916C-F3C07AFFAFF4}"/>
              </a:ext>
            </a:extLst>
          </p:cNvPr>
          <p:cNvPicPr>
            <a:picLocks noChangeAspect="1"/>
          </p:cNvPicPr>
          <p:nvPr/>
        </p:nvPicPr>
        <p:blipFill>
          <a:blip r:embed="rId2"/>
          <a:stretch>
            <a:fillRect/>
          </a:stretch>
        </p:blipFill>
        <p:spPr>
          <a:xfrm>
            <a:off x="1909069" y="3539670"/>
            <a:ext cx="20839807" cy="7856913"/>
          </a:xfrm>
          <a:prstGeom prst="rect">
            <a:avLst/>
          </a:prstGeom>
        </p:spPr>
      </p:pic>
      <p:sp>
        <p:nvSpPr>
          <p:cNvPr id="3" name="Title 2">
            <a:extLst>
              <a:ext uri="{FF2B5EF4-FFF2-40B4-BE49-F238E27FC236}">
                <a16:creationId xmlns:a16="http://schemas.microsoft.com/office/drawing/2014/main" id="{78AB52A0-1B44-4844-AB09-362426342C6D}"/>
              </a:ext>
            </a:extLst>
          </p:cNvPr>
          <p:cNvSpPr>
            <a:spLocks noGrp="1"/>
          </p:cNvSpPr>
          <p:nvPr>
            <p:ph type="title"/>
          </p:nvPr>
        </p:nvSpPr>
        <p:spPr/>
        <p:txBody>
          <a:bodyPr/>
          <a:lstStyle/>
          <a:p>
            <a:r>
              <a:rPr lang="en-US" dirty="0"/>
              <a:t>Workspace – State Management</a:t>
            </a:r>
          </a:p>
        </p:txBody>
      </p:sp>
      <p:sp>
        <p:nvSpPr>
          <p:cNvPr id="4" name="Text Placeholder 3">
            <a:extLst>
              <a:ext uri="{FF2B5EF4-FFF2-40B4-BE49-F238E27FC236}">
                <a16:creationId xmlns:a16="http://schemas.microsoft.com/office/drawing/2014/main" id="{41B8AC20-F619-0545-89C9-3ECF5D2D685C}"/>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396511013"/>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9" name="Rectangle"/>
          <p:cNvSpPr/>
          <p:nvPr/>
        </p:nvSpPr>
        <p:spPr>
          <a:xfrm>
            <a:off x="6792841" y="5588213"/>
            <a:ext cx="16469326" cy="1955802"/>
          </a:xfrm>
          <a:prstGeom prst="rect">
            <a:avLst/>
          </a:prstGeom>
          <a:gradFill>
            <a:gsLst>
              <a:gs pos="0">
                <a:srgbClr val="EBEBEB"/>
              </a:gs>
              <a:gs pos="9272">
                <a:srgbClr val="F5F5F5"/>
              </a:gs>
              <a:gs pos="25852">
                <a:srgbClr val="FFFFFF"/>
              </a:gs>
              <a:gs pos="43169">
                <a:srgbClr val="FDFDFD"/>
              </a:gs>
              <a:gs pos="88817">
                <a:srgbClr val="FBFBFB"/>
              </a:gs>
              <a:gs pos="99315">
                <a:srgbClr val="FFFFFF"/>
              </a:gs>
            </a:gsLst>
          </a:gra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1450" name="Rectangle"/>
          <p:cNvSpPr/>
          <p:nvPr/>
        </p:nvSpPr>
        <p:spPr>
          <a:xfrm>
            <a:off x="6792841" y="7645400"/>
            <a:ext cx="16469326" cy="1955800"/>
          </a:xfrm>
          <a:prstGeom prst="rect">
            <a:avLst/>
          </a:prstGeom>
          <a:gradFill>
            <a:gsLst>
              <a:gs pos="0">
                <a:srgbClr val="EBEBEB"/>
              </a:gs>
              <a:gs pos="9272">
                <a:srgbClr val="F5F5F5"/>
              </a:gs>
              <a:gs pos="25852">
                <a:srgbClr val="FFFFFF"/>
              </a:gs>
              <a:gs pos="43169">
                <a:srgbClr val="FDFDFD"/>
              </a:gs>
              <a:gs pos="88817">
                <a:srgbClr val="FBFBFB"/>
              </a:gs>
              <a:gs pos="99315">
                <a:srgbClr val="FFFFFF"/>
              </a:gs>
            </a:gsLst>
          </a:gra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1451" name="Rectangle"/>
          <p:cNvSpPr/>
          <p:nvPr/>
        </p:nvSpPr>
        <p:spPr>
          <a:xfrm>
            <a:off x="6792841" y="9744451"/>
            <a:ext cx="16469326" cy="1955802"/>
          </a:xfrm>
          <a:prstGeom prst="rect">
            <a:avLst/>
          </a:prstGeom>
          <a:gradFill>
            <a:gsLst>
              <a:gs pos="0">
                <a:srgbClr val="EBEBEB"/>
              </a:gs>
              <a:gs pos="9272">
                <a:srgbClr val="F5F5F5"/>
              </a:gs>
              <a:gs pos="25852">
                <a:srgbClr val="FFFFFF"/>
              </a:gs>
              <a:gs pos="43169">
                <a:srgbClr val="FDFDFD"/>
              </a:gs>
              <a:gs pos="88817">
                <a:srgbClr val="FBFBFB"/>
              </a:gs>
              <a:gs pos="99315">
                <a:srgbClr val="FFFFFF"/>
              </a:gs>
            </a:gsLst>
          </a:gra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1452" name="Slide Number"/>
          <p:cNvSpPr txBox="1">
            <a:spLocks noGrp="1"/>
          </p:cNvSpPr>
          <p:nvPr>
            <p:ph type="sldNum" sz="quarter" idx="4294967295"/>
          </p:nvPr>
        </p:nvSpPr>
        <p:spPr>
          <a:xfrm>
            <a:off x="23456898" y="12945581"/>
            <a:ext cx="514905" cy="485139"/>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18</a:t>
            </a:fld>
            <a:endParaRPr/>
          </a:p>
        </p:txBody>
      </p:sp>
      <p:sp>
        <p:nvSpPr>
          <p:cNvPr id="1453" name="DEVELOPMENT"/>
          <p:cNvSpPr txBox="1"/>
          <p:nvPr/>
        </p:nvSpPr>
        <p:spPr>
          <a:xfrm>
            <a:off x="1539993" y="6087033"/>
            <a:ext cx="2886168" cy="639233"/>
          </a:xfrm>
          <a:prstGeom prst="rect">
            <a:avLst/>
          </a:prstGeom>
          <a:ln w="127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spcBef>
                <a:spcPts val="0"/>
              </a:spcBef>
              <a:defRPr sz="2400">
                <a:solidFill>
                  <a:srgbClr val="44546A"/>
                </a:solidFill>
                <a:latin typeface="Tahoma"/>
                <a:ea typeface="Tahoma"/>
                <a:cs typeface="Tahoma"/>
                <a:sym typeface="Tahoma"/>
              </a:defRPr>
            </a:lvl1pPr>
          </a:lstStyle>
          <a:p>
            <a:r>
              <a:t>DEVELOPMENT</a:t>
            </a:r>
          </a:p>
        </p:txBody>
      </p:sp>
      <p:sp>
        <p:nvSpPr>
          <p:cNvPr id="1454" name="SECURITY"/>
          <p:cNvSpPr txBox="1"/>
          <p:nvPr/>
        </p:nvSpPr>
        <p:spPr>
          <a:xfrm>
            <a:off x="1539990" y="8147776"/>
            <a:ext cx="2428969" cy="639233"/>
          </a:xfrm>
          <a:prstGeom prst="rect">
            <a:avLst/>
          </a:prstGeom>
          <a:ln w="127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spcBef>
                <a:spcPts val="0"/>
              </a:spcBef>
              <a:defRPr sz="2400">
                <a:solidFill>
                  <a:srgbClr val="44546A"/>
                </a:solidFill>
                <a:latin typeface="Tahoma"/>
                <a:ea typeface="Tahoma"/>
                <a:cs typeface="Tahoma"/>
                <a:sym typeface="Tahoma"/>
              </a:defRPr>
            </a:lvl1pPr>
          </a:lstStyle>
          <a:p>
            <a:r>
              <a:t>SECURITY</a:t>
            </a:r>
          </a:p>
        </p:txBody>
      </p:sp>
      <p:sp>
        <p:nvSpPr>
          <p:cNvPr id="1455" name="OPERATIONS"/>
          <p:cNvSpPr txBox="1"/>
          <p:nvPr/>
        </p:nvSpPr>
        <p:spPr>
          <a:xfrm>
            <a:off x="1539990" y="10244401"/>
            <a:ext cx="2428969" cy="639233"/>
          </a:xfrm>
          <a:prstGeom prst="rect">
            <a:avLst/>
          </a:prstGeom>
          <a:ln w="127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spcBef>
                <a:spcPts val="0"/>
              </a:spcBef>
              <a:defRPr sz="2400">
                <a:solidFill>
                  <a:srgbClr val="44546A"/>
                </a:solidFill>
                <a:latin typeface="Tahoma"/>
                <a:ea typeface="Tahoma"/>
                <a:cs typeface="Tahoma"/>
                <a:sym typeface="Tahoma"/>
              </a:defRPr>
            </a:lvl1pPr>
          </a:lstStyle>
          <a:p>
            <a:r>
              <a:t>OPERATIONS</a:t>
            </a:r>
          </a:p>
        </p:txBody>
      </p:sp>
      <p:sp>
        <p:nvSpPr>
          <p:cNvPr id="1456" name="Run applications"/>
          <p:cNvSpPr txBox="1"/>
          <p:nvPr/>
        </p:nvSpPr>
        <p:spPr>
          <a:xfrm>
            <a:off x="1539990" y="6444058"/>
            <a:ext cx="4273510" cy="575733"/>
          </a:xfrm>
          <a:prstGeom prst="rect">
            <a:avLst/>
          </a:prstGeom>
          <a:ln w="127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spcBef>
                <a:spcPts val="0"/>
              </a:spcBef>
              <a:defRPr sz="2000" b="0">
                <a:solidFill>
                  <a:srgbClr val="44546A"/>
                </a:solidFill>
                <a:latin typeface="Verdana"/>
                <a:ea typeface="Verdana"/>
                <a:cs typeface="Verdana"/>
                <a:sym typeface="Verdana"/>
              </a:defRPr>
            </a:lvl1pPr>
          </a:lstStyle>
          <a:p>
            <a:r>
              <a:t>Run applications</a:t>
            </a:r>
          </a:p>
        </p:txBody>
      </p:sp>
      <p:sp>
        <p:nvSpPr>
          <p:cNvPr id="1457" name="Secure infrastructure &amp; applications"/>
          <p:cNvSpPr txBox="1"/>
          <p:nvPr/>
        </p:nvSpPr>
        <p:spPr>
          <a:xfrm>
            <a:off x="1539990" y="8523378"/>
            <a:ext cx="5391110" cy="575733"/>
          </a:xfrm>
          <a:prstGeom prst="rect">
            <a:avLst/>
          </a:prstGeom>
          <a:ln w="127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spcBef>
                <a:spcPts val="0"/>
              </a:spcBef>
              <a:defRPr sz="2000" b="0">
                <a:solidFill>
                  <a:srgbClr val="44546A"/>
                </a:solidFill>
                <a:latin typeface="Verdana"/>
                <a:ea typeface="Verdana"/>
                <a:cs typeface="Verdana"/>
                <a:sym typeface="Verdana"/>
              </a:defRPr>
            </a:lvl1pPr>
          </a:lstStyle>
          <a:p>
            <a:r>
              <a:t>Secure infrastructure &amp; applications</a:t>
            </a:r>
          </a:p>
        </p:txBody>
      </p:sp>
      <p:sp>
        <p:nvSpPr>
          <p:cNvPr id="1458" name="Provision infrastructure"/>
          <p:cNvSpPr txBox="1"/>
          <p:nvPr/>
        </p:nvSpPr>
        <p:spPr>
          <a:xfrm>
            <a:off x="1539990" y="10624567"/>
            <a:ext cx="4273510" cy="575733"/>
          </a:xfrm>
          <a:prstGeom prst="rect">
            <a:avLst/>
          </a:prstGeom>
          <a:ln w="127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spcBef>
                <a:spcPts val="0"/>
              </a:spcBef>
              <a:defRPr sz="2000" b="0">
                <a:solidFill>
                  <a:srgbClr val="44546A"/>
                </a:solidFill>
                <a:latin typeface="Verdana"/>
                <a:ea typeface="Verdana"/>
                <a:cs typeface="Verdana"/>
                <a:sym typeface="Verdana"/>
              </a:defRPr>
            </a:lvl1pPr>
          </a:lstStyle>
          <a:p>
            <a:r>
              <a:t>Provision infrastructure</a:t>
            </a:r>
          </a:p>
        </p:txBody>
      </p:sp>
      <p:sp>
        <p:nvSpPr>
          <p:cNvPr id="1459" name="Rectangle"/>
          <p:cNvSpPr/>
          <p:nvPr/>
        </p:nvSpPr>
        <p:spPr>
          <a:xfrm>
            <a:off x="2673748" y="5029372"/>
            <a:ext cx="3017074" cy="76202"/>
          </a:xfrm>
          <a:prstGeom prst="rect">
            <a:avLst/>
          </a:prstGeom>
          <a:solidFill>
            <a:schemeClr val="accent2"/>
          </a:soli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1460" name="Rectangle"/>
          <p:cNvSpPr/>
          <p:nvPr/>
        </p:nvSpPr>
        <p:spPr>
          <a:xfrm>
            <a:off x="6736343" y="7647940"/>
            <a:ext cx="73154" cy="1950722"/>
          </a:xfrm>
          <a:prstGeom prst="rect">
            <a:avLst/>
          </a:prstGeom>
          <a:solidFill>
            <a:srgbClr val="000000"/>
          </a:soli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1461" name="Rectangle"/>
          <p:cNvSpPr/>
          <p:nvPr/>
        </p:nvSpPr>
        <p:spPr>
          <a:xfrm>
            <a:off x="6736343" y="9747743"/>
            <a:ext cx="73154" cy="1955802"/>
          </a:xfrm>
          <a:prstGeom prst="rect">
            <a:avLst/>
          </a:prstGeom>
          <a:solidFill>
            <a:schemeClr val="accent4"/>
          </a:soli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grpSp>
        <p:nvGrpSpPr>
          <p:cNvPr id="1466" name="Group"/>
          <p:cNvGrpSpPr/>
          <p:nvPr/>
        </p:nvGrpSpPr>
        <p:grpSpPr>
          <a:xfrm>
            <a:off x="1732727" y="4408373"/>
            <a:ext cx="614396" cy="710738"/>
            <a:chOff x="0" y="0"/>
            <a:chExt cx="614395" cy="710736"/>
          </a:xfrm>
        </p:grpSpPr>
        <p:sp>
          <p:nvSpPr>
            <p:cNvPr id="1462" name="Shape"/>
            <p:cNvSpPr/>
            <p:nvPr/>
          </p:nvSpPr>
          <p:spPr>
            <a:xfrm>
              <a:off x="134636" y="-1"/>
              <a:ext cx="349928" cy="34947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25400" cap="flat">
              <a:solidFill>
                <a:srgbClr val="000000"/>
              </a:solidFill>
              <a:prstDash val="solid"/>
              <a:miter lim="800000"/>
            </a:ln>
            <a:effectLst/>
          </p:spPr>
          <p:txBody>
            <a:bodyPr wrap="square" lIns="121918" tIns="121918" rIns="121918" bIns="121918" numCol="1" anchor="ctr">
              <a:noAutofit/>
            </a:bodyPr>
            <a:lstStyle/>
            <a:p>
              <a:pPr defTabSz="1219200">
                <a:lnSpc>
                  <a:spcPct val="100000"/>
                </a:lnSpc>
                <a:spcBef>
                  <a:spcPts val="0"/>
                </a:spcBef>
                <a:defRPr b="0">
                  <a:solidFill>
                    <a:srgbClr val="FFFFFF"/>
                  </a:solidFill>
                  <a:latin typeface="Arial"/>
                  <a:ea typeface="Arial"/>
                  <a:cs typeface="Arial"/>
                  <a:sym typeface="Arial"/>
                </a:defRPr>
              </a:pPr>
              <a:endParaRPr/>
            </a:p>
          </p:txBody>
        </p:sp>
        <p:sp>
          <p:nvSpPr>
            <p:cNvPr id="1463" name="Line"/>
            <p:cNvSpPr/>
            <p:nvPr/>
          </p:nvSpPr>
          <p:spPr>
            <a:xfrm>
              <a:off x="0" y="360167"/>
              <a:ext cx="614396" cy="34947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25400" cap="flat">
              <a:solidFill>
                <a:srgbClr val="000000"/>
              </a:solidFill>
              <a:prstDash val="solid"/>
              <a:miter lim="800000"/>
            </a:ln>
            <a:effectLst/>
          </p:spPr>
          <p:txBody>
            <a:bodyPr wrap="square" lIns="121918" tIns="121918" rIns="121918" bIns="121918" numCol="1" anchor="t">
              <a:noAutofit/>
            </a:bodyPr>
            <a:lstStyle/>
            <a:p>
              <a:pPr defTabSz="1219200">
                <a:lnSpc>
                  <a:spcPct val="100000"/>
                </a:lnSpc>
                <a:spcBef>
                  <a:spcPts val="0"/>
                </a:spcBef>
                <a:defRPr b="0">
                  <a:solidFill>
                    <a:srgbClr val="FFFFFF"/>
                  </a:solidFill>
                  <a:latin typeface="Arial"/>
                  <a:ea typeface="Arial"/>
                  <a:cs typeface="Arial"/>
                  <a:sym typeface="Arial"/>
                </a:defRPr>
              </a:pPr>
              <a:endParaRPr/>
            </a:p>
          </p:txBody>
        </p:sp>
        <p:sp>
          <p:nvSpPr>
            <p:cNvPr id="1464" name="Line"/>
            <p:cNvSpPr/>
            <p:nvPr/>
          </p:nvSpPr>
          <p:spPr>
            <a:xfrm flipV="1">
              <a:off x="134636" y="571468"/>
              <a:ext cx="4809" cy="139269"/>
            </a:xfrm>
            <a:prstGeom prst="line">
              <a:avLst/>
            </a:prstGeom>
            <a:noFill/>
            <a:ln w="25400" cap="flat">
              <a:solidFill>
                <a:srgbClr val="000000"/>
              </a:solidFill>
              <a:prstDash val="solid"/>
              <a:miter lim="800000"/>
            </a:ln>
            <a:effectLst/>
          </p:spPr>
          <p:txBody>
            <a:bodyPr wrap="square" lIns="45718" tIns="45718" rIns="45718" bIns="45718" numCol="1" anchor="t">
              <a:noAutofit/>
            </a:bodyPr>
            <a:lstStyle/>
            <a:p>
              <a:pPr>
                <a:defRPr>
                  <a:solidFill>
                    <a:srgbClr val="FFFFFF"/>
                  </a:solidFill>
                </a:defRPr>
              </a:pPr>
              <a:endParaRPr/>
            </a:p>
          </p:txBody>
        </p:sp>
        <p:sp>
          <p:nvSpPr>
            <p:cNvPr id="1465" name="Line"/>
            <p:cNvSpPr/>
            <p:nvPr/>
          </p:nvSpPr>
          <p:spPr>
            <a:xfrm flipV="1">
              <a:off x="485652" y="571468"/>
              <a:ext cx="4812" cy="139269"/>
            </a:xfrm>
            <a:prstGeom prst="line">
              <a:avLst/>
            </a:prstGeom>
            <a:noFill/>
            <a:ln w="25400" cap="flat">
              <a:solidFill>
                <a:srgbClr val="000000"/>
              </a:solidFill>
              <a:prstDash val="solid"/>
              <a:miter lim="800000"/>
            </a:ln>
            <a:effectLst/>
          </p:spPr>
          <p:txBody>
            <a:bodyPr wrap="square" lIns="45718" tIns="45718" rIns="45718" bIns="45718" numCol="1" anchor="t">
              <a:noAutofit/>
            </a:bodyPr>
            <a:lstStyle/>
            <a:p>
              <a:pPr>
                <a:defRPr>
                  <a:solidFill>
                    <a:srgbClr val="FFFFFF"/>
                  </a:solidFill>
                </a:defRPr>
              </a:pPr>
              <a:endParaRPr/>
            </a:p>
          </p:txBody>
        </p:sp>
      </p:grpSp>
      <p:sp>
        <p:nvSpPr>
          <p:cNvPr id="1467" name="Cloud challenges for Security teams"/>
          <p:cNvSpPr txBox="1">
            <a:spLocks noGrp="1"/>
          </p:cNvSpPr>
          <p:nvPr>
            <p:ph type="title"/>
          </p:nvPr>
        </p:nvSpPr>
        <p:spPr>
          <a:xfrm>
            <a:off x="1565395" y="875900"/>
            <a:ext cx="21746798" cy="2207524"/>
          </a:xfrm>
          <a:prstGeom prst="rect">
            <a:avLst/>
          </a:prstGeom>
        </p:spPr>
        <p:txBody>
          <a:bodyPr/>
          <a:lstStyle>
            <a:lvl1pPr>
              <a:defRPr spc="-299"/>
            </a:lvl1pPr>
          </a:lstStyle>
          <a:p>
            <a:r>
              <a:t>Cloud challenges for Security teams</a:t>
            </a:r>
          </a:p>
        </p:txBody>
      </p:sp>
      <p:sp>
        <p:nvSpPr>
          <p:cNvPr id="1468" name="THE PRACTITIONER"/>
          <p:cNvSpPr txBox="1"/>
          <p:nvPr/>
        </p:nvSpPr>
        <p:spPr>
          <a:xfrm>
            <a:off x="2487664" y="4444124"/>
            <a:ext cx="3495768" cy="639233"/>
          </a:xfrm>
          <a:prstGeom prst="rect">
            <a:avLst/>
          </a:prstGeom>
          <a:ln w="127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spcBef>
                <a:spcPts val="0"/>
              </a:spcBef>
              <a:defRPr sz="2400">
                <a:solidFill>
                  <a:srgbClr val="44546A"/>
                </a:solidFill>
                <a:latin typeface="Tahoma"/>
                <a:ea typeface="Tahoma"/>
                <a:cs typeface="Tahoma"/>
                <a:sym typeface="Tahoma"/>
              </a:defRPr>
            </a:lvl1pPr>
          </a:lstStyle>
          <a:p>
            <a:r>
              <a:t>THE PRACTITIONER</a:t>
            </a:r>
          </a:p>
        </p:txBody>
      </p:sp>
      <p:sp>
        <p:nvSpPr>
          <p:cNvPr id="1469" name="Rectangle"/>
          <p:cNvSpPr/>
          <p:nvPr/>
        </p:nvSpPr>
        <p:spPr>
          <a:xfrm>
            <a:off x="6736343" y="5575513"/>
            <a:ext cx="73154" cy="1955802"/>
          </a:xfrm>
          <a:prstGeom prst="rect">
            <a:avLst/>
          </a:prstGeom>
          <a:solidFill>
            <a:schemeClr val="accent5"/>
          </a:soli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1470" name="Shape"/>
          <p:cNvSpPr/>
          <p:nvPr/>
        </p:nvSpPr>
        <p:spPr>
          <a:xfrm>
            <a:off x="10255083" y="9170669"/>
            <a:ext cx="5031635" cy="2915962"/>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chemeClr val="accent4">
              <a:alpha val="14000"/>
            </a:schemeClr>
          </a:solidFill>
          <a:ln w="63500">
            <a:solidFill>
              <a:schemeClr val="accent4">
                <a:alpha val="56000"/>
              </a:schemeClr>
            </a:solidFill>
            <a:miter/>
          </a:ln>
        </p:spPr>
        <p:txBody>
          <a:bodyPr lIns="121918" tIns="121918" rIns="121918" bIns="121918"/>
          <a:lstStyle/>
          <a:p>
            <a:pPr>
              <a:lnSpc>
                <a:spcPct val="100000"/>
              </a:lnSpc>
              <a:spcBef>
                <a:spcPts val="0"/>
              </a:spcBef>
              <a:defRPr sz="3400" b="0">
                <a:latin typeface="Verdana"/>
                <a:ea typeface="Verdana"/>
                <a:cs typeface="Verdana"/>
                <a:sym typeface="Verdana"/>
              </a:defRPr>
            </a:pPr>
            <a:endParaRPr/>
          </a:p>
        </p:txBody>
      </p:sp>
      <p:grpSp>
        <p:nvGrpSpPr>
          <p:cNvPr id="1475" name="Group"/>
          <p:cNvGrpSpPr/>
          <p:nvPr/>
        </p:nvGrpSpPr>
        <p:grpSpPr>
          <a:xfrm>
            <a:off x="12465369" y="10280273"/>
            <a:ext cx="611225" cy="696702"/>
            <a:chOff x="0" y="0"/>
            <a:chExt cx="611223" cy="696700"/>
          </a:xfrm>
        </p:grpSpPr>
        <p:sp>
          <p:nvSpPr>
            <p:cNvPr id="1471" name="Shape"/>
            <p:cNvSpPr/>
            <p:nvPr/>
          </p:nvSpPr>
          <p:spPr>
            <a:xfrm>
              <a:off x="211052" y="123302"/>
              <a:ext cx="189118" cy="32906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7200"/>
                  </a:lnTo>
                  <a:lnTo>
                    <a:pt x="21600" y="21600"/>
                  </a:lnTo>
                  <a:lnTo>
                    <a:pt x="0" y="14400"/>
                  </a:lnTo>
                  <a:lnTo>
                    <a:pt x="0" y="0"/>
                  </a:lnTo>
                  <a:close/>
                </a:path>
              </a:pathLst>
            </a:custGeom>
            <a:solidFill>
              <a:schemeClr val="accent4"/>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sp>
          <p:nvSpPr>
            <p:cNvPr id="1472" name="Shape"/>
            <p:cNvSpPr/>
            <p:nvPr/>
          </p:nvSpPr>
          <p:spPr>
            <a:xfrm>
              <a:off x="420592" y="123302"/>
              <a:ext cx="190631" cy="329062"/>
            </a:xfrm>
            <a:custGeom>
              <a:avLst/>
              <a:gdLst/>
              <a:ahLst/>
              <a:cxnLst>
                <a:cxn ang="0">
                  <a:pos x="wd2" y="hd2"/>
                </a:cxn>
                <a:cxn ang="5400000">
                  <a:pos x="wd2" y="hd2"/>
                </a:cxn>
                <a:cxn ang="10800000">
                  <a:pos x="wd2" y="hd2"/>
                </a:cxn>
                <a:cxn ang="16200000">
                  <a:pos x="wd2" y="hd2"/>
                </a:cxn>
              </a:cxnLst>
              <a:rect l="0" t="0" r="r" b="b"/>
              <a:pathLst>
                <a:path w="21600" h="21600" extrusionOk="0">
                  <a:moveTo>
                    <a:pt x="0" y="7200"/>
                  </a:moveTo>
                  <a:lnTo>
                    <a:pt x="0" y="21600"/>
                  </a:lnTo>
                  <a:lnTo>
                    <a:pt x="21600" y="14400"/>
                  </a:lnTo>
                  <a:lnTo>
                    <a:pt x="21600" y="0"/>
                  </a:lnTo>
                  <a:lnTo>
                    <a:pt x="0" y="7200"/>
                  </a:lnTo>
                  <a:close/>
                </a:path>
              </a:pathLst>
            </a:custGeom>
            <a:solidFill>
              <a:srgbClr val="4040B2"/>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sp>
          <p:nvSpPr>
            <p:cNvPr id="1473" name="Shape"/>
            <p:cNvSpPr/>
            <p:nvPr/>
          </p:nvSpPr>
          <p:spPr>
            <a:xfrm>
              <a:off x="-1" y="-1"/>
              <a:ext cx="189875" cy="33057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4384"/>
                  </a:lnTo>
                  <a:lnTo>
                    <a:pt x="21600" y="21600"/>
                  </a:lnTo>
                  <a:lnTo>
                    <a:pt x="21600" y="7216"/>
                  </a:lnTo>
                  <a:lnTo>
                    <a:pt x="0" y="0"/>
                  </a:lnTo>
                  <a:close/>
                </a:path>
              </a:pathLst>
            </a:custGeom>
            <a:solidFill>
              <a:schemeClr val="accent4"/>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sp>
          <p:nvSpPr>
            <p:cNvPr id="1474" name="Shape"/>
            <p:cNvSpPr/>
            <p:nvPr/>
          </p:nvSpPr>
          <p:spPr>
            <a:xfrm>
              <a:off x="211052" y="366882"/>
              <a:ext cx="189118" cy="329818"/>
            </a:xfrm>
            <a:custGeom>
              <a:avLst/>
              <a:gdLst/>
              <a:ahLst/>
              <a:cxnLst>
                <a:cxn ang="0">
                  <a:pos x="wd2" y="hd2"/>
                </a:cxn>
                <a:cxn ang="5400000">
                  <a:pos x="wd2" y="hd2"/>
                </a:cxn>
                <a:cxn ang="10800000">
                  <a:pos x="wd2" y="hd2"/>
                </a:cxn>
                <a:cxn ang="16200000">
                  <a:pos x="wd2" y="hd2"/>
                </a:cxn>
              </a:cxnLst>
              <a:rect l="0" t="0" r="r" b="b"/>
              <a:pathLst>
                <a:path w="21600" h="21600" extrusionOk="0">
                  <a:moveTo>
                    <a:pt x="0" y="14417"/>
                  </a:moveTo>
                  <a:lnTo>
                    <a:pt x="21600" y="21600"/>
                  </a:lnTo>
                  <a:lnTo>
                    <a:pt x="21600" y="7233"/>
                  </a:lnTo>
                  <a:lnTo>
                    <a:pt x="0" y="0"/>
                  </a:lnTo>
                  <a:lnTo>
                    <a:pt x="0" y="14417"/>
                  </a:lnTo>
                  <a:close/>
                </a:path>
              </a:pathLst>
            </a:custGeom>
            <a:solidFill>
              <a:schemeClr val="accent4"/>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grpSp>
      <p:sp>
        <p:nvSpPr>
          <p:cNvPr id="1476" name="Managing distributed secrets…"/>
          <p:cNvSpPr txBox="1"/>
          <p:nvPr/>
        </p:nvSpPr>
        <p:spPr>
          <a:xfrm>
            <a:off x="7010399" y="7884583"/>
            <a:ext cx="5032369" cy="1477433"/>
          </a:xfrm>
          <a:prstGeom prst="rect">
            <a:avLst/>
          </a:prstGeom>
          <a:ln w="127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p>
            <a:pPr marL="254000" indent="-254000">
              <a:lnSpc>
                <a:spcPct val="150000"/>
              </a:lnSpc>
              <a:spcBef>
                <a:spcPts val="0"/>
              </a:spcBef>
              <a:buSzPct val="100000"/>
              <a:buChar char="•"/>
              <a:defRPr sz="2000" b="0">
                <a:solidFill>
                  <a:srgbClr val="44546A"/>
                </a:solidFill>
                <a:latin typeface="Verdana"/>
                <a:ea typeface="Verdana"/>
                <a:cs typeface="Verdana"/>
                <a:sym typeface="Verdana"/>
              </a:defRPr>
            </a:pPr>
            <a:r>
              <a:t>Managing distributed secrets</a:t>
            </a:r>
          </a:p>
          <a:p>
            <a:pPr marL="254000" indent="-254000">
              <a:lnSpc>
                <a:spcPct val="100000"/>
              </a:lnSpc>
              <a:spcBef>
                <a:spcPts val="0"/>
              </a:spcBef>
              <a:buSzPct val="100000"/>
              <a:buChar char="•"/>
              <a:defRPr sz="2000" b="0">
                <a:solidFill>
                  <a:srgbClr val="44546A"/>
                </a:solidFill>
                <a:latin typeface="Verdana"/>
                <a:ea typeface="Verdana"/>
                <a:cs typeface="Verdana"/>
                <a:sym typeface="Verdana"/>
              </a:defRPr>
            </a:pPr>
            <a:r>
              <a:t>Encrypt data at-rest and in-flight</a:t>
            </a:r>
          </a:p>
          <a:p>
            <a:pPr marL="254000" indent="-254000">
              <a:lnSpc>
                <a:spcPct val="150000"/>
              </a:lnSpc>
              <a:spcBef>
                <a:spcPts val="1100"/>
              </a:spcBef>
              <a:buSzPct val="100000"/>
              <a:buChar char="•"/>
              <a:defRPr sz="2000" b="0">
                <a:solidFill>
                  <a:srgbClr val="44546A"/>
                </a:solidFill>
                <a:latin typeface="Verdana"/>
                <a:ea typeface="Verdana"/>
                <a:cs typeface="Verdana"/>
                <a:sym typeface="Verdana"/>
              </a:defRPr>
            </a:pPr>
            <a:r>
              <a:t>Privilege access management</a:t>
            </a:r>
          </a:p>
        </p:txBody>
      </p:sp>
    </p:spTree>
    <p:extLst>
      <p:ext uri="{BB962C8B-B14F-4D97-AF65-F5344CB8AC3E}">
        <p14:creationId xmlns:p14="http://schemas.microsoft.com/office/powerpoint/2010/main" val="1966706722"/>
      </p:ext>
    </p:extLst>
  </p:cSld>
  <p:clrMapOvr>
    <a:masterClrMapping/>
  </p:clrMapOvr>
  <p:transition spd="med"/>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6D2E4ED-47DC-D344-916C-F3C07AFFAFF4}"/>
              </a:ext>
            </a:extLst>
          </p:cNvPr>
          <p:cNvPicPr>
            <a:picLocks noChangeAspect="1"/>
          </p:cNvPicPr>
          <p:nvPr/>
        </p:nvPicPr>
        <p:blipFill>
          <a:blip r:embed="rId2">
            <a:alphaModFix amt="35000"/>
          </a:blip>
          <a:stretch>
            <a:fillRect/>
          </a:stretch>
        </p:blipFill>
        <p:spPr>
          <a:xfrm>
            <a:off x="1909069" y="3539670"/>
            <a:ext cx="20839807" cy="7856913"/>
          </a:xfrm>
          <a:prstGeom prst="rect">
            <a:avLst/>
          </a:prstGeom>
        </p:spPr>
      </p:pic>
      <p:sp>
        <p:nvSpPr>
          <p:cNvPr id="3" name="Title 2">
            <a:extLst>
              <a:ext uri="{FF2B5EF4-FFF2-40B4-BE49-F238E27FC236}">
                <a16:creationId xmlns:a16="http://schemas.microsoft.com/office/drawing/2014/main" id="{78AB52A0-1B44-4844-AB09-362426342C6D}"/>
              </a:ext>
            </a:extLst>
          </p:cNvPr>
          <p:cNvSpPr>
            <a:spLocks noGrp="1"/>
          </p:cNvSpPr>
          <p:nvPr>
            <p:ph type="title"/>
          </p:nvPr>
        </p:nvSpPr>
        <p:spPr/>
        <p:txBody>
          <a:bodyPr/>
          <a:lstStyle/>
          <a:p>
            <a:r>
              <a:rPr lang="en-US" dirty="0"/>
              <a:t>Workspace – State Management</a:t>
            </a:r>
          </a:p>
        </p:txBody>
      </p:sp>
      <p:sp>
        <p:nvSpPr>
          <p:cNvPr id="4" name="Text Placeholder 3">
            <a:extLst>
              <a:ext uri="{FF2B5EF4-FFF2-40B4-BE49-F238E27FC236}">
                <a16:creationId xmlns:a16="http://schemas.microsoft.com/office/drawing/2014/main" id="{41B8AC20-F619-0545-89C9-3ECF5D2D685C}"/>
              </a:ext>
            </a:extLst>
          </p:cNvPr>
          <p:cNvSpPr>
            <a:spLocks noGrp="1"/>
          </p:cNvSpPr>
          <p:nvPr>
            <p:ph type="body" sz="quarter" idx="10"/>
          </p:nvPr>
        </p:nvSpPr>
        <p:spPr/>
        <p:txBody>
          <a:bodyPr/>
          <a:lstStyle/>
          <a:p>
            <a:endParaRPr lang="en-US"/>
          </a:p>
        </p:txBody>
      </p:sp>
      <p:pic>
        <p:nvPicPr>
          <p:cNvPr id="6" name="Picture 5">
            <a:extLst>
              <a:ext uri="{FF2B5EF4-FFF2-40B4-BE49-F238E27FC236}">
                <a16:creationId xmlns:a16="http://schemas.microsoft.com/office/drawing/2014/main" id="{C5453385-27CF-284E-B1F5-64931569F727}"/>
              </a:ext>
            </a:extLst>
          </p:cNvPr>
          <p:cNvPicPr>
            <a:picLocks noChangeAspect="1"/>
          </p:cNvPicPr>
          <p:nvPr/>
        </p:nvPicPr>
        <p:blipFill>
          <a:blip r:embed="rId3"/>
          <a:stretch>
            <a:fillRect/>
          </a:stretch>
        </p:blipFill>
        <p:spPr>
          <a:xfrm>
            <a:off x="4356512" y="2939017"/>
            <a:ext cx="15937510" cy="8457566"/>
          </a:xfrm>
          <a:prstGeom prst="rect">
            <a:avLst/>
          </a:prstGeom>
        </p:spPr>
      </p:pic>
    </p:spTree>
    <p:extLst>
      <p:ext uri="{BB962C8B-B14F-4D97-AF65-F5344CB8AC3E}">
        <p14:creationId xmlns:p14="http://schemas.microsoft.com/office/powerpoint/2010/main" val="505286980"/>
      </p:ext>
    </p:extLst>
  </p:cSld>
  <p:clrMapOvr>
    <a:masterClrMapping/>
  </p:clrMapOvr>
  <p:transition spd="med"/>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00ED5EF-6E5B-BE48-B9A4-D80ADB1843C5}"/>
              </a:ext>
            </a:extLst>
          </p:cNvPr>
          <p:cNvSpPr>
            <a:spLocks noGrp="1"/>
          </p:cNvSpPr>
          <p:nvPr>
            <p:ph type="body" idx="1"/>
          </p:nvPr>
        </p:nvSpPr>
        <p:spPr/>
        <p:txBody>
          <a:bodyPr anchor="ctr">
            <a:normAutofit/>
          </a:bodyPr>
          <a:lstStyle/>
          <a:p>
            <a:pPr marL="0" indent="0" algn="ctr">
              <a:buNone/>
            </a:pPr>
            <a:r>
              <a:rPr lang="en-US" sz="7200" u="sng" dirty="0">
                <a:hlinkClick r:id="rId3"/>
              </a:rPr>
              <a:t>https://goo.gl/forms/kwuitMzjo9vJZKHz1</a:t>
            </a:r>
            <a:endParaRPr lang="en-US" sz="7200" u="sng" dirty="0"/>
          </a:p>
        </p:txBody>
      </p:sp>
      <p:sp>
        <p:nvSpPr>
          <p:cNvPr id="3" name="Title 2">
            <a:extLst>
              <a:ext uri="{FF2B5EF4-FFF2-40B4-BE49-F238E27FC236}">
                <a16:creationId xmlns:a16="http://schemas.microsoft.com/office/drawing/2014/main" id="{1A5A7929-5A62-4247-BCFE-AF3DDBD88544}"/>
              </a:ext>
            </a:extLst>
          </p:cNvPr>
          <p:cNvSpPr>
            <a:spLocks noGrp="1"/>
          </p:cNvSpPr>
          <p:nvPr>
            <p:ph type="title"/>
          </p:nvPr>
        </p:nvSpPr>
        <p:spPr/>
        <p:txBody>
          <a:bodyPr/>
          <a:lstStyle/>
          <a:p>
            <a:r>
              <a:rPr lang="en-US" dirty="0"/>
              <a:t>Post-Session Survey</a:t>
            </a:r>
          </a:p>
        </p:txBody>
      </p:sp>
      <p:sp>
        <p:nvSpPr>
          <p:cNvPr id="4" name="Text Placeholder 3">
            <a:extLst>
              <a:ext uri="{FF2B5EF4-FFF2-40B4-BE49-F238E27FC236}">
                <a16:creationId xmlns:a16="http://schemas.microsoft.com/office/drawing/2014/main" id="{A3287F45-AF35-B648-BA08-8D08A45FBC14}"/>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1609457403"/>
      </p:ext>
    </p:extLst>
  </p:cSld>
  <p:clrMapOvr>
    <a:masterClrMapping/>
  </p:clrMapOvr>
  <p:transition spd="med"/>
</p:sld>
</file>

<file path=ppt/slides/slide1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6118FD9-2C5A-0A47-9F71-5E5D7FB4477C}"/>
              </a:ext>
            </a:extLst>
          </p:cNvPr>
          <p:cNvSpPr>
            <a:spLocks noGrp="1"/>
          </p:cNvSpPr>
          <p:nvPr>
            <p:ph type="body" sz="quarter" idx="13"/>
          </p:nvPr>
        </p:nvSpPr>
        <p:spPr/>
        <p:txBody>
          <a:bodyPr/>
          <a:lstStyle/>
          <a:p>
            <a:r>
              <a:rPr lang="en-US" dirty="0"/>
              <a:t>08 - Terraform Enterprise Setup</a:t>
            </a:r>
          </a:p>
        </p:txBody>
      </p:sp>
      <p:sp>
        <p:nvSpPr>
          <p:cNvPr id="3" name="Title 2">
            <a:extLst>
              <a:ext uri="{FF2B5EF4-FFF2-40B4-BE49-F238E27FC236}">
                <a16:creationId xmlns:a16="http://schemas.microsoft.com/office/drawing/2014/main" id="{1C288E10-2650-2744-833A-C2E1CDA72839}"/>
              </a:ext>
            </a:extLst>
          </p:cNvPr>
          <p:cNvSpPr>
            <a:spLocks noGrp="1"/>
          </p:cNvSpPr>
          <p:nvPr>
            <p:ph type="title"/>
          </p:nvPr>
        </p:nvSpPr>
        <p:spPr/>
        <p:txBody>
          <a:bodyPr/>
          <a:lstStyle/>
          <a:p>
            <a:r>
              <a:rPr lang="en-US" dirty="0"/>
              <a:t>Challenge</a:t>
            </a:r>
          </a:p>
        </p:txBody>
      </p:sp>
    </p:spTree>
    <p:extLst>
      <p:ext uri="{BB962C8B-B14F-4D97-AF65-F5344CB8AC3E}">
        <p14:creationId xmlns:p14="http://schemas.microsoft.com/office/powerpoint/2010/main" val="3677290311"/>
      </p:ext>
    </p:extLst>
  </p:cSld>
  <p:clrMapOvr>
    <a:masterClrMapping/>
  </p:clrMapOvr>
  <p:transition spd="med"/>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FF62A17-8553-074F-964B-93730E58824C}"/>
              </a:ext>
            </a:extLst>
          </p:cNvPr>
          <p:cNvSpPr>
            <a:spLocks noGrp="1"/>
          </p:cNvSpPr>
          <p:nvPr>
            <p:ph type="body" sz="quarter" idx="13"/>
          </p:nvPr>
        </p:nvSpPr>
        <p:spPr/>
        <p:txBody>
          <a:bodyPr/>
          <a:lstStyle/>
          <a:p>
            <a:endParaRPr lang="en-US"/>
          </a:p>
        </p:txBody>
      </p:sp>
      <p:sp>
        <p:nvSpPr>
          <p:cNvPr id="3" name="Title 2">
            <a:extLst>
              <a:ext uri="{FF2B5EF4-FFF2-40B4-BE49-F238E27FC236}">
                <a16:creationId xmlns:a16="http://schemas.microsoft.com/office/drawing/2014/main" id="{B62375CA-7159-C74D-96AB-11A64D99522A}"/>
              </a:ext>
            </a:extLst>
          </p:cNvPr>
          <p:cNvSpPr>
            <a:spLocks noGrp="1"/>
          </p:cNvSpPr>
          <p:nvPr>
            <p:ph type="title"/>
          </p:nvPr>
        </p:nvSpPr>
        <p:spPr/>
        <p:txBody>
          <a:bodyPr/>
          <a:lstStyle/>
          <a:p>
            <a:r>
              <a:rPr lang="en-US" dirty="0"/>
              <a:t>Demo</a:t>
            </a:r>
          </a:p>
        </p:txBody>
      </p:sp>
    </p:spTree>
    <p:extLst>
      <p:ext uri="{BB962C8B-B14F-4D97-AF65-F5344CB8AC3E}">
        <p14:creationId xmlns:p14="http://schemas.microsoft.com/office/powerpoint/2010/main" val="2662088255"/>
      </p:ext>
    </p:extLst>
  </p:cSld>
  <p:clrMapOvr>
    <a:masterClrMapping/>
  </p:clrMapOvr>
  <p:transition spd="med"/>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D017873-3CB3-5F43-94D7-F22A72D5D0FF}"/>
              </a:ext>
            </a:extLst>
          </p:cNvPr>
          <p:cNvSpPr>
            <a:spLocks noGrp="1"/>
          </p:cNvSpPr>
          <p:nvPr>
            <p:ph type="body" sz="quarter" idx="13"/>
          </p:nvPr>
        </p:nvSpPr>
        <p:spPr/>
        <p:txBody>
          <a:bodyPr/>
          <a:lstStyle/>
          <a:p>
            <a:endParaRPr lang="en-US"/>
          </a:p>
        </p:txBody>
      </p:sp>
      <p:sp>
        <p:nvSpPr>
          <p:cNvPr id="3" name="Title 2">
            <a:extLst>
              <a:ext uri="{FF2B5EF4-FFF2-40B4-BE49-F238E27FC236}">
                <a16:creationId xmlns:a16="http://schemas.microsoft.com/office/drawing/2014/main" id="{184989F6-F86B-5144-AD68-AD2DFFD3B67D}"/>
              </a:ext>
            </a:extLst>
          </p:cNvPr>
          <p:cNvSpPr>
            <a:spLocks noGrp="1"/>
          </p:cNvSpPr>
          <p:nvPr>
            <p:ph type="title"/>
          </p:nvPr>
        </p:nvSpPr>
        <p:spPr/>
        <p:txBody>
          <a:bodyPr/>
          <a:lstStyle/>
          <a:p>
            <a:r>
              <a:rPr lang="en-US" dirty="0"/>
              <a:t>Collaboration</a:t>
            </a:r>
            <a:br>
              <a:rPr lang="en-US" dirty="0"/>
            </a:br>
            <a:endParaRPr lang="en-US" dirty="0"/>
          </a:p>
        </p:txBody>
      </p:sp>
    </p:spTree>
    <p:extLst>
      <p:ext uri="{BB962C8B-B14F-4D97-AF65-F5344CB8AC3E}">
        <p14:creationId xmlns:p14="http://schemas.microsoft.com/office/powerpoint/2010/main" val="2664648460"/>
      </p:ext>
    </p:extLst>
  </p:cSld>
  <p:clrMapOvr>
    <a:masterClrMapping/>
  </p:clrMapOvr>
  <p:transition spd="med"/>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DD715D3-78D5-C04E-B4E2-EA7741801937}"/>
              </a:ext>
            </a:extLst>
          </p:cNvPr>
          <p:cNvSpPr>
            <a:spLocks noGrp="1"/>
          </p:cNvSpPr>
          <p:nvPr>
            <p:ph type="body" idx="1"/>
          </p:nvPr>
        </p:nvSpPr>
        <p:spPr/>
        <p:txBody>
          <a:bodyPr/>
          <a:lstStyle/>
          <a:p>
            <a:pPr marL="0" indent="0">
              <a:buNone/>
            </a:pPr>
            <a:r>
              <a:rPr lang="en-US" b="1" dirty="0"/>
              <a:t>Role Based Access Controls</a:t>
            </a:r>
          </a:p>
          <a:p>
            <a:pPr marL="0" indent="0">
              <a:buNone/>
            </a:pPr>
            <a:br>
              <a:rPr lang="en-US" dirty="0"/>
            </a:br>
            <a:r>
              <a:rPr lang="en-US" dirty="0"/>
              <a:t>Permissions</a:t>
            </a:r>
          </a:p>
          <a:p>
            <a:pPr marL="0" indent="0">
              <a:buNone/>
            </a:pPr>
            <a:r>
              <a:rPr lang="en-US" dirty="0"/>
              <a:t>	Read</a:t>
            </a:r>
          </a:p>
          <a:p>
            <a:pPr marL="0" indent="0">
              <a:buNone/>
            </a:pPr>
            <a:r>
              <a:rPr lang="en-US" dirty="0"/>
              <a:t>	Write</a:t>
            </a:r>
          </a:p>
          <a:p>
            <a:pPr marL="0" indent="0">
              <a:buNone/>
            </a:pPr>
            <a:r>
              <a:rPr lang="en-US" dirty="0"/>
              <a:t>	Admin</a:t>
            </a:r>
          </a:p>
        </p:txBody>
      </p:sp>
      <p:sp>
        <p:nvSpPr>
          <p:cNvPr id="3" name="Title 2">
            <a:extLst>
              <a:ext uri="{FF2B5EF4-FFF2-40B4-BE49-F238E27FC236}">
                <a16:creationId xmlns:a16="http://schemas.microsoft.com/office/drawing/2014/main" id="{A8D28AD8-0EE3-A04F-9D9C-BD14317E0883}"/>
              </a:ext>
            </a:extLst>
          </p:cNvPr>
          <p:cNvSpPr>
            <a:spLocks noGrp="1"/>
          </p:cNvSpPr>
          <p:nvPr>
            <p:ph type="title"/>
          </p:nvPr>
        </p:nvSpPr>
        <p:spPr/>
        <p:txBody>
          <a:bodyPr>
            <a:normAutofit/>
          </a:bodyPr>
          <a:lstStyle/>
          <a:p>
            <a:r>
              <a:rPr lang="en-US" dirty="0"/>
              <a:t>Collaboration</a:t>
            </a:r>
          </a:p>
        </p:txBody>
      </p:sp>
      <p:sp>
        <p:nvSpPr>
          <p:cNvPr id="4" name="Text Placeholder 3">
            <a:extLst>
              <a:ext uri="{FF2B5EF4-FFF2-40B4-BE49-F238E27FC236}">
                <a16:creationId xmlns:a16="http://schemas.microsoft.com/office/drawing/2014/main" id="{E46AEE74-0ABA-964C-83C9-043FF00F99D8}"/>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3627319175"/>
      </p:ext>
    </p:extLst>
  </p:cSld>
  <p:clrMapOvr>
    <a:masterClrMapping/>
  </p:clrMapOvr>
  <p:transition spd="med"/>
</p:sld>
</file>

<file path=ppt/slides/slide1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DD715D3-78D5-C04E-B4E2-EA7741801937}"/>
              </a:ext>
            </a:extLst>
          </p:cNvPr>
          <p:cNvSpPr>
            <a:spLocks noGrp="1"/>
          </p:cNvSpPr>
          <p:nvPr>
            <p:ph type="body" idx="1"/>
          </p:nvPr>
        </p:nvSpPr>
        <p:spPr/>
        <p:txBody>
          <a:bodyPr/>
          <a:lstStyle/>
          <a:p>
            <a:pPr marL="0" indent="0">
              <a:buNone/>
            </a:pPr>
            <a:r>
              <a:rPr lang="en-US" b="1" dirty="0"/>
              <a:t>Role Based Access Controls</a:t>
            </a:r>
          </a:p>
          <a:p>
            <a:pPr marL="0" indent="0">
              <a:buNone/>
            </a:pPr>
            <a:endParaRPr lang="en-US" b="1" dirty="0"/>
          </a:p>
          <a:p>
            <a:pPr marL="0" indent="0">
              <a:buNone/>
            </a:pPr>
            <a:r>
              <a:rPr lang="en-US" dirty="0"/>
              <a:t>Organization</a:t>
            </a:r>
          </a:p>
          <a:p>
            <a:pPr marL="0" indent="0">
              <a:buNone/>
            </a:pPr>
            <a:r>
              <a:rPr lang="en-US" dirty="0"/>
              <a:t>	Teams</a:t>
            </a:r>
          </a:p>
          <a:p>
            <a:pPr marL="0" indent="0">
              <a:buNone/>
            </a:pPr>
            <a:r>
              <a:rPr lang="en-US" dirty="0"/>
              <a:t>		Users</a:t>
            </a:r>
          </a:p>
          <a:p>
            <a:pPr marL="0" indent="0">
              <a:buNone/>
            </a:pPr>
            <a:endParaRPr lang="en-US" dirty="0"/>
          </a:p>
        </p:txBody>
      </p:sp>
      <p:sp>
        <p:nvSpPr>
          <p:cNvPr id="3" name="Title 2">
            <a:extLst>
              <a:ext uri="{FF2B5EF4-FFF2-40B4-BE49-F238E27FC236}">
                <a16:creationId xmlns:a16="http://schemas.microsoft.com/office/drawing/2014/main" id="{A8D28AD8-0EE3-A04F-9D9C-BD14317E0883}"/>
              </a:ext>
            </a:extLst>
          </p:cNvPr>
          <p:cNvSpPr>
            <a:spLocks noGrp="1"/>
          </p:cNvSpPr>
          <p:nvPr>
            <p:ph type="title"/>
          </p:nvPr>
        </p:nvSpPr>
        <p:spPr/>
        <p:txBody>
          <a:bodyPr>
            <a:normAutofit/>
          </a:bodyPr>
          <a:lstStyle/>
          <a:p>
            <a:r>
              <a:rPr lang="en-US" dirty="0"/>
              <a:t>Collaboration</a:t>
            </a:r>
          </a:p>
        </p:txBody>
      </p:sp>
      <p:sp>
        <p:nvSpPr>
          <p:cNvPr id="4" name="Text Placeholder 3">
            <a:extLst>
              <a:ext uri="{FF2B5EF4-FFF2-40B4-BE49-F238E27FC236}">
                <a16:creationId xmlns:a16="http://schemas.microsoft.com/office/drawing/2014/main" id="{E46AEE74-0ABA-964C-83C9-043FF00F99D8}"/>
              </a:ext>
            </a:extLst>
          </p:cNvPr>
          <p:cNvSpPr>
            <a:spLocks noGrp="1"/>
          </p:cNvSpPr>
          <p:nvPr>
            <p:ph type="body" sz="quarter" idx="10"/>
          </p:nvPr>
        </p:nvSpPr>
        <p:spPr/>
        <p:txBody>
          <a:bodyPr/>
          <a:lstStyle/>
          <a:p>
            <a:endParaRPr lang="en-US"/>
          </a:p>
        </p:txBody>
      </p:sp>
      <p:pic>
        <p:nvPicPr>
          <p:cNvPr id="5" name="Picture 4">
            <a:extLst>
              <a:ext uri="{FF2B5EF4-FFF2-40B4-BE49-F238E27FC236}">
                <a16:creationId xmlns:a16="http://schemas.microsoft.com/office/drawing/2014/main" id="{5A0753AA-3DF6-AC40-A0EF-0F21ED069061}"/>
              </a:ext>
            </a:extLst>
          </p:cNvPr>
          <p:cNvPicPr>
            <a:picLocks noChangeAspect="1"/>
          </p:cNvPicPr>
          <p:nvPr/>
        </p:nvPicPr>
        <p:blipFill>
          <a:blip r:embed="rId3"/>
          <a:stretch>
            <a:fillRect/>
          </a:stretch>
        </p:blipFill>
        <p:spPr>
          <a:xfrm>
            <a:off x="9014185" y="4067836"/>
            <a:ext cx="13875657" cy="7805057"/>
          </a:xfrm>
          <a:prstGeom prst="rect">
            <a:avLst/>
          </a:prstGeom>
        </p:spPr>
      </p:pic>
    </p:spTree>
    <p:extLst>
      <p:ext uri="{BB962C8B-B14F-4D97-AF65-F5344CB8AC3E}">
        <p14:creationId xmlns:p14="http://schemas.microsoft.com/office/powerpoint/2010/main" val="4140513908"/>
      </p:ext>
    </p:extLst>
  </p:cSld>
  <p:clrMapOvr>
    <a:masterClrMapping/>
  </p:clrMapOvr>
  <p:transition spd="med"/>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909B663-A225-5B42-BC61-AFF2289A733C}"/>
              </a:ext>
            </a:extLst>
          </p:cNvPr>
          <p:cNvSpPr>
            <a:spLocks noGrp="1"/>
          </p:cNvSpPr>
          <p:nvPr>
            <p:ph type="body" idx="1"/>
          </p:nvPr>
        </p:nvSpPr>
        <p:spPr/>
        <p:txBody>
          <a:bodyPr/>
          <a:lstStyle/>
          <a:p>
            <a:pPr marL="0" indent="0">
              <a:buNone/>
            </a:pPr>
            <a:endParaRPr lang="en-US" dirty="0"/>
          </a:p>
          <a:p>
            <a:pPr marL="0" indent="0">
              <a:buNone/>
            </a:pPr>
            <a:r>
              <a:rPr lang="en-US" dirty="0"/>
              <a:t>API Tokens</a:t>
            </a:r>
          </a:p>
          <a:p>
            <a:pPr marL="0" indent="0">
              <a:buNone/>
            </a:pPr>
            <a:endParaRPr lang="en-US" dirty="0"/>
          </a:p>
          <a:p>
            <a:r>
              <a:rPr lang="en-US" dirty="0"/>
              <a:t>User</a:t>
            </a:r>
          </a:p>
          <a:p>
            <a:endParaRPr lang="en-US" dirty="0"/>
          </a:p>
          <a:p>
            <a:r>
              <a:rPr lang="en-US" dirty="0"/>
              <a:t>Team</a:t>
            </a:r>
          </a:p>
          <a:p>
            <a:endParaRPr lang="en-US" dirty="0"/>
          </a:p>
          <a:p>
            <a:r>
              <a:rPr lang="en-US" dirty="0"/>
              <a:t>Organization</a:t>
            </a:r>
          </a:p>
        </p:txBody>
      </p:sp>
      <p:sp>
        <p:nvSpPr>
          <p:cNvPr id="3" name="Title 2">
            <a:extLst>
              <a:ext uri="{FF2B5EF4-FFF2-40B4-BE49-F238E27FC236}">
                <a16:creationId xmlns:a16="http://schemas.microsoft.com/office/drawing/2014/main" id="{7E5BCBA3-3975-AE40-A8C8-45D261B88FE8}"/>
              </a:ext>
            </a:extLst>
          </p:cNvPr>
          <p:cNvSpPr>
            <a:spLocks noGrp="1"/>
          </p:cNvSpPr>
          <p:nvPr>
            <p:ph type="title"/>
          </p:nvPr>
        </p:nvSpPr>
        <p:spPr/>
        <p:txBody>
          <a:bodyPr/>
          <a:lstStyle/>
          <a:p>
            <a:r>
              <a:rPr lang="en-US" dirty="0"/>
              <a:t>Service Accounts</a:t>
            </a:r>
          </a:p>
        </p:txBody>
      </p:sp>
      <p:sp>
        <p:nvSpPr>
          <p:cNvPr id="4" name="Text Placeholder 3">
            <a:extLst>
              <a:ext uri="{FF2B5EF4-FFF2-40B4-BE49-F238E27FC236}">
                <a16:creationId xmlns:a16="http://schemas.microsoft.com/office/drawing/2014/main" id="{493DB403-26C5-6146-8395-C4CA9EAC3072}"/>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1492964738"/>
      </p:ext>
    </p:extLst>
  </p:cSld>
  <p:clrMapOvr>
    <a:masterClrMapping/>
  </p:clrMapOvr>
  <p:transition spd="med"/>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8EB171F-8E88-6E4D-85A7-2218DD9C767F}"/>
              </a:ext>
            </a:extLst>
          </p:cNvPr>
          <p:cNvSpPr>
            <a:spLocks noGrp="1"/>
          </p:cNvSpPr>
          <p:nvPr>
            <p:ph type="title"/>
          </p:nvPr>
        </p:nvSpPr>
        <p:spPr/>
        <p:txBody>
          <a:bodyPr/>
          <a:lstStyle/>
          <a:p>
            <a:r>
              <a:rPr lang="en-US" dirty="0"/>
              <a:t>User Authentication</a:t>
            </a:r>
          </a:p>
        </p:txBody>
      </p:sp>
      <p:sp>
        <p:nvSpPr>
          <p:cNvPr id="4" name="Text Placeholder 3">
            <a:extLst>
              <a:ext uri="{FF2B5EF4-FFF2-40B4-BE49-F238E27FC236}">
                <a16:creationId xmlns:a16="http://schemas.microsoft.com/office/drawing/2014/main" id="{2D91F19B-F221-C946-A6F3-B71E1755E4F1}"/>
              </a:ext>
            </a:extLst>
          </p:cNvPr>
          <p:cNvSpPr>
            <a:spLocks noGrp="1"/>
          </p:cNvSpPr>
          <p:nvPr>
            <p:ph type="body" sz="quarter" idx="10"/>
          </p:nvPr>
        </p:nvSpPr>
        <p:spPr/>
        <p:txBody>
          <a:bodyPr/>
          <a:lstStyle/>
          <a:p>
            <a:endParaRPr lang="en-US"/>
          </a:p>
        </p:txBody>
      </p:sp>
      <p:pic>
        <p:nvPicPr>
          <p:cNvPr id="5" name="Picture 4">
            <a:extLst>
              <a:ext uri="{FF2B5EF4-FFF2-40B4-BE49-F238E27FC236}">
                <a16:creationId xmlns:a16="http://schemas.microsoft.com/office/drawing/2014/main" id="{92CBFF5D-10FE-A745-B1CB-D9B48E641B02}"/>
              </a:ext>
            </a:extLst>
          </p:cNvPr>
          <p:cNvPicPr>
            <a:picLocks noChangeAspect="1"/>
          </p:cNvPicPr>
          <p:nvPr/>
        </p:nvPicPr>
        <p:blipFill>
          <a:blip r:embed="rId3"/>
          <a:stretch>
            <a:fillRect/>
          </a:stretch>
        </p:blipFill>
        <p:spPr>
          <a:xfrm>
            <a:off x="3427951" y="4544014"/>
            <a:ext cx="5650733" cy="6139269"/>
          </a:xfrm>
          <a:prstGeom prst="rect">
            <a:avLst/>
          </a:prstGeom>
        </p:spPr>
      </p:pic>
      <p:pic>
        <p:nvPicPr>
          <p:cNvPr id="6" name="Picture 5">
            <a:extLst>
              <a:ext uri="{FF2B5EF4-FFF2-40B4-BE49-F238E27FC236}">
                <a16:creationId xmlns:a16="http://schemas.microsoft.com/office/drawing/2014/main" id="{E297CD62-1863-5940-AD64-3C141727BACF}"/>
              </a:ext>
            </a:extLst>
          </p:cNvPr>
          <p:cNvPicPr>
            <a:picLocks noChangeAspect="1"/>
          </p:cNvPicPr>
          <p:nvPr/>
        </p:nvPicPr>
        <p:blipFill>
          <a:blip r:embed="rId4"/>
          <a:stretch>
            <a:fillRect/>
          </a:stretch>
        </p:blipFill>
        <p:spPr>
          <a:xfrm>
            <a:off x="12706652" y="5397499"/>
            <a:ext cx="8140700" cy="4432300"/>
          </a:xfrm>
          <a:prstGeom prst="rect">
            <a:avLst/>
          </a:prstGeom>
        </p:spPr>
      </p:pic>
    </p:spTree>
    <p:extLst>
      <p:ext uri="{BB962C8B-B14F-4D97-AF65-F5344CB8AC3E}">
        <p14:creationId xmlns:p14="http://schemas.microsoft.com/office/powerpoint/2010/main" val="261754902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C2C2B48-758F-3B44-B216-E2A36897E575}"/>
              </a:ext>
            </a:extLst>
          </p:cNvPr>
          <p:cNvSpPr>
            <a:spLocks noGrp="1"/>
          </p:cNvSpPr>
          <p:nvPr>
            <p:ph type="body" sz="quarter" idx="13"/>
          </p:nvPr>
        </p:nvSpPr>
        <p:spPr/>
        <p:txBody>
          <a:bodyPr/>
          <a:lstStyle/>
          <a:p>
            <a:endParaRPr lang="en-US"/>
          </a:p>
        </p:txBody>
      </p:sp>
      <p:sp>
        <p:nvSpPr>
          <p:cNvPr id="3" name="Title 2">
            <a:extLst>
              <a:ext uri="{FF2B5EF4-FFF2-40B4-BE49-F238E27FC236}">
                <a16:creationId xmlns:a16="http://schemas.microsoft.com/office/drawing/2014/main" id="{638E554B-D62C-BD46-B5ED-A15FBC380B37}"/>
              </a:ext>
            </a:extLst>
          </p:cNvPr>
          <p:cNvSpPr>
            <a:spLocks noGrp="1"/>
          </p:cNvSpPr>
          <p:nvPr>
            <p:ph type="title"/>
          </p:nvPr>
        </p:nvSpPr>
        <p:spPr/>
        <p:txBody>
          <a:bodyPr/>
          <a:lstStyle/>
          <a:p>
            <a:r>
              <a:rPr lang="en-US" dirty="0"/>
              <a:t>Demo</a:t>
            </a:r>
          </a:p>
        </p:txBody>
      </p:sp>
    </p:spTree>
    <p:extLst>
      <p:ext uri="{BB962C8B-B14F-4D97-AF65-F5344CB8AC3E}">
        <p14:creationId xmlns:p14="http://schemas.microsoft.com/office/powerpoint/2010/main" val="4152283991"/>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0" name="Rectangle"/>
          <p:cNvSpPr/>
          <p:nvPr/>
        </p:nvSpPr>
        <p:spPr>
          <a:xfrm>
            <a:off x="6792841" y="5588213"/>
            <a:ext cx="16469326" cy="1955802"/>
          </a:xfrm>
          <a:prstGeom prst="rect">
            <a:avLst/>
          </a:prstGeom>
          <a:gradFill>
            <a:gsLst>
              <a:gs pos="0">
                <a:srgbClr val="EBEBEB"/>
              </a:gs>
              <a:gs pos="9272">
                <a:srgbClr val="F5F5F5"/>
              </a:gs>
              <a:gs pos="25852">
                <a:srgbClr val="FFFFFF"/>
              </a:gs>
              <a:gs pos="43169">
                <a:srgbClr val="FDFDFD"/>
              </a:gs>
              <a:gs pos="88817">
                <a:srgbClr val="FBFBFB"/>
              </a:gs>
              <a:gs pos="99315">
                <a:srgbClr val="FFFFFF"/>
              </a:gs>
            </a:gsLst>
          </a:gra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1481" name="Rectangle"/>
          <p:cNvSpPr/>
          <p:nvPr/>
        </p:nvSpPr>
        <p:spPr>
          <a:xfrm>
            <a:off x="6792841" y="7645400"/>
            <a:ext cx="16469326" cy="1955800"/>
          </a:xfrm>
          <a:prstGeom prst="rect">
            <a:avLst/>
          </a:prstGeom>
          <a:gradFill>
            <a:gsLst>
              <a:gs pos="0">
                <a:srgbClr val="EBEBEB"/>
              </a:gs>
              <a:gs pos="9272">
                <a:srgbClr val="F5F5F5"/>
              </a:gs>
              <a:gs pos="25852">
                <a:srgbClr val="FFFFFF"/>
              </a:gs>
              <a:gs pos="43169">
                <a:srgbClr val="FDFDFD"/>
              </a:gs>
              <a:gs pos="88817">
                <a:srgbClr val="FBFBFB"/>
              </a:gs>
              <a:gs pos="99315">
                <a:srgbClr val="FFFFFF"/>
              </a:gs>
            </a:gsLst>
          </a:gra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1482" name="Rectangle"/>
          <p:cNvSpPr/>
          <p:nvPr/>
        </p:nvSpPr>
        <p:spPr>
          <a:xfrm>
            <a:off x="6792841" y="9744451"/>
            <a:ext cx="16469326" cy="1955802"/>
          </a:xfrm>
          <a:prstGeom prst="rect">
            <a:avLst/>
          </a:prstGeom>
          <a:gradFill>
            <a:gsLst>
              <a:gs pos="0">
                <a:srgbClr val="EBEBEB"/>
              </a:gs>
              <a:gs pos="9272">
                <a:srgbClr val="F5F5F5"/>
              </a:gs>
              <a:gs pos="25852">
                <a:srgbClr val="FFFFFF"/>
              </a:gs>
              <a:gs pos="43169">
                <a:srgbClr val="FDFDFD"/>
              </a:gs>
              <a:gs pos="88817">
                <a:srgbClr val="FBFBFB"/>
              </a:gs>
              <a:gs pos="99315">
                <a:srgbClr val="FFFFFF"/>
              </a:gs>
            </a:gsLst>
          </a:gra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1483" name="Slide Number"/>
          <p:cNvSpPr txBox="1">
            <a:spLocks noGrp="1"/>
          </p:cNvSpPr>
          <p:nvPr>
            <p:ph type="sldNum" sz="quarter" idx="4294967295"/>
          </p:nvPr>
        </p:nvSpPr>
        <p:spPr>
          <a:xfrm>
            <a:off x="23456898" y="12945581"/>
            <a:ext cx="514905" cy="485139"/>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19</a:t>
            </a:fld>
            <a:endParaRPr/>
          </a:p>
        </p:txBody>
      </p:sp>
      <p:sp>
        <p:nvSpPr>
          <p:cNvPr id="1484" name="DEVELOPMENT"/>
          <p:cNvSpPr txBox="1"/>
          <p:nvPr/>
        </p:nvSpPr>
        <p:spPr>
          <a:xfrm>
            <a:off x="1539993" y="6087033"/>
            <a:ext cx="2886168" cy="639233"/>
          </a:xfrm>
          <a:prstGeom prst="rect">
            <a:avLst/>
          </a:prstGeom>
          <a:ln w="127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spcBef>
                <a:spcPts val="0"/>
              </a:spcBef>
              <a:defRPr sz="2400">
                <a:solidFill>
                  <a:srgbClr val="44546A"/>
                </a:solidFill>
                <a:latin typeface="Tahoma"/>
                <a:ea typeface="Tahoma"/>
                <a:cs typeface="Tahoma"/>
                <a:sym typeface="Tahoma"/>
              </a:defRPr>
            </a:lvl1pPr>
          </a:lstStyle>
          <a:p>
            <a:r>
              <a:t>DEVELOPMENT</a:t>
            </a:r>
          </a:p>
        </p:txBody>
      </p:sp>
      <p:sp>
        <p:nvSpPr>
          <p:cNvPr id="1485" name="SECURITY"/>
          <p:cNvSpPr txBox="1"/>
          <p:nvPr/>
        </p:nvSpPr>
        <p:spPr>
          <a:xfrm>
            <a:off x="1565393" y="8147776"/>
            <a:ext cx="2428968" cy="639233"/>
          </a:xfrm>
          <a:prstGeom prst="rect">
            <a:avLst/>
          </a:prstGeom>
          <a:ln w="127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spcBef>
                <a:spcPts val="0"/>
              </a:spcBef>
              <a:defRPr sz="2400">
                <a:solidFill>
                  <a:srgbClr val="44546A"/>
                </a:solidFill>
                <a:latin typeface="Tahoma"/>
                <a:ea typeface="Tahoma"/>
                <a:cs typeface="Tahoma"/>
                <a:sym typeface="Tahoma"/>
              </a:defRPr>
            </a:lvl1pPr>
          </a:lstStyle>
          <a:p>
            <a:r>
              <a:t>SECURITY</a:t>
            </a:r>
          </a:p>
        </p:txBody>
      </p:sp>
      <p:sp>
        <p:nvSpPr>
          <p:cNvPr id="1486" name="OPERATIONS"/>
          <p:cNvSpPr txBox="1"/>
          <p:nvPr/>
        </p:nvSpPr>
        <p:spPr>
          <a:xfrm>
            <a:off x="1565395" y="10244401"/>
            <a:ext cx="2428969" cy="639233"/>
          </a:xfrm>
          <a:prstGeom prst="rect">
            <a:avLst/>
          </a:prstGeom>
          <a:ln w="127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spcBef>
                <a:spcPts val="0"/>
              </a:spcBef>
              <a:defRPr sz="2400">
                <a:solidFill>
                  <a:srgbClr val="44546A"/>
                </a:solidFill>
                <a:latin typeface="Tahoma"/>
                <a:ea typeface="Tahoma"/>
                <a:cs typeface="Tahoma"/>
                <a:sym typeface="Tahoma"/>
              </a:defRPr>
            </a:lvl1pPr>
          </a:lstStyle>
          <a:p>
            <a:r>
              <a:t>OPERATIONS</a:t>
            </a:r>
          </a:p>
        </p:txBody>
      </p:sp>
      <p:sp>
        <p:nvSpPr>
          <p:cNvPr id="1487" name="Run applications"/>
          <p:cNvSpPr txBox="1"/>
          <p:nvPr/>
        </p:nvSpPr>
        <p:spPr>
          <a:xfrm>
            <a:off x="1539990" y="6444058"/>
            <a:ext cx="4273510" cy="575733"/>
          </a:xfrm>
          <a:prstGeom prst="rect">
            <a:avLst/>
          </a:prstGeom>
          <a:ln w="127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spcBef>
                <a:spcPts val="0"/>
              </a:spcBef>
              <a:defRPr sz="2000" b="0">
                <a:solidFill>
                  <a:srgbClr val="44546A"/>
                </a:solidFill>
                <a:latin typeface="Verdana"/>
                <a:ea typeface="Verdana"/>
                <a:cs typeface="Verdana"/>
                <a:sym typeface="Verdana"/>
              </a:defRPr>
            </a:lvl1pPr>
          </a:lstStyle>
          <a:p>
            <a:r>
              <a:t>Run applications</a:t>
            </a:r>
          </a:p>
        </p:txBody>
      </p:sp>
      <p:sp>
        <p:nvSpPr>
          <p:cNvPr id="1488" name="Secure infrastructure &amp; applications"/>
          <p:cNvSpPr txBox="1"/>
          <p:nvPr/>
        </p:nvSpPr>
        <p:spPr>
          <a:xfrm>
            <a:off x="1565390" y="8523378"/>
            <a:ext cx="5391110" cy="575733"/>
          </a:xfrm>
          <a:prstGeom prst="rect">
            <a:avLst/>
          </a:prstGeom>
          <a:ln w="127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spcBef>
                <a:spcPts val="0"/>
              </a:spcBef>
              <a:defRPr sz="2000" b="0">
                <a:solidFill>
                  <a:srgbClr val="44546A"/>
                </a:solidFill>
                <a:latin typeface="Verdana"/>
                <a:ea typeface="Verdana"/>
                <a:cs typeface="Verdana"/>
                <a:sym typeface="Verdana"/>
              </a:defRPr>
            </a:lvl1pPr>
          </a:lstStyle>
          <a:p>
            <a:r>
              <a:t>Secure infrastructure &amp; applications</a:t>
            </a:r>
          </a:p>
        </p:txBody>
      </p:sp>
      <p:sp>
        <p:nvSpPr>
          <p:cNvPr id="1489" name="Provision infrastructure"/>
          <p:cNvSpPr txBox="1"/>
          <p:nvPr/>
        </p:nvSpPr>
        <p:spPr>
          <a:xfrm>
            <a:off x="1565393" y="10624567"/>
            <a:ext cx="4273510" cy="575733"/>
          </a:xfrm>
          <a:prstGeom prst="rect">
            <a:avLst/>
          </a:prstGeom>
          <a:ln w="127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spcBef>
                <a:spcPts val="0"/>
              </a:spcBef>
              <a:defRPr sz="2000" b="0">
                <a:solidFill>
                  <a:srgbClr val="44546A"/>
                </a:solidFill>
                <a:latin typeface="Verdana"/>
                <a:ea typeface="Verdana"/>
                <a:cs typeface="Verdana"/>
                <a:sym typeface="Verdana"/>
              </a:defRPr>
            </a:lvl1pPr>
          </a:lstStyle>
          <a:p>
            <a:r>
              <a:t>Provision infrastructure</a:t>
            </a:r>
          </a:p>
        </p:txBody>
      </p:sp>
      <p:sp>
        <p:nvSpPr>
          <p:cNvPr id="1490" name="Rectangle"/>
          <p:cNvSpPr/>
          <p:nvPr/>
        </p:nvSpPr>
        <p:spPr>
          <a:xfrm>
            <a:off x="2673748" y="5029372"/>
            <a:ext cx="3017074" cy="76202"/>
          </a:xfrm>
          <a:prstGeom prst="rect">
            <a:avLst/>
          </a:prstGeom>
          <a:solidFill>
            <a:schemeClr val="accent2"/>
          </a:soli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1491" name="Rectangle"/>
          <p:cNvSpPr/>
          <p:nvPr/>
        </p:nvSpPr>
        <p:spPr>
          <a:xfrm>
            <a:off x="6736343" y="7647940"/>
            <a:ext cx="73154" cy="1950722"/>
          </a:xfrm>
          <a:prstGeom prst="rect">
            <a:avLst/>
          </a:prstGeom>
          <a:solidFill>
            <a:srgbClr val="000000"/>
          </a:soli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1492" name="Rectangle"/>
          <p:cNvSpPr/>
          <p:nvPr/>
        </p:nvSpPr>
        <p:spPr>
          <a:xfrm>
            <a:off x="6736343" y="9747743"/>
            <a:ext cx="73154" cy="1955802"/>
          </a:xfrm>
          <a:prstGeom prst="rect">
            <a:avLst/>
          </a:prstGeom>
          <a:solidFill>
            <a:schemeClr val="accent4"/>
          </a:soli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grpSp>
        <p:nvGrpSpPr>
          <p:cNvPr id="1497" name="Group"/>
          <p:cNvGrpSpPr/>
          <p:nvPr/>
        </p:nvGrpSpPr>
        <p:grpSpPr>
          <a:xfrm>
            <a:off x="1732727" y="4408373"/>
            <a:ext cx="614396" cy="710738"/>
            <a:chOff x="0" y="0"/>
            <a:chExt cx="614395" cy="710736"/>
          </a:xfrm>
        </p:grpSpPr>
        <p:sp>
          <p:nvSpPr>
            <p:cNvPr id="1493" name="Shape"/>
            <p:cNvSpPr/>
            <p:nvPr/>
          </p:nvSpPr>
          <p:spPr>
            <a:xfrm>
              <a:off x="134636" y="-1"/>
              <a:ext cx="349928" cy="34947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25400" cap="flat">
              <a:solidFill>
                <a:srgbClr val="000000"/>
              </a:solidFill>
              <a:prstDash val="solid"/>
              <a:miter lim="800000"/>
            </a:ln>
            <a:effectLst/>
          </p:spPr>
          <p:txBody>
            <a:bodyPr wrap="square" lIns="121918" tIns="121918" rIns="121918" bIns="121918" numCol="1" anchor="ctr">
              <a:noAutofit/>
            </a:bodyPr>
            <a:lstStyle/>
            <a:p>
              <a:pPr defTabSz="1219200">
                <a:lnSpc>
                  <a:spcPct val="100000"/>
                </a:lnSpc>
                <a:spcBef>
                  <a:spcPts val="0"/>
                </a:spcBef>
                <a:defRPr b="0">
                  <a:solidFill>
                    <a:srgbClr val="FFFFFF"/>
                  </a:solidFill>
                  <a:latin typeface="Arial"/>
                  <a:ea typeface="Arial"/>
                  <a:cs typeface="Arial"/>
                  <a:sym typeface="Arial"/>
                </a:defRPr>
              </a:pPr>
              <a:endParaRPr/>
            </a:p>
          </p:txBody>
        </p:sp>
        <p:sp>
          <p:nvSpPr>
            <p:cNvPr id="1494" name="Line"/>
            <p:cNvSpPr/>
            <p:nvPr/>
          </p:nvSpPr>
          <p:spPr>
            <a:xfrm>
              <a:off x="0" y="360167"/>
              <a:ext cx="614396" cy="34947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25400" cap="flat">
              <a:solidFill>
                <a:srgbClr val="000000"/>
              </a:solidFill>
              <a:prstDash val="solid"/>
              <a:miter lim="800000"/>
            </a:ln>
            <a:effectLst/>
          </p:spPr>
          <p:txBody>
            <a:bodyPr wrap="square" lIns="121918" tIns="121918" rIns="121918" bIns="121918" numCol="1" anchor="t">
              <a:noAutofit/>
            </a:bodyPr>
            <a:lstStyle/>
            <a:p>
              <a:pPr defTabSz="1219200">
                <a:lnSpc>
                  <a:spcPct val="100000"/>
                </a:lnSpc>
                <a:spcBef>
                  <a:spcPts val="0"/>
                </a:spcBef>
                <a:defRPr b="0">
                  <a:solidFill>
                    <a:srgbClr val="FFFFFF"/>
                  </a:solidFill>
                  <a:latin typeface="Arial"/>
                  <a:ea typeface="Arial"/>
                  <a:cs typeface="Arial"/>
                  <a:sym typeface="Arial"/>
                </a:defRPr>
              </a:pPr>
              <a:endParaRPr/>
            </a:p>
          </p:txBody>
        </p:sp>
        <p:sp>
          <p:nvSpPr>
            <p:cNvPr id="1495" name="Line"/>
            <p:cNvSpPr/>
            <p:nvPr/>
          </p:nvSpPr>
          <p:spPr>
            <a:xfrm flipV="1">
              <a:off x="134636" y="571468"/>
              <a:ext cx="4809" cy="139269"/>
            </a:xfrm>
            <a:prstGeom prst="line">
              <a:avLst/>
            </a:prstGeom>
            <a:noFill/>
            <a:ln w="25400" cap="flat">
              <a:solidFill>
                <a:srgbClr val="000000"/>
              </a:solidFill>
              <a:prstDash val="solid"/>
              <a:miter lim="800000"/>
            </a:ln>
            <a:effectLst/>
          </p:spPr>
          <p:txBody>
            <a:bodyPr wrap="square" lIns="45718" tIns="45718" rIns="45718" bIns="45718" numCol="1" anchor="t">
              <a:noAutofit/>
            </a:bodyPr>
            <a:lstStyle/>
            <a:p>
              <a:pPr>
                <a:defRPr>
                  <a:solidFill>
                    <a:srgbClr val="FFFFFF"/>
                  </a:solidFill>
                </a:defRPr>
              </a:pPr>
              <a:endParaRPr/>
            </a:p>
          </p:txBody>
        </p:sp>
        <p:sp>
          <p:nvSpPr>
            <p:cNvPr id="1496" name="Line"/>
            <p:cNvSpPr/>
            <p:nvPr/>
          </p:nvSpPr>
          <p:spPr>
            <a:xfrm flipV="1">
              <a:off x="485652" y="571468"/>
              <a:ext cx="4812" cy="139269"/>
            </a:xfrm>
            <a:prstGeom prst="line">
              <a:avLst/>
            </a:prstGeom>
            <a:noFill/>
            <a:ln w="25400" cap="flat">
              <a:solidFill>
                <a:srgbClr val="000000"/>
              </a:solidFill>
              <a:prstDash val="solid"/>
              <a:miter lim="800000"/>
            </a:ln>
            <a:effectLst/>
          </p:spPr>
          <p:txBody>
            <a:bodyPr wrap="square" lIns="45718" tIns="45718" rIns="45718" bIns="45718" numCol="1" anchor="t">
              <a:noAutofit/>
            </a:bodyPr>
            <a:lstStyle/>
            <a:p>
              <a:pPr>
                <a:defRPr>
                  <a:solidFill>
                    <a:srgbClr val="FFFFFF"/>
                  </a:solidFill>
                </a:defRPr>
              </a:pPr>
              <a:endParaRPr/>
            </a:p>
          </p:txBody>
        </p:sp>
      </p:grpSp>
      <p:sp>
        <p:nvSpPr>
          <p:cNvPr id="1498" name="Secure any application and any infrastructure"/>
          <p:cNvSpPr txBox="1">
            <a:spLocks noGrp="1"/>
          </p:cNvSpPr>
          <p:nvPr>
            <p:ph type="title"/>
          </p:nvPr>
        </p:nvSpPr>
        <p:spPr>
          <a:xfrm>
            <a:off x="1565395" y="875900"/>
            <a:ext cx="21746798" cy="2207524"/>
          </a:xfrm>
          <a:prstGeom prst="rect">
            <a:avLst/>
          </a:prstGeom>
        </p:spPr>
        <p:txBody>
          <a:bodyPr/>
          <a:lstStyle>
            <a:lvl1pPr>
              <a:defRPr spc="-299"/>
            </a:lvl1pPr>
          </a:lstStyle>
          <a:p>
            <a:r>
              <a:t>Secure any application and any infrastructure</a:t>
            </a:r>
          </a:p>
        </p:txBody>
      </p:sp>
      <p:sp>
        <p:nvSpPr>
          <p:cNvPr id="1499" name="THE PRACTITIONER"/>
          <p:cNvSpPr txBox="1"/>
          <p:nvPr/>
        </p:nvSpPr>
        <p:spPr>
          <a:xfrm>
            <a:off x="2487664" y="4444124"/>
            <a:ext cx="3495768" cy="639233"/>
          </a:xfrm>
          <a:prstGeom prst="rect">
            <a:avLst/>
          </a:prstGeom>
          <a:ln w="127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spcBef>
                <a:spcPts val="0"/>
              </a:spcBef>
              <a:defRPr sz="2400">
                <a:solidFill>
                  <a:srgbClr val="44546A"/>
                </a:solidFill>
                <a:latin typeface="Tahoma"/>
                <a:ea typeface="Tahoma"/>
                <a:cs typeface="Tahoma"/>
                <a:sym typeface="Tahoma"/>
              </a:defRPr>
            </a:lvl1pPr>
          </a:lstStyle>
          <a:p>
            <a:r>
              <a:t>THE PRACTITIONER</a:t>
            </a:r>
          </a:p>
        </p:txBody>
      </p:sp>
      <p:sp>
        <p:nvSpPr>
          <p:cNvPr id="1500" name="Rectangle"/>
          <p:cNvSpPr/>
          <p:nvPr/>
        </p:nvSpPr>
        <p:spPr>
          <a:xfrm>
            <a:off x="6736343" y="5575513"/>
            <a:ext cx="73154" cy="1955802"/>
          </a:xfrm>
          <a:prstGeom prst="rect">
            <a:avLst/>
          </a:prstGeom>
          <a:solidFill>
            <a:schemeClr val="accent5"/>
          </a:soli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1501" name="Shape"/>
          <p:cNvSpPr/>
          <p:nvPr/>
        </p:nvSpPr>
        <p:spPr>
          <a:xfrm>
            <a:off x="10255083" y="9170669"/>
            <a:ext cx="5031635" cy="2915962"/>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chemeClr val="accent4">
              <a:alpha val="14000"/>
            </a:schemeClr>
          </a:solidFill>
          <a:ln w="63500">
            <a:solidFill>
              <a:schemeClr val="accent4">
                <a:alpha val="56000"/>
              </a:schemeClr>
            </a:solidFill>
            <a:miter/>
          </a:ln>
        </p:spPr>
        <p:txBody>
          <a:bodyPr lIns="121918" tIns="121918" rIns="121918" bIns="121918"/>
          <a:lstStyle/>
          <a:p>
            <a:pPr>
              <a:lnSpc>
                <a:spcPct val="100000"/>
              </a:lnSpc>
              <a:spcBef>
                <a:spcPts val="0"/>
              </a:spcBef>
              <a:defRPr sz="3400" b="0">
                <a:latin typeface="Verdana"/>
                <a:ea typeface="Verdana"/>
                <a:cs typeface="Verdana"/>
                <a:sym typeface="Verdana"/>
              </a:defRPr>
            </a:pPr>
            <a:endParaRPr/>
          </a:p>
        </p:txBody>
      </p:sp>
      <p:sp>
        <p:nvSpPr>
          <p:cNvPr id="1502" name="Managing distributed secrets…"/>
          <p:cNvSpPr txBox="1"/>
          <p:nvPr/>
        </p:nvSpPr>
        <p:spPr>
          <a:xfrm>
            <a:off x="16014699" y="7884583"/>
            <a:ext cx="5032369" cy="1477433"/>
          </a:xfrm>
          <a:prstGeom prst="rect">
            <a:avLst/>
          </a:prstGeom>
          <a:ln w="127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p>
            <a:pPr marL="254000" indent="-254000">
              <a:lnSpc>
                <a:spcPct val="150000"/>
              </a:lnSpc>
              <a:spcBef>
                <a:spcPts val="0"/>
              </a:spcBef>
              <a:buSzPct val="100000"/>
              <a:buChar char="•"/>
              <a:defRPr sz="2000" b="0">
                <a:solidFill>
                  <a:srgbClr val="44546A"/>
                </a:solidFill>
                <a:latin typeface="Verdana"/>
                <a:ea typeface="Verdana"/>
                <a:cs typeface="Verdana"/>
                <a:sym typeface="Verdana"/>
              </a:defRPr>
            </a:pPr>
            <a:r>
              <a:t>Managing distributed secrets</a:t>
            </a:r>
          </a:p>
          <a:p>
            <a:pPr marL="254000" indent="-254000">
              <a:lnSpc>
                <a:spcPct val="100000"/>
              </a:lnSpc>
              <a:spcBef>
                <a:spcPts val="0"/>
              </a:spcBef>
              <a:buSzPct val="100000"/>
              <a:buChar char="•"/>
              <a:defRPr sz="2000" b="0">
                <a:solidFill>
                  <a:srgbClr val="44546A"/>
                </a:solidFill>
                <a:latin typeface="Verdana"/>
                <a:ea typeface="Verdana"/>
                <a:cs typeface="Verdana"/>
                <a:sym typeface="Verdana"/>
              </a:defRPr>
            </a:pPr>
            <a:r>
              <a:t>Encrypt data at-rest and in-flight</a:t>
            </a:r>
          </a:p>
          <a:p>
            <a:pPr marL="254000" indent="-254000">
              <a:lnSpc>
                <a:spcPct val="150000"/>
              </a:lnSpc>
              <a:spcBef>
                <a:spcPts val="1100"/>
              </a:spcBef>
              <a:buSzPct val="100000"/>
              <a:buChar char="•"/>
              <a:defRPr sz="2000" b="0">
                <a:solidFill>
                  <a:srgbClr val="44546A"/>
                </a:solidFill>
                <a:latin typeface="Verdana"/>
                <a:ea typeface="Verdana"/>
                <a:cs typeface="Verdana"/>
                <a:sym typeface="Verdana"/>
              </a:defRPr>
            </a:pPr>
            <a:r>
              <a:t>Privilege access management</a:t>
            </a:r>
          </a:p>
        </p:txBody>
      </p:sp>
      <p:grpSp>
        <p:nvGrpSpPr>
          <p:cNvPr id="1507" name="Group"/>
          <p:cNvGrpSpPr/>
          <p:nvPr/>
        </p:nvGrpSpPr>
        <p:grpSpPr>
          <a:xfrm>
            <a:off x="12465369" y="10280273"/>
            <a:ext cx="611225" cy="696702"/>
            <a:chOff x="0" y="0"/>
            <a:chExt cx="611223" cy="696700"/>
          </a:xfrm>
        </p:grpSpPr>
        <p:sp>
          <p:nvSpPr>
            <p:cNvPr id="1503" name="Shape"/>
            <p:cNvSpPr/>
            <p:nvPr/>
          </p:nvSpPr>
          <p:spPr>
            <a:xfrm>
              <a:off x="211052" y="123302"/>
              <a:ext cx="189118" cy="32906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7200"/>
                  </a:lnTo>
                  <a:lnTo>
                    <a:pt x="21600" y="21600"/>
                  </a:lnTo>
                  <a:lnTo>
                    <a:pt x="0" y="14400"/>
                  </a:lnTo>
                  <a:lnTo>
                    <a:pt x="0" y="0"/>
                  </a:lnTo>
                  <a:close/>
                </a:path>
              </a:pathLst>
            </a:custGeom>
            <a:solidFill>
              <a:schemeClr val="accent4"/>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sp>
          <p:nvSpPr>
            <p:cNvPr id="1504" name="Shape"/>
            <p:cNvSpPr/>
            <p:nvPr/>
          </p:nvSpPr>
          <p:spPr>
            <a:xfrm>
              <a:off x="420592" y="123302"/>
              <a:ext cx="190631" cy="329062"/>
            </a:xfrm>
            <a:custGeom>
              <a:avLst/>
              <a:gdLst/>
              <a:ahLst/>
              <a:cxnLst>
                <a:cxn ang="0">
                  <a:pos x="wd2" y="hd2"/>
                </a:cxn>
                <a:cxn ang="5400000">
                  <a:pos x="wd2" y="hd2"/>
                </a:cxn>
                <a:cxn ang="10800000">
                  <a:pos x="wd2" y="hd2"/>
                </a:cxn>
                <a:cxn ang="16200000">
                  <a:pos x="wd2" y="hd2"/>
                </a:cxn>
              </a:cxnLst>
              <a:rect l="0" t="0" r="r" b="b"/>
              <a:pathLst>
                <a:path w="21600" h="21600" extrusionOk="0">
                  <a:moveTo>
                    <a:pt x="0" y="7200"/>
                  </a:moveTo>
                  <a:lnTo>
                    <a:pt x="0" y="21600"/>
                  </a:lnTo>
                  <a:lnTo>
                    <a:pt x="21600" y="14400"/>
                  </a:lnTo>
                  <a:lnTo>
                    <a:pt x="21600" y="0"/>
                  </a:lnTo>
                  <a:lnTo>
                    <a:pt x="0" y="7200"/>
                  </a:lnTo>
                  <a:close/>
                </a:path>
              </a:pathLst>
            </a:custGeom>
            <a:solidFill>
              <a:srgbClr val="4040B2"/>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sp>
          <p:nvSpPr>
            <p:cNvPr id="1505" name="Shape"/>
            <p:cNvSpPr/>
            <p:nvPr/>
          </p:nvSpPr>
          <p:spPr>
            <a:xfrm>
              <a:off x="-1" y="-1"/>
              <a:ext cx="189875" cy="33057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4384"/>
                  </a:lnTo>
                  <a:lnTo>
                    <a:pt x="21600" y="21600"/>
                  </a:lnTo>
                  <a:lnTo>
                    <a:pt x="21600" y="7216"/>
                  </a:lnTo>
                  <a:lnTo>
                    <a:pt x="0" y="0"/>
                  </a:lnTo>
                  <a:close/>
                </a:path>
              </a:pathLst>
            </a:custGeom>
            <a:solidFill>
              <a:schemeClr val="accent4"/>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sp>
          <p:nvSpPr>
            <p:cNvPr id="1506" name="Shape"/>
            <p:cNvSpPr/>
            <p:nvPr/>
          </p:nvSpPr>
          <p:spPr>
            <a:xfrm>
              <a:off x="211052" y="366882"/>
              <a:ext cx="189118" cy="329818"/>
            </a:xfrm>
            <a:custGeom>
              <a:avLst/>
              <a:gdLst/>
              <a:ahLst/>
              <a:cxnLst>
                <a:cxn ang="0">
                  <a:pos x="wd2" y="hd2"/>
                </a:cxn>
                <a:cxn ang="5400000">
                  <a:pos x="wd2" y="hd2"/>
                </a:cxn>
                <a:cxn ang="10800000">
                  <a:pos x="wd2" y="hd2"/>
                </a:cxn>
                <a:cxn ang="16200000">
                  <a:pos x="wd2" y="hd2"/>
                </a:cxn>
              </a:cxnLst>
              <a:rect l="0" t="0" r="r" b="b"/>
              <a:pathLst>
                <a:path w="21600" h="21600" extrusionOk="0">
                  <a:moveTo>
                    <a:pt x="0" y="14417"/>
                  </a:moveTo>
                  <a:lnTo>
                    <a:pt x="21600" y="21600"/>
                  </a:lnTo>
                  <a:lnTo>
                    <a:pt x="21600" y="7233"/>
                  </a:lnTo>
                  <a:lnTo>
                    <a:pt x="0" y="0"/>
                  </a:lnTo>
                  <a:lnTo>
                    <a:pt x="0" y="14417"/>
                  </a:lnTo>
                  <a:close/>
                </a:path>
              </a:pathLst>
            </a:custGeom>
            <a:solidFill>
              <a:schemeClr val="accent4"/>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grpSp>
      <p:grpSp>
        <p:nvGrpSpPr>
          <p:cNvPr id="1521" name="Group"/>
          <p:cNvGrpSpPr/>
          <p:nvPr/>
        </p:nvGrpSpPr>
        <p:grpSpPr>
          <a:xfrm>
            <a:off x="10255084" y="7117380"/>
            <a:ext cx="5031635" cy="2915963"/>
            <a:chOff x="0" y="0"/>
            <a:chExt cx="5031634" cy="2915962"/>
          </a:xfrm>
        </p:grpSpPr>
        <p:sp>
          <p:nvSpPr>
            <p:cNvPr id="1508" name="Shape"/>
            <p:cNvSpPr/>
            <p:nvPr/>
          </p:nvSpPr>
          <p:spPr>
            <a:xfrm>
              <a:off x="0" y="0"/>
              <a:ext cx="5031635" cy="2915963"/>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rgbClr val="44546A">
                <a:alpha val="26000"/>
              </a:srgbClr>
            </a:solidFill>
            <a:ln w="63500" cap="flat">
              <a:solidFill>
                <a:srgbClr val="44546A"/>
              </a:solidFill>
              <a:prstDash val="solid"/>
              <a:miter lim="8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grpSp>
          <p:nvGrpSpPr>
            <p:cNvPr id="1520" name="Group"/>
            <p:cNvGrpSpPr/>
            <p:nvPr/>
          </p:nvGrpSpPr>
          <p:grpSpPr>
            <a:xfrm>
              <a:off x="2182533" y="1067052"/>
              <a:ext cx="666729" cy="667523"/>
              <a:chOff x="0" y="0"/>
              <a:chExt cx="666727" cy="667521"/>
            </a:xfrm>
          </p:grpSpPr>
          <p:sp>
            <p:nvSpPr>
              <p:cNvPr id="1509" name="Triangle"/>
              <p:cNvSpPr/>
              <p:nvPr/>
            </p:nvSpPr>
            <p:spPr>
              <a:xfrm>
                <a:off x="-1" y="-1"/>
                <a:ext cx="666729" cy="66752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10761" y="21600"/>
                    </a:lnTo>
                    <a:lnTo>
                      <a:pt x="0" y="0"/>
                    </a:lnTo>
                    <a:lnTo>
                      <a:pt x="21600" y="0"/>
                    </a:lnTo>
                    <a:close/>
                  </a:path>
                </a:pathLst>
              </a:custGeom>
              <a:solidFill>
                <a:srgbClr val="000000"/>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sp>
            <p:nvSpPr>
              <p:cNvPr id="1510" name="Square"/>
              <p:cNvSpPr/>
              <p:nvPr/>
            </p:nvSpPr>
            <p:spPr>
              <a:xfrm>
                <a:off x="255697" y="133025"/>
                <a:ext cx="39032" cy="39032"/>
              </a:xfrm>
              <a:prstGeom prst="rect">
                <a:avLst/>
              </a:pr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sp>
            <p:nvSpPr>
              <p:cNvPr id="1511" name="Square"/>
              <p:cNvSpPr/>
              <p:nvPr/>
            </p:nvSpPr>
            <p:spPr>
              <a:xfrm>
                <a:off x="313846" y="133025"/>
                <a:ext cx="38237" cy="39032"/>
              </a:xfrm>
              <a:prstGeom prst="rect">
                <a:avLst/>
              </a:pr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sp>
            <p:nvSpPr>
              <p:cNvPr id="1512" name="Square"/>
              <p:cNvSpPr/>
              <p:nvPr/>
            </p:nvSpPr>
            <p:spPr>
              <a:xfrm>
                <a:off x="371199" y="133025"/>
                <a:ext cx="39031" cy="39032"/>
              </a:xfrm>
              <a:prstGeom prst="rect">
                <a:avLst/>
              </a:pr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sp>
            <p:nvSpPr>
              <p:cNvPr id="1513" name="Square"/>
              <p:cNvSpPr/>
              <p:nvPr/>
            </p:nvSpPr>
            <p:spPr>
              <a:xfrm>
                <a:off x="255697" y="191175"/>
                <a:ext cx="39032" cy="39031"/>
              </a:xfrm>
              <a:prstGeom prst="rect">
                <a:avLst/>
              </a:pr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sp>
            <p:nvSpPr>
              <p:cNvPr id="1514" name="Square"/>
              <p:cNvSpPr/>
              <p:nvPr/>
            </p:nvSpPr>
            <p:spPr>
              <a:xfrm>
                <a:off x="313846" y="191175"/>
                <a:ext cx="38237" cy="39031"/>
              </a:xfrm>
              <a:prstGeom prst="rect">
                <a:avLst/>
              </a:pr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sp>
            <p:nvSpPr>
              <p:cNvPr id="1515" name="Square"/>
              <p:cNvSpPr/>
              <p:nvPr/>
            </p:nvSpPr>
            <p:spPr>
              <a:xfrm>
                <a:off x="371199" y="191175"/>
                <a:ext cx="39031" cy="39031"/>
              </a:xfrm>
              <a:prstGeom prst="rect">
                <a:avLst/>
              </a:pr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sp>
            <p:nvSpPr>
              <p:cNvPr id="1516" name="Square"/>
              <p:cNvSpPr/>
              <p:nvPr/>
            </p:nvSpPr>
            <p:spPr>
              <a:xfrm>
                <a:off x="255697" y="250120"/>
                <a:ext cx="39032" cy="38237"/>
              </a:xfrm>
              <a:prstGeom prst="rect">
                <a:avLst/>
              </a:pr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sp>
            <p:nvSpPr>
              <p:cNvPr id="1517" name="Square"/>
              <p:cNvSpPr/>
              <p:nvPr/>
            </p:nvSpPr>
            <p:spPr>
              <a:xfrm>
                <a:off x="313846" y="250120"/>
                <a:ext cx="38237" cy="38237"/>
              </a:xfrm>
              <a:prstGeom prst="rect">
                <a:avLst/>
              </a:pr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sp>
            <p:nvSpPr>
              <p:cNvPr id="1518" name="Square"/>
              <p:cNvSpPr/>
              <p:nvPr/>
            </p:nvSpPr>
            <p:spPr>
              <a:xfrm>
                <a:off x="313846" y="307473"/>
                <a:ext cx="38237" cy="39031"/>
              </a:xfrm>
              <a:prstGeom prst="rect">
                <a:avLst/>
              </a:pr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sp>
            <p:nvSpPr>
              <p:cNvPr id="1519" name="Square"/>
              <p:cNvSpPr/>
              <p:nvPr/>
            </p:nvSpPr>
            <p:spPr>
              <a:xfrm>
                <a:off x="371996" y="250120"/>
                <a:ext cx="39031" cy="38237"/>
              </a:xfrm>
              <a:prstGeom prst="rect">
                <a:avLst/>
              </a:pr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grpSp>
      </p:grpSp>
    </p:spTree>
    <p:extLst>
      <p:ext uri="{BB962C8B-B14F-4D97-AF65-F5344CB8AC3E}">
        <p14:creationId xmlns:p14="http://schemas.microsoft.com/office/powerpoint/2010/main" val="3160097442"/>
      </p:ext>
    </p:extLst>
  </p:cSld>
  <p:clrMapOvr>
    <a:masterClrMapping/>
  </p:clrMapOvr>
  <p:transition spd="med"/>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67C773E-4889-D746-91F0-3165854D97C9}"/>
              </a:ext>
            </a:extLst>
          </p:cNvPr>
          <p:cNvSpPr>
            <a:spLocks noGrp="1"/>
          </p:cNvSpPr>
          <p:nvPr>
            <p:ph type="body" sz="quarter" idx="13"/>
          </p:nvPr>
        </p:nvSpPr>
        <p:spPr/>
        <p:txBody>
          <a:bodyPr/>
          <a:lstStyle/>
          <a:p>
            <a:endParaRPr lang="en-US"/>
          </a:p>
        </p:txBody>
      </p:sp>
      <p:sp>
        <p:nvSpPr>
          <p:cNvPr id="5" name="Title 4">
            <a:extLst>
              <a:ext uri="{FF2B5EF4-FFF2-40B4-BE49-F238E27FC236}">
                <a16:creationId xmlns:a16="http://schemas.microsoft.com/office/drawing/2014/main" id="{5EDB6B96-59B4-5B4F-BEE2-BDC3282F72ED}"/>
              </a:ext>
            </a:extLst>
          </p:cNvPr>
          <p:cNvSpPr>
            <a:spLocks noGrp="1"/>
          </p:cNvSpPr>
          <p:nvPr>
            <p:ph type="title"/>
          </p:nvPr>
        </p:nvSpPr>
        <p:spPr/>
        <p:txBody>
          <a:bodyPr/>
          <a:lstStyle/>
          <a:p>
            <a:r>
              <a:rPr lang="en-US" dirty="0"/>
              <a:t>Private Module </a:t>
            </a:r>
            <a:br>
              <a:rPr lang="en-US" dirty="0"/>
            </a:br>
            <a:r>
              <a:rPr lang="en-US" dirty="0"/>
              <a:t>Registry</a:t>
            </a:r>
          </a:p>
        </p:txBody>
      </p:sp>
    </p:spTree>
    <p:extLst>
      <p:ext uri="{BB962C8B-B14F-4D97-AF65-F5344CB8AC3E}">
        <p14:creationId xmlns:p14="http://schemas.microsoft.com/office/powerpoint/2010/main" val="586663578"/>
      </p:ext>
    </p:extLst>
  </p:cSld>
  <p:clrMapOvr>
    <a:masterClrMapping/>
  </p:clrMapOvr>
  <p:transition spd="med"/>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A4F9B78-715E-AD41-842D-EF785FF34F43}"/>
              </a:ext>
            </a:extLst>
          </p:cNvPr>
          <p:cNvSpPr>
            <a:spLocks noGrp="1"/>
          </p:cNvSpPr>
          <p:nvPr>
            <p:ph type="body" idx="1"/>
          </p:nvPr>
        </p:nvSpPr>
        <p:spPr/>
        <p:txBody>
          <a:bodyPr/>
          <a:lstStyle/>
          <a:p>
            <a:pPr marL="0" indent="0">
              <a:buNone/>
            </a:pPr>
            <a:endParaRPr lang="en-US" dirty="0"/>
          </a:p>
          <a:p>
            <a:pPr marL="0" indent="0">
              <a:buNone/>
            </a:pPr>
            <a:r>
              <a:rPr lang="en-US" dirty="0"/>
              <a:t>Modules for sharing across organization</a:t>
            </a:r>
          </a:p>
          <a:p>
            <a:pPr marL="0" indent="0">
              <a:buNone/>
            </a:pPr>
            <a:endParaRPr lang="en-US" dirty="0"/>
          </a:p>
          <a:p>
            <a:pPr marL="0" indent="0">
              <a:buNone/>
            </a:pPr>
            <a:r>
              <a:rPr lang="en-US" dirty="0"/>
              <a:t>Versioning</a:t>
            </a:r>
          </a:p>
          <a:p>
            <a:pPr marL="0" indent="0">
              <a:buNone/>
            </a:pPr>
            <a:endParaRPr lang="en-US" dirty="0"/>
          </a:p>
          <a:p>
            <a:pPr marL="0" indent="0">
              <a:buNone/>
            </a:pPr>
            <a:endParaRPr lang="en-US" dirty="0"/>
          </a:p>
        </p:txBody>
      </p:sp>
      <p:sp>
        <p:nvSpPr>
          <p:cNvPr id="3" name="Title 2">
            <a:extLst>
              <a:ext uri="{FF2B5EF4-FFF2-40B4-BE49-F238E27FC236}">
                <a16:creationId xmlns:a16="http://schemas.microsoft.com/office/drawing/2014/main" id="{E4C3AC2F-2E78-444B-A269-62FE20CEFA7F}"/>
              </a:ext>
            </a:extLst>
          </p:cNvPr>
          <p:cNvSpPr>
            <a:spLocks noGrp="1"/>
          </p:cNvSpPr>
          <p:nvPr>
            <p:ph type="title"/>
          </p:nvPr>
        </p:nvSpPr>
        <p:spPr/>
        <p:txBody>
          <a:bodyPr/>
          <a:lstStyle/>
          <a:p>
            <a:r>
              <a:rPr lang="en-US" dirty="0"/>
              <a:t>Private Module Registry</a:t>
            </a:r>
          </a:p>
        </p:txBody>
      </p:sp>
      <p:sp>
        <p:nvSpPr>
          <p:cNvPr id="4" name="Text Placeholder 3">
            <a:extLst>
              <a:ext uri="{FF2B5EF4-FFF2-40B4-BE49-F238E27FC236}">
                <a16:creationId xmlns:a16="http://schemas.microsoft.com/office/drawing/2014/main" id="{C4DC2BEA-8390-D445-BCBA-ADDE95DABB94}"/>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172933078"/>
      </p:ext>
    </p:extLst>
  </p:cSld>
  <p:clrMapOvr>
    <a:masterClrMapping/>
  </p:clrMapOvr>
  <p:transition spd="med"/>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A4F9B78-715E-AD41-842D-EF785FF34F43}"/>
              </a:ext>
            </a:extLst>
          </p:cNvPr>
          <p:cNvSpPr>
            <a:spLocks noGrp="1"/>
          </p:cNvSpPr>
          <p:nvPr>
            <p:ph type="body" idx="1"/>
          </p:nvPr>
        </p:nvSpPr>
        <p:spPr/>
        <p:txBody>
          <a:bodyPr/>
          <a:lstStyle/>
          <a:p>
            <a:pPr marL="0" indent="0">
              <a:buNone/>
            </a:pPr>
            <a:r>
              <a:rPr lang="en-US" dirty="0"/>
              <a:t>Show Module discovery in private repo</a:t>
            </a:r>
          </a:p>
          <a:p>
            <a:pPr marL="0" indent="0">
              <a:buNone/>
            </a:pPr>
            <a:endParaRPr lang="en-US" dirty="0"/>
          </a:p>
          <a:p>
            <a:pPr marL="0" indent="0">
              <a:buNone/>
            </a:pPr>
            <a:r>
              <a:rPr lang="en-US" dirty="0"/>
              <a:t>Documentation of modules</a:t>
            </a:r>
          </a:p>
        </p:txBody>
      </p:sp>
      <p:sp>
        <p:nvSpPr>
          <p:cNvPr id="3" name="Title 2">
            <a:extLst>
              <a:ext uri="{FF2B5EF4-FFF2-40B4-BE49-F238E27FC236}">
                <a16:creationId xmlns:a16="http://schemas.microsoft.com/office/drawing/2014/main" id="{E4C3AC2F-2E78-444B-A269-62FE20CEFA7F}"/>
              </a:ext>
            </a:extLst>
          </p:cNvPr>
          <p:cNvSpPr>
            <a:spLocks noGrp="1"/>
          </p:cNvSpPr>
          <p:nvPr>
            <p:ph type="title"/>
          </p:nvPr>
        </p:nvSpPr>
        <p:spPr/>
        <p:txBody>
          <a:bodyPr/>
          <a:lstStyle/>
          <a:p>
            <a:r>
              <a:rPr lang="en-US" dirty="0"/>
              <a:t>Private Module Registry</a:t>
            </a:r>
          </a:p>
        </p:txBody>
      </p:sp>
      <p:sp>
        <p:nvSpPr>
          <p:cNvPr id="4" name="Text Placeholder 3">
            <a:extLst>
              <a:ext uri="{FF2B5EF4-FFF2-40B4-BE49-F238E27FC236}">
                <a16:creationId xmlns:a16="http://schemas.microsoft.com/office/drawing/2014/main" id="{C4DC2BEA-8390-D445-BCBA-ADDE95DABB94}"/>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2589992557"/>
      </p:ext>
    </p:extLst>
  </p:cSld>
  <p:clrMapOvr>
    <a:masterClrMapping/>
  </p:clrMapOvr>
  <p:transition spd="med"/>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01F204-6F6B-434B-B66A-8B91ACB2C9BD}"/>
              </a:ext>
            </a:extLst>
          </p:cNvPr>
          <p:cNvSpPr>
            <a:spLocks noGrp="1"/>
          </p:cNvSpPr>
          <p:nvPr>
            <p:ph type="title"/>
          </p:nvPr>
        </p:nvSpPr>
        <p:spPr/>
        <p:txBody>
          <a:bodyPr/>
          <a:lstStyle/>
          <a:p>
            <a:r>
              <a:rPr lang="en-US" dirty="0"/>
              <a:t>Design Configuration</a:t>
            </a:r>
          </a:p>
        </p:txBody>
      </p:sp>
      <p:sp>
        <p:nvSpPr>
          <p:cNvPr id="4" name="Text Placeholder 3">
            <a:extLst>
              <a:ext uri="{FF2B5EF4-FFF2-40B4-BE49-F238E27FC236}">
                <a16:creationId xmlns:a16="http://schemas.microsoft.com/office/drawing/2014/main" id="{342AE2E9-101E-8543-9C40-4C1550DE5003}"/>
              </a:ext>
            </a:extLst>
          </p:cNvPr>
          <p:cNvSpPr>
            <a:spLocks noGrp="1"/>
          </p:cNvSpPr>
          <p:nvPr>
            <p:ph type="body" sz="quarter" idx="10"/>
          </p:nvPr>
        </p:nvSpPr>
        <p:spPr/>
        <p:txBody>
          <a:bodyPr/>
          <a:lstStyle/>
          <a:p>
            <a:endParaRPr lang="en-US"/>
          </a:p>
        </p:txBody>
      </p:sp>
      <p:pic>
        <p:nvPicPr>
          <p:cNvPr id="5" name="Picture 4">
            <a:extLst>
              <a:ext uri="{FF2B5EF4-FFF2-40B4-BE49-F238E27FC236}">
                <a16:creationId xmlns:a16="http://schemas.microsoft.com/office/drawing/2014/main" id="{F2CA034A-428E-0E41-BD79-0887E1B36A69}"/>
              </a:ext>
            </a:extLst>
          </p:cNvPr>
          <p:cNvPicPr>
            <a:picLocks noChangeAspect="1"/>
          </p:cNvPicPr>
          <p:nvPr/>
        </p:nvPicPr>
        <p:blipFill>
          <a:blip r:embed="rId2"/>
          <a:stretch>
            <a:fillRect/>
          </a:stretch>
        </p:blipFill>
        <p:spPr>
          <a:xfrm>
            <a:off x="2601685" y="3213100"/>
            <a:ext cx="18592800" cy="8204200"/>
          </a:xfrm>
          <a:prstGeom prst="rect">
            <a:avLst/>
          </a:prstGeom>
        </p:spPr>
      </p:pic>
    </p:spTree>
    <p:extLst>
      <p:ext uri="{BB962C8B-B14F-4D97-AF65-F5344CB8AC3E}">
        <p14:creationId xmlns:p14="http://schemas.microsoft.com/office/powerpoint/2010/main" val="2740427862"/>
      </p:ext>
    </p:extLst>
  </p:cSld>
  <p:clrMapOvr>
    <a:masterClrMapping/>
  </p:clrMapOvr>
  <p:transition spd="med"/>
</p:sld>
</file>

<file path=ppt/slides/slide1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C2C2B48-758F-3B44-B216-E2A36897E575}"/>
              </a:ext>
            </a:extLst>
          </p:cNvPr>
          <p:cNvSpPr>
            <a:spLocks noGrp="1"/>
          </p:cNvSpPr>
          <p:nvPr>
            <p:ph type="body" sz="quarter" idx="13"/>
          </p:nvPr>
        </p:nvSpPr>
        <p:spPr/>
        <p:txBody>
          <a:bodyPr/>
          <a:lstStyle/>
          <a:p>
            <a:endParaRPr lang="en-US"/>
          </a:p>
        </p:txBody>
      </p:sp>
      <p:sp>
        <p:nvSpPr>
          <p:cNvPr id="3" name="Title 2">
            <a:extLst>
              <a:ext uri="{FF2B5EF4-FFF2-40B4-BE49-F238E27FC236}">
                <a16:creationId xmlns:a16="http://schemas.microsoft.com/office/drawing/2014/main" id="{638E554B-D62C-BD46-B5ED-A15FBC380B37}"/>
              </a:ext>
            </a:extLst>
          </p:cNvPr>
          <p:cNvSpPr>
            <a:spLocks noGrp="1"/>
          </p:cNvSpPr>
          <p:nvPr>
            <p:ph type="title"/>
          </p:nvPr>
        </p:nvSpPr>
        <p:spPr/>
        <p:txBody>
          <a:bodyPr/>
          <a:lstStyle/>
          <a:p>
            <a:r>
              <a:rPr lang="en-US" dirty="0"/>
              <a:t>Demo</a:t>
            </a:r>
          </a:p>
        </p:txBody>
      </p:sp>
    </p:spTree>
    <p:extLst>
      <p:ext uri="{BB962C8B-B14F-4D97-AF65-F5344CB8AC3E}">
        <p14:creationId xmlns:p14="http://schemas.microsoft.com/office/powerpoint/2010/main" val="1025672098"/>
      </p:ext>
    </p:extLst>
  </p:cSld>
  <p:clrMapOvr>
    <a:masterClrMapping/>
  </p:clrMapOvr>
  <p:transition spd="med"/>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4159F59-1D62-E249-9AF6-BC70DE0D731E}"/>
              </a:ext>
            </a:extLst>
          </p:cNvPr>
          <p:cNvSpPr>
            <a:spLocks noGrp="1"/>
          </p:cNvSpPr>
          <p:nvPr>
            <p:ph type="body" sz="quarter" idx="13"/>
          </p:nvPr>
        </p:nvSpPr>
        <p:spPr/>
        <p:txBody>
          <a:bodyPr/>
          <a:lstStyle/>
          <a:p>
            <a:endParaRPr lang="en-US" dirty="0"/>
          </a:p>
        </p:txBody>
      </p:sp>
      <p:sp>
        <p:nvSpPr>
          <p:cNvPr id="3" name="Title 2">
            <a:extLst>
              <a:ext uri="{FF2B5EF4-FFF2-40B4-BE49-F238E27FC236}">
                <a16:creationId xmlns:a16="http://schemas.microsoft.com/office/drawing/2014/main" id="{F8EA71CB-8191-514A-9606-45B79C80118A}"/>
              </a:ext>
            </a:extLst>
          </p:cNvPr>
          <p:cNvSpPr>
            <a:spLocks noGrp="1"/>
          </p:cNvSpPr>
          <p:nvPr>
            <p:ph type="title"/>
          </p:nvPr>
        </p:nvSpPr>
        <p:spPr/>
        <p:txBody>
          <a:bodyPr/>
          <a:lstStyle/>
          <a:p>
            <a:r>
              <a:rPr lang="en-US" dirty="0"/>
              <a:t>Demo</a:t>
            </a:r>
          </a:p>
        </p:txBody>
      </p:sp>
    </p:spTree>
    <p:extLst>
      <p:ext uri="{BB962C8B-B14F-4D97-AF65-F5344CB8AC3E}">
        <p14:creationId xmlns:p14="http://schemas.microsoft.com/office/powerpoint/2010/main" val="1357211745"/>
      </p:ext>
    </p:extLst>
  </p:cSld>
  <p:clrMapOvr>
    <a:masterClrMapping/>
  </p:clrMapOvr>
  <p:transition spd="med"/>
</p:sld>
</file>

<file path=ppt/slides/slide1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6118FD9-2C5A-0A47-9F71-5E5D7FB4477C}"/>
              </a:ext>
            </a:extLst>
          </p:cNvPr>
          <p:cNvSpPr>
            <a:spLocks noGrp="1"/>
          </p:cNvSpPr>
          <p:nvPr>
            <p:ph type="body" sz="quarter" idx="13"/>
          </p:nvPr>
        </p:nvSpPr>
        <p:spPr>
          <a:xfrm>
            <a:off x="7997753" y="7527558"/>
            <a:ext cx="13027164" cy="2184401"/>
          </a:xfrm>
        </p:spPr>
        <p:txBody>
          <a:bodyPr/>
          <a:lstStyle/>
          <a:p>
            <a:r>
              <a:rPr lang="en-US" dirty="0"/>
              <a:t>09 - Private Module Registry</a:t>
            </a:r>
          </a:p>
        </p:txBody>
      </p:sp>
      <p:sp>
        <p:nvSpPr>
          <p:cNvPr id="3" name="Title 2">
            <a:extLst>
              <a:ext uri="{FF2B5EF4-FFF2-40B4-BE49-F238E27FC236}">
                <a16:creationId xmlns:a16="http://schemas.microsoft.com/office/drawing/2014/main" id="{1C288E10-2650-2744-833A-C2E1CDA72839}"/>
              </a:ext>
            </a:extLst>
          </p:cNvPr>
          <p:cNvSpPr>
            <a:spLocks noGrp="1"/>
          </p:cNvSpPr>
          <p:nvPr>
            <p:ph type="title"/>
          </p:nvPr>
        </p:nvSpPr>
        <p:spPr/>
        <p:txBody>
          <a:bodyPr/>
          <a:lstStyle/>
          <a:p>
            <a:r>
              <a:rPr lang="en-US" dirty="0"/>
              <a:t>Challenge</a:t>
            </a:r>
          </a:p>
        </p:txBody>
      </p:sp>
    </p:spTree>
    <p:extLst>
      <p:ext uri="{BB962C8B-B14F-4D97-AF65-F5344CB8AC3E}">
        <p14:creationId xmlns:p14="http://schemas.microsoft.com/office/powerpoint/2010/main" val="243796298"/>
      </p:ext>
    </p:extLst>
  </p:cSld>
  <p:clrMapOvr>
    <a:masterClrMapping/>
  </p:clrMapOvr>
  <p:transition spd="med"/>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C18BAAD-ABCC-FB47-9256-8C028CCBF238}"/>
              </a:ext>
            </a:extLst>
          </p:cNvPr>
          <p:cNvSpPr>
            <a:spLocks noGrp="1"/>
          </p:cNvSpPr>
          <p:nvPr>
            <p:ph type="body" sz="quarter" idx="13"/>
          </p:nvPr>
        </p:nvSpPr>
        <p:spPr/>
        <p:txBody>
          <a:bodyPr/>
          <a:lstStyle/>
          <a:p>
            <a:endParaRPr lang="en-US" dirty="0"/>
          </a:p>
        </p:txBody>
      </p:sp>
      <p:sp>
        <p:nvSpPr>
          <p:cNvPr id="3" name="Title 2">
            <a:extLst>
              <a:ext uri="{FF2B5EF4-FFF2-40B4-BE49-F238E27FC236}">
                <a16:creationId xmlns:a16="http://schemas.microsoft.com/office/drawing/2014/main" id="{09907E02-E33B-EE48-9503-57FC824305EA}"/>
              </a:ext>
            </a:extLst>
          </p:cNvPr>
          <p:cNvSpPr>
            <a:spLocks noGrp="1"/>
          </p:cNvSpPr>
          <p:nvPr>
            <p:ph type="title"/>
          </p:nvPr>
        </p:nvSpPr>
        <p:spPr/>
        <p:txBody>
          <a:bodyPr/>
          <a:lstStyle/>
          <a:p>
            <a:r>
              <a:rPr lang="en-US" dirty="0"/>
              <a:t>Governance</a:t>
            </a:r>
          </a:p>
        </p:txBody>
      </p:sp>
    </p:spTree>
    <p:extLst>
      <p:ext uri="{BB962C8B-B14F-4D97-AF65-F5344CB8AC3E}">
        <p14:creationId xmlns:p14="http://schemas.microsoft.com/office/powerpoint/2010/main" val="2042888517"/>
      </p:ext>
    </p:extLst>
  </p:cSld>
  <p:clrMapOvr>
    <a:masterClrMapping/>
  </p:clrMapOvr>
  <p:transition spd="med"/>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8" name="Shape 1488"/>
          <p:cNvSpPr/>
          <p:nvPr/>
        </p:nvSpPr>
        <p:spPr>
          <a:xfrm>
            <a:off x="1372374" y="3356885"/>
            <a:ext cx="7467601" cy="9146283"/>
          </a:xfrm>
          <a:prstGeom prst="rect">
            <a:avLst/>
          </a:prstGeom>
          <a:gradFill>
            <a:gsLst>
              <a:gs pos="0">
                <a:srgbClr val="FFFFFF">
                  <a:alpha val="44001"/>
                </a:srgbClr>
              </a:gs>
              <a:gs pos="100000">
                <a:srgbClr val="EEEEEE">
                  <a:alpha val="44001"/>
                </a:srgbClr>
              </a:gs>
            </a:gsLst>
            <a:lin ang="16200000"/>
          </a:gra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489" name="Shape 1489"/>
          <p:cNvSpPr/>
          <p:nvPr/>
        </p:nvSpPr>
        <p:spPr>
          <a:xfrm>
            <a:off x="2268095" y="3533723"/>
            <a:ext cx="5676158" cy="690035"/>
          </a:xfrm>
          <a:prstGeom prst="rect">
            <a:avLst/>
          </a:prstGeom>
          <a:ln w="254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lgn="ctr">
              <a:lnSpc>
                <a:spcPct val="100000"/>
              </a:lnSpc>
              <a:spcBef>
                <a:spcPts val="0"/>
              </a:spcBef>
              <a:defRPr sz="2700">
                <a:solidFill>
                  <a:schemeClr val="accent1">
                    <a:lumOff val="11519"/>
                  </a:schemeClr>
                </a:solidFill>
              </a:defRPr>
            </a:lvl1pPr>
          </a:lstStyle>
          <a:p>
            <a:r>
              <a:t>INFRASTRUCTURE AS CODE</a:t>
            </a:r>
          </a:p>
        </p:txBody>
      </p:sp>
      <p:sp>
        <p:nvSpPr>
          <p:cNvPr id="1490" name="Shape 1490"/>
          <p:cNvSpPr/>
          <p:nvPr/>
        </p:nvSpPr>
        <p:spPr>
          <a:xfrm>
            <a:off x="17510943" y="11535758"/>
            <a:ext cx="3223578" cy="1"/>
          </a:xfrm>
          <a:prstGeom prst="line">
            <a:avLst/>
          </a:prstGeom>
          <a:ln w="25400">
            <a:solidFill>
              <a:srgbClr val="000000">
                <a:alpha val="34000"/>
              </a:srgbClr>
            </a:solidFill>
            <a:miter lim="400000"/>
            <a:tailEnd type="triangle"/>
          </a:ln>
        </p:spPr>
        <p:txBody>
          <a:bodyPr lIns="50800" tIns="50800" rIns="50800" bIns="50800" anchor="ctr"/>
          <a:lstStyle/>
          <a:p>
            <a:pPr algn="ctr" defTabSz="825500">
              <a:lnSpc>
                <a:spcPct val="100000"/>
              </a:lnSpc>
              <a:spcBef>
                <a:spcPts val="0"/>
              </a:spcBef>
              <a:defRPr sz="3200" b="0">
                <a:solidFill>
                  <a:srgbClr val="000000"/>
                </a:solidFill>
                <a:latin typeface="Helvetica Light"/>
                <a:ea typeface="Helvetica Light"/>
                <a:cs typeface="Helvetica Light"/>
                <a:sym typeface="Helvetica Light"/>
              </a:defRPr>
            </a:pPr>
            <a:endParaRPr/>
          </a:p>
        </p:txBody>
      </p:sp>
      <p:sp>
        <p:nvSpPr>
          <p:cNvPr id="1491" name="Shape 1491"/>
          <p:cNvSpPr/>
          <p:nvPr/>
        </p:nvSpPr>
        <p:spPr>
          <a:xfrm>
            <a:off x="9037180" y="3365100"/>
            <a:ext cx="7467601" cy="9146283"/>
          </a:xfrm>
          <a:prstGeom prst="rect">
            <a:avLst/>
          </a:prstGeom>
          <a:gradFill>
            <a:gsLst>
              <a:gs pos="0">
                <a:srgbClr val="FFFFFF">
                  <a:alpha val="44001"/>
                </a:srgbClr>
              </a:gs>
              <a:gs pos="100000">
                <a:srgbClr val="EEEEEE">
                  <a:alpha val="44001"/>
                </a:srgbClr>
              </a:gs>
            </a:gsLst>
            <a:lin ang="16200000"/>
          </a:gra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492" name="Shape 1492"/>
          <p:cNvSpPr/>
          <p:nvPr/>
        </p:nvSpPr>
        <p:spPr>
          <a:xfrm>
            <a:off x="9692370" y="3533723"/>
            <a:ext cx="6157223" cy="690035"/>
          </a:xfrm>
          <a:prstGeom prst="rect">
            <a:avLst/>
          </a:prstGeom>
          <a:ln w="254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lgn="ctr">
              <a:lnSpc>
                <a:spcPct val="100000"/>
              </a:lnSpc>
              <a:spcBef>
                <a:spcPts val="0"/>
              </a:spcBef>
              <a:defRPr sz="2700">
                <a:solidFill>
                  <a:schemeClr val="accent1">
                    <a:lumOff val="11519"/>
                  </a:schemeClr>
                </a:solidFill>
              </a:defRPr>
            </a:lvl1pPr>
          </a:lstStyle>
          <a:p>
            <a:r>
              <a:t>PROVISIONING WORKFLOW</a:t>
            </a:r>
          </a:p>
        </p:txBody>
      </p:sp>
      <p:sp>
        <p:nvSpPr>
          <p:cNvPr id="1493" name="Shape 1493"/>
          <p:cNvSpPr/>
          <p:nvPr/>
        </p:nvSpPr>
        <p:spPr>
          <a:xfrm>
            <a:off x="4954754" y="7795047"/>
            <a:ext cx="5524057" cy="1"/>
          </a:xfrm>
          <a:prstGeom prst="line">
            <a:avLst/>
          </a:prstGeom>
          <a:ln w="63500">
            <a:solidFill>
              <a:srgbClr val="000000"/>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494" name="Shape 1494"/>
          <p:cNvSpPr/>
          <p:nvPr/>
        </p:nvSpPr>
        <p:spPr>
          <a:xfrm flipV="1">
            <a:off x="10477612" y="7771204"/>
            <a:ext cx="1" cy="2650967"/>
          </a:xfrm>
          <a:prstGeom prst="line">
            <a:avLst/>
          </a:prstGeom>
          <a:ln w="63500">
            <a:solidFill>
              <a:srgbClr val="000000"/>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495" name="Shape 1495"/>
          <p:cNvSpPr/>
          <p:nvPr/>
        </p:nvSpPr>
        <p:spPr>
          <a:xfrm>
            <a:off x="3044854" y="8504237"/>
            <a:ext cx="7065568" cy="1"/>
          </a:xfrm>
          <a:prstGeom prst="line">
            <a:avLst/>
          </a:prstGeom>
          <a:ln w="63500">
            <a:solidFill>
              <a:schemeClr val="accent3"/>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496" name="Shape 1496"/>
          <p:cNvSpPr/>
          <p:nvPr/>
        </p:nvSpPr>
        <p:spPr>
          <a:xfrm flipV="1">
            <a:off x="10064520" y="8527616"/>
            <a:ext cx="1" cy="1784529"/>
          </a:xfrm>
          <a:prstGeom prst="line">
            <a:avLst/>
          </a:prstGeom>
          <a:ln w="63500">
            <a:solidFill>
              <a:schemeClr val="accent3"/>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497" name="Shape 1497"/>
          <p:cNvSpPr/>
          <p:nvPr/>
        </p:nvSpPr>
        <p:spPr>
          <a:xfrm>
            <a:off x="16701986" y="3365100"/>
            <a:ext cx="7470674" cy="9146283"/>
          </a:xfrm>
          <a:prstGeom prst="rect">
            <a:avLst/>
          </a:prstGeom>
          <a:gradFill>
            <a:gsLst>
              <a:gs pos="0">
                <a:srgbClr val="FFFFFF">
                  <a:alpha val="44001"/>
                </a:srgbClr>
              </a:gs>
              <a:gs pos="100000">
                <a:srgbClr val="EEEEEE">
                  <a:alpha val="44001"/>
                </a:srgbClr>
              </a:gs>
            </a:gsLst>
            <a:lin ang="16200000"/>
          </a:gra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498" name="Shape 1498"/>
          <p:cNvSpPr/>
          <p:nvPr/>
        </p:nvSpPr>
        <p:spPr>
          <a:xfrm>
            <a:off x="16703523" y="3517025"/>
            <a:ext cx="7467601" cy="664634"/>
          </a:xfrm>
          <a:prstGeom prst="rect">
            <a:avLst/>
          </a:prstGeom>
          <a:ln w="254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lgn="ctr">
              <a:lnSpc>
                <a:spcPct val="150000"/>
              </a:lnSpc>
              <a:spcBef>
                <a:spcPts val="0"/>
              </a:spcBef>
              <a:defRPr sz="2600" cap="all">
                <a:solidFill>
                  <a:schemeClr val="accent1">
                    <a:lumOff val="11519"/>
                  </a:schemeClr>
                </a:solidFill>
                <a:latin typeface="Verdana"/>
                <a:ea typeface="Verdana"/>
                <a:cs typeface="Verdana"/>
                <a:sym typeface="Verdana"/>
              </a:defRPr>
            </a:lvl1pPr>
          </a:lstStyle>
          <a:p>
            <a:r>
              <a:t>Extensible provider model</a:t>
            </a:r>
          </a:p>
        </p:txBody>
      </p:sp>
      <p:sp>
        <p:nvSpPr>
          <p:cNvPr id="1499" name="Shape 1499"/>
          <p:cNvSpPr/>
          <p:nvPr/>
        </p:nvSpPr>
        <p:spPr>
          <a:xfrm>
            <a:off x="18118641" y="9685430"/>
            <a:ext cx="2711347" cy="1"/>
          </a:xfrm>
          <a:prstGeom prst="line">
            <a:avLst/>
          </a:prstGeom>
          <a:ln w="25400">
            <a:solidFill>
              <a:srgbClr val="000000">
                <a:alpha val="34000"/>
              </a:srgbClr>
            </a:solidFill>
            <a:miter lim="400000"/>
            <a:tailEnd type="triangle"/>
          </a:ln>
        </p:spPr>
        <p:txBody>
          <a:bodyPr lIns="50800" tIns="50800" rIns="50800" bIns="50800" anchor="ctr"/>
          <a:lstStyle/>
          <a:p>
            <a:pPr algn="ctr" defTabSz="825500">
              <a:lnSpc>
                <a:spcPct val="100000"/>
              </a:lnSpc>
              <a:spcBef>
                <a:spcPts val="0"/>
              </a:spcBef>
              <a:defRPr sz="3200" b="0">
                <a:solidFill>
                  <a:srgbClr val="000000"/>
                </a:solidFill>
                <a:latin typeface="Helvetica Light"/>
                <a:ea typeface="Helvetica Light"/>
                <a:cs typeface="Helvetica Light"/>
                <a:sym typeface="Helvetica Light"/>
              </a:defRPr>
            </a:pPr>
            <a:endParaRPr/>
          </a:p>
        </p:txBody>
      </p:sp>
      <p:pic>
        <p:nvPicPr>
          <p:cNvPr id="1500" name="image48.png"/>
          <p:cNvPicPr>
            <a:picLocks noChangeAspect="1"/>
          </p:cNvPicPr>
          <p:nvPr/>
        </p:nvPicPr>
        <p:blipFill>
          <a:blip r:embed="rId3" cstate="hqprint">
            <a:alphaModFix amt="34000"/>
            <a:extLst>
              <a:ext uri="{28A0092B-C50C-407E-A947-70E740481C1C}">
                <a14:useLocalDpi xmlns:a14="http://schemas.microsoft.com/office/drawing/2010/main"/>
              </a:ext>
            </a:extLst>
          </a:blip>
          <a:stretch>
            <a:fillRect/>
          </a:stretch>
        </p:blipFill>
        <p:spPr>
          <a:xfrm>
            <a:off x="20879770" y="9135367"/>
            <a:ext cx="2000262" cy="945124"/>
          </a:xfrm>
          <a:prstGeom prst="rect">
            <a:avLst/>
          </a:prstGeom>
          <a:ln w="12700">
            <a:miter lim="400000"/>
          </a:ln>
        </p:spPr>
      </p:pic>
      <p:sp>
        <p:nvSpPr>
          <p:cNvPr id="1501" name="Shape 1501"/>
          <p:cNvSpPr/>
          <p:nvPr/>
        </p:nvSpPr>
        <p:spPr>
          <a:xfrm>
            <a:off x="16485156" y="10613873"/>
            <a:ext cx="2711348" cy="1"/>
          </a:xfrm>
          <a:prstGeom prst="line">
            <a:avLst/>
          </a:prstGeom>
          <a:ln w="25400">
            <a:solidFill>
              <a:srgbClr val="000000">
                <a:alpha val="34000"/>
              </a:srgbClr>
            </a:solidFill>
            <a:miter lim="400000"/>
            <a:tailEnd type="triangle"/>
          </a:ln>
        </p:spPr>
        <p:txBody>
          <a:bodyPr lIns="50800" tIns="50800" rIns="50800" bIns="50800" anchor="ctr"/>
          <a:lstStyle/>
          <a:p>
            <a:pPr algn="ctr" defTabSz="825500">
              <a:lnSpc>
                <a:spcPct val="100000"/>
              </a:lnSpc>
              <a:spcBef>
                <a:spcPts val="0"/>
              </a:spcBef>
              <a:defRPr sz="3200" b="0">
                <a:solidFill>
                  <a:srgbClr val="000000"/>
                </a:solidFill>
                <a:latin typeface="Helvetica Light"/>
                <a:ea typeface="Helvetica Light"/>
                <a:cs typeface="Helvetica Light"/>
                <a:sym typeface="Helvetica Light"/>
              </a:defRPr>
            </a:pPr>
            <a:endParaRPr/>
          </a:p>
        </p:txBody>
      </p:sp>
      <p:pic>
        <p:nvPicPr>
          <p:cNvPr id="1502" name="image48.png"/>
          <p:cNvPicPr>
            <a:picLocks noChangeAspect="1"/>
          </p:cNvPicPr>
          <p:nvPr/>
        </p:nvPicPr>
        <p:blipFill>
          <a:blip r:embed="rId3" cstate="hqprint">
            <a:alphaModFix amt="34000"/>
            <a:extLst>
              <a:ext uri="{28A0092B-C50C-407E-A947-70E740481C1C}">
                <a14:useLocalDpi xmlns:a14="http://schemas.microsoft.com/office/drawing/2010/main"/>
              </a:ext>
            </a:extLst>
          </a:blip>
          <a:stretch>
            <a:fillRect/>
          </a:stretch>
        </p:blipFill>
        <p:spPr>
          <a:xfrm>
            <a:off x="19182439" y="10014311"/>
            <a:ext cx="2000263" cy="945124"/>
          </a:xfrm>
          <a:prstGeom prst="rect">
            <a:avLst/>
          </a:prstGeom>
          <a:ln w="12700">
            <a:miter lim="400000"/>
          </a:ln>
        </p:spPr>
      </p:pic>
      <p:sp>
        <p:nvSpPr>
          <p:cNvPr id="1503" name="Shape 1503"/>
          <p:cNvSpPr>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198</a:t>
            </a:fld>
            <a:endParaRPr/>
          </a:p>
        </p:txBody>
      </p:sp>
      <p:sp>
        <p:nvSpPr>
          <p:cNvPr id="1504" name="Shape 1504"/>
          <p:cNvSpPr/>
          <p:nvPr/>
        </p:nvSpPr>
        <p:spPr>
          <a:xfrm>
            <a:off x="10255084" y="9170670"/>
            <a:ext cx="5031633" cy="2915961"/>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chemeClr val="accent4">
              <a:alpha val="14000"/>
            </a:schemeClr>
          </a:solidFill>
          <a:ln w="63500">
            <a:solidFill>
              <a:schemeClr val="accent4">
                <a:alpha val="56000"/>
              </a:schemeClr>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505" name="Shape 1505"/>
          <p:cNvSpPr>
            <a:spLocks noGrp="1"/>
          </p:cNvSpPr>
          <p:nvPr>
            <p:ph type="title"/>
          </p:nvPr>
        </p:nvSpPr>
        <p:spPr>
          <a:xfrm>
            <a:off x="1565396" y="875901"/>
            <a:ext cx="21746796" cy="1405845"/>
          </a:xfrm>
          <a:prstGeom prst="rect">
            <a:avLst/>
          </a:prstGeom>
        </p:spPr>
        <p:txBody>
          <a:bodyPr/>
          <a:lstStyle>
            <a:lvl1pPr defTabSz="1316736">
              <a:spcBef>
                <a:spcPts val="1300"/>
              </a:spcBef>
              <a:defRPr sz="5328" spc="-190">
                <a:latin typeface="Verdana"/>
                <a:ea typeface="Verdana"/>
                <a:cs typeface="Verdana"/>
                <a:sym typeface="Verdana"/>
              </a:defRPr>
            </a:lvl1pPr>
          </a:lstStyle>
          <a:p>
            <a:r>
              <a:t>Enable Organization to have governance over infrastructure</a:t>
            </a:r>
          </a:p>
        </p:txBody>
      </p:sp>
      <p:sp>
        <p:nvSpPr>
          <p:cNvPr id="1506" name="Shape 1506"/>
          <p:cNvSpPr/>
          <p:nvPr/>
        </p:nvSpPr>
        <p:spPr>
          <a:xfrm>
            <a:off x="14211275" y="10118800"/>
            <a:ext cx="2557732" cy="1019647"/>
          </a:xfrm>
          <a:prstGeom prst="rect">
            <a:avLst/>
          </a:prstGeom>
          <a:solidFill>
            <a:schemeClr val="accent4"/>
          </a:solid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xmlns="" val="1"/>
            </a:ext>
          </a:extLst>
        </p:spPr>
        <p:txBody>
          <a:bodyPr lIns="50800" tIns="50800" rIns="50800" bIns="50800" anchor="ctr"/>
          <a:lstStyle>
            <a:lvl1pPr algn="ctr" defTabSz="825500">
              <a:lnSpc>
                <a:spcPct val="100000"/>
              </a:lnSpc>
              <a:spcBef>
                <a:spcPts val="0"/>
              </a:spcBef>
              <a:defRPr sz="3700" b="0">
                <a:latin typeface="Klavika Basic"/>
                <a:ea typeface="Klavika Basic"/>
                <a:cs typeface="Klavika Basic"/>
                <a:sym typeface="Klavika Basic"/>
              </a:defRPr>
            </a:lvl1pPr>
          </a:lstStyle>
          <a:p>
            <a:r>
              <a:t>Provider</a:t>
            </a:r>
          </a:p>
        </p:txBody>
      </p:sp>
      <p:sp>
        <p:nvSpPr>
          <p:cNvPr id="1507" name="Shape 1507"/>
          <p:cNvSpPr/>
          <p:nvPr/>
        </p:nvSpPr>
        <p:spPr>
          <a:xfrm>
            <a:off x="8772954" y="10118800"/>
            <a:ext cx="2557732" cy="1019647"/>
          </a:xfrm>
          <a:prstGeom prst="rect">
            <a:avLst/>
          </a:prstGeom>
          <a:solidFill>
            <a:schemeClr val="accent4"/>
          </a:solid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xmlns="" val="1"/>
            </a:ext>
          </a:extLst>
        </p:spPr>
        <p:txBody>
          <a:bodyPr lIns="50800" tIns="50800" rIns="50800" bIns="50800" anchor="ctr"/>
          <a:lstStyle>
            <a:lvl1pPr algn="ctr" defTabSz="825500">
              <a:lnSpc>
                <a:spcPct val="100000"/>
              </a:lnSpc>
              <a:spcBef>
                <a:spcPts val="0"/>
              </a:spcBef>
              <a:defRPr sz="3700" b="0">
                <a:latin typeface="Klavika Basic"/>
                <a:ea typeface="Klavika Basic"/>
                <a:cs typeface="Klavika Basic"/>
                <a:sym typeface="Klavika Basic"/>
              </a:defRPr>
            </a:lvl1pPr>
          </a:lstStyle>
          <a:p>
            <a:r>
              <a:t>Core</a:t>
            </a:r>
          </a:p>
        </p:txBody>
      </p:sp>
      <p:sp>
        <p:nvSpPr>
          <p:cNvPr id="1508" name="Shape 1508"/>
          <p:cNvSpPr/>
          <p:nvPr/>
        </p:nvSpPr>
        <p:spPr>
          <a:xfrm>
            <a:off x="1574800" y="2095499"/>
            <a:ext cx="22605610" cy="840741"/>
          </a:xfrm>
          <a:prstGeom prst="rect">
            <a:avLst/>
          </a:prstGeom>
          <a:ln w="25400">
            <a:miter lim="400000"/>
          </a:ln>
          <a:extLst>
            <a:ext uri="{C572A759-6A51-4108-AA02-DFA0A04FC94B}">
              <ma14:wrappingTextBoxFlag xmlns:ma14="http://schemas.microsoft.com/office/mac/drawingml/2011/main" xmlns="" val="1"/>
            </a:ext>
          </a:extLst>
        </p:spPr>
        <p:txBody>
          <a:bodyPr lIns="121919" tIns="121919" rIns="121919" bIns="121919" anchor="b">
            <a:spAutoFit/>
          </a:bodyPr>
          <a:lstStyle>
            <a:lvl1pPr marL="88900" indent="-88900">
              <a:lnSpc>
                <a:spcPct val="90000"/>
              </a:lnSpc>
              <a:spcBef>
                <a:spcPts val="0"/>
              </a:spcBef>
              <a:defRPr sz="3900" i="1">
                <a:solidFill>
                  <a:schemeClr val="accent1"/>
                </a:solidFill>
                <a:latin typeface="Verdana"/>
                <a:ea typeface="Verdana"/>
                <a:cs typeface="Verdana"/>
                <a:sym typeface="Verdana"/>
              </a:defRPr>
            </a:lvl1pPr>
          </a:lstStyle>
          <a:p>
            <a:r>
              <a:t>Ensure provisioning policy is being maintained to minimize risk to the business</a:t>
            </a:r>
          </a:p>
        </p:txBody>
      </p:sp>
      <p:pic>
        <p:nvPicPr>
          <p:cNvPr id="1509" name="image48.png"/>
          <p:cNvPicPr>
            <a:picLocks noChangeAspect="1"/>
          </p:cNvPicPr>
          <p:nvPr/>
        </p:nvPicPr>
        <p:blipFill>
          <a:blip r:embed="rId3" cstate="hqprint">
            <a:alphaModFix amt="34000"/>
            <a:extLst>
              <a:ext uri="{28A0092B-C50C-407E-A947-70E740481C1C}">
                <a14:useLocalDpi xmlns:a14="http://schemas.microsoft.com/office/drawing/2010/main"/>
              </a:ext>
            </a:extLst>
          </a:blip>
          <a:stretch>
            <a:fillRect/>
          </a:stretch>
        </p:blipFill>
        <p:spPr>
          <a:xfrm>
            <a:off x="20783632" y="11056923"/>
            <a:ext cx="2000262" cy="945123"/>
          </a:xfrm>
          <a:prstGeom prst="rect">
            <a:avLst/>
          </a:prstGeom>
          <a:ln w="12700">
            <a:miter lim="400000"/>
          </a:ln>
        </p:spPr>
      </p:pic>
      <p:grpSp>
        <p:nvGrpSpPr>
          <p:cNvPr id="1512" name="Group 1512"/>
          <p:cNvGrpSpPr/>
          <p:nvPr/>
        </p:nvGrpSpPr>
        <p:grpSpPr>
          <a:xfrm>
            <a:off x="18928472" y="10007017"/>
            <a:ext cx="711656" cy="840741"/>
            <a:chOff x="0" y="0"/>
            <a:chExt cx="711655" cy="840739"/>
          </a:xfrm>
        </p:grpSpPr>
        <p:sp>
          <p:nvSpPr>
            <p:cNvPr id="1510" name="Shape 1510"/>
            <p:cNvSpPr/>
            <p:nvPr/>
          </p:nvSpPr>
          <p:spPr>
            <a:xfrm>
              <a:off x="13106" y="191946"/>
              <a:ext cx="583848" cy="583848"/>
            </a:xfrm>
            <a:prstGeom prst="ellipse">
              <a:avLst/>
            </a:prstGeom>
            <a:solidFill>
              <a:schemeClr val="accent5"/>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511" name="Shape 1511"/>
            <p:cNvSpPr/>
            <p:nvPr/>
          </p:nvSpPr>
          <p:spPr>
            <a:xfrm>
              <a:off x="0" y="0"/>
              <a:ext cx="711656" cy="840740"/>
            </a:xfrm>
            <a:prstGeom prst="rect">
              <a:avLst/>
            </a:prstGeom>
            <a:noFill/>
            <a:ln w="25400" cap="flat">
              <a:noFill/>
              <a:miter lim="400000"/>
            </a:ln>
            <a:effectLst/>
            <a:extLst>
              <a:ext uri="{C572A759-6A51-4108-AA02-DFA0A04FC94B}">
                <ma14:wrappingTextBoxFlag xmlns:ma14="http://schemas.microsoft.com/office/mac/drawingml/2011/main" xmlns="" val="1"/>
              </a:ext>
            </a:extLst>
          </p:spPr>
          <p:txBody>
            <a:bodyPr wrap="square" lIns="121919" tIns="121919" rIns="121919" bIns="121919" numCol="1" anchor="b">
              <a:noAutofit/>
            </a:bodyPr>
            <a:lstStyle>
              <a:lvl1pPr>
                <a:defRPr sz="3000"/>
              </a:lvl1pPr>
            </a:lstStyle>
            <a:p>
              <a:r>
                <a:t>√</a:t>
              </a:r>
            </a:p>
          </p:txBody>
        </p:sp>
      </p:grpSp>
      <p:sp>
        <p:nvSpPr>
          <p:cNvPr id="1513" name="Shape 1513"/>
          <p:cNvSpPr/>
          <p:nvPr/>
        </p:nvSpPr>
        <p:spPr>
          <a:xfrm>
            <a:off x="4954754" y="7795047"/>
            <a:ext cx="5524057" cy="1"/>
          </a:xfrm>
          <a:prstGeom prst="line">
            <a:avLst/>
          </a:prstGeom>
          <a:ln w="63500">
            <a:solidFill>
              <a:srgbClr val="000000"/>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514" name="Shape 1514"/>
          <p:cNvSpPr/>
          <p:nvPr/>
        </p:nvSpPr>
        <p:spPr>
          <a:xfrm flipV="1">
            <a:off x="5816865" y="5986008"/>
            <a:ext cx="1" cy="1784529"/>
          </a:xfrm>
          <a:prstGeom prst="line">
            <a:avLst/>
          </a:prstGeom>
          <a:ln w="63500">
            <a:solidFill>
              <a:srgbClr val="000000"/>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515" name="Shape 1515"/>
          <p:cNvSpPr/>
          <p:nvPr/>
        </p:nvSpPr>
        <p:spPr>
          <a:xfrm>
            <a:off x="3178958" y="4271235"/>
            <a:ext cx="9075649" cy="1"/>
          </a:xfrm>
          <a:prstGeom prst="line">
            <a:avLst/>
          </a:prstGeom>
          <a:ln w="63500">
            <a:solidFill>
              <a:srgbClr val="FFFFFF"/>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516" name="Shape 1516"/>
          <p:cNvSpPr/>
          <p:nvPr/>
        </p:nvSpPr>
        <p:spPr>
          <a:xfrm>
            <a:off x="1252163" y="4271235"/>
            <a:ext cx="23037635" cy="1"/>
          </a:xfrm>
          <a:prstGeom prst="line">
            <a:avLst/>
          </a:prstGeom>
          <a:ln w="63500">
            <a:solidFill>
              <a:srgbClr val="FFFFFF"/>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523" name="Group 1523"/>
          <p:cNvGrpSpPr/>
          <p:nvPr/>
        </p:nvGrpSpPr>
        <p:grpSpPr>
          <a:xfrm>
            <a:off x="1823968" y="6618227"/>
            <a:ext cx="681098" cy="2866536"/>
            <a:chOff x="0" y="0"/>
            <a:chExt cx="681096" cy="2866535"/>
          </a:xfrm>
        </p:grpSpPr>
        <p:sp>
          <p:nvSpPr>
            <p:cNvPr id="1517" name="Shape 1517"/>
            <p:cNvSpPr/>
            <p:nvPr/>
          </p:nvSpPr>
          <p:spPr>
            <a:xfrm>
              <a:off x="149253" y="1040372"/>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518" name="Shape 1518"/>
            <p:cNvSpPr/>
            <p:nvPr/>
          </p:nvSpPr>
          <p:spPr>
            <a:xfrm>
              <a:off x="0" y="1439642"/>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519" name="Shape 1519"/>
            <p:cNvSpPr/>
            <p:nvPr/>
          </p:nvSpPr>
          <p:spPr>
            <a:xfrm>
              <a:off x="149253" y="2079852"/>
              <a:ext cx="387917" cy="387418"/>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520" name="Shape 1520"/>
            <p:cNvSpPr/>
            <p:nvPr/>
          </p:nvSpPr>
          <p:spPr>
            <a:xfrm>
              <a:off x="0" y="2479123"/>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521" name="Shape 1521"/>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522" name="Shape 1522"/>
            <p:cNvSpPr/>
            <p:nvPr/>
          </p:nvSpPr>
          <p:spPr>
            <a:xfrm>
              <a:off x="0" y="399270"/>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sp>
        <p:nvSpPr>
          <p:cNvPr id="1524" name="Shape 1524"/>
          <p:cNvSpPr/>
          <p:nvPr/>
        </p:nvSpPr>
        <p:spPr>
          <a:xfrm flipV="1">
            <a:off x="2725419" y="6563217"/>
            <a:ext cx="1" cy="3171886"/>
          </a:xfrm>
          <a:prstGeom prst="line">
            <a:avLst/>
          </a:prstGeom>
          <a:ln w="63500">
            <a:solidFill>
              <a:schemeClr val="accent3"/>
            </a:solidFill>
            <a:miter/>
            <a:headEnd type="oval"/>
            <a:tailEnd type="oval"/>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525" name="Shape 1525"/>
          <p:cNvSpPr/>
          <p:nvPr/>
        </p:nvSpPr>
        <p:spPr>
          <a:xfrm>
            <a:off x="2754126" y="8504237"/>
            <a:ext cx="7356297" cy="1"/>
          </a:xfrm>
          <a:prstGeom prst="line">
            <a:avLst/>
          </a:prstGeom>
          <a:ln w="63500">
            <a:solidFill>
              <a:schemeClr val="accent3"/>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526" name="Shape 1526"/>
          <p:cNvSpPr/>
          <p:nvPr/>
        </p:nvSpPr>
        <p:spPr>
          <a:xfrm>
            <a:off x="1216422" y="9848037"/>
            <a:ext cx="2210633" cy="639234"/>
          </a:xfrm>
          <a:prstGeom prst="rect">
            <a:avLst/>
          </a:prstGeom>
          <a:ln w="254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lnSpc>
                <a:spcPct val="100000"/>
              </a:lnSpc>
              <a:spcBef>
                <a:spcPts val="0"/>
              </a:spcBef>
              <a:defRPr sz="2400">
                <a:solidFill>
                  <a:schemeClr val="accent3"/>
                </a:solidFill>
              </a:defRPr>
            </a:lvl1pPr>
          </a:lstStyle>
          <a:p>
            <a:r>
              <a:t>OPERATORS</a:t>
            </a:r>
          </a:p>
        </p:txBody>
      </p:sp>
      <p:sp>
        <p:nvSpPr>
          <p:cNvPr id="1527" name="Shape 1527"/>
          <p:cNvSpPr/>
          <p:nvPr/>
        </p:nvSpPr>
        <p:spPr>
          <a:xfrm>
            <a:off x="3702437" y="6053413"/>
            <a:ext cx="4228857" cy="1"/>
          </a:xfrm>
          <a:prstGeom prst="line">
            <a:avLst/>
          </a:prstGeom>
          <a:ln w="63500">
            <a:solidFill>
              <a:srgbClr val="000000"/>
            </a:solidFill>
            <a:miter/>
            <a:headEnd type="oval"/>
            <a:tailEnd type="oval"/>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528" name="Shape 1528"/>
          <p:cNvSpPr/>
          <p:nvPr/>
        </p:nvSpPr>
        <p:spPr>
          <a:xfrm>
            <a:off x="11668833" y="11424608"/>
            <a:ext cx="2204297" cy="892647"/>
          </a:xfrm>
          <a:prstGeom prst="rect">
            <a:avLst/>
          </a:prstGeom>
          <a:solidFill>
            <a:srgbClr val="FFFFFF"/>
          </a:solidFill>
          <a:ln w="63500">
            <a:solidFill>
              <a:schemeClr val="accent4">
                <a:lumOff val="9950"/>
              </a:schemeClr>
            </a:solidFill>
            <a:miter/>
          </a:ln>
          <a:extLst>
            <a:ext uri="{C572A759-6A51-4108-AA02-DFA0A04FC94B}">
              <ma14:wrappingTextBoxFlag xmlns:ma14="http://schemas.microsoft.com/office/mac/drawingml/2011/main" xmlns="" val="1"/>
            </a:ext>
          </a:extLst>
        </p:spPr>
        <p:txBody>
          <a:bodyPr lIns="121919" tIns="121919" rIns="121919" bIns="121919" anchor="ctr"/>
          <a:lstStyle>
            <a:lvl1pPr algn="ctr">
              <a:lnSpc>
                <a:spcPct val="100000"/>
              </a:lnSpc>
              <a:spcBef>
                <a:spcPts val="0"/>
              </a:spcBef>
              <a:defRPr sz="2800" b="0">
                <a:solidFill>
                  <a:srgbClr val="535353"/>
                </a:solidFill>
                <a:latin typeface="Verdana"/>
                <a:ea typeface="Verdana"/>
                <a:cs typeface="Verdana"/>
                <a:sym typeface="Verdana"/>
              </a:defRPr>
            </a:lvl1pPr>
          </a:lstStyle>
          <a:p>
            <a:r>
              <a:t>Apply</a:t>
            </a:r>
          </a:p>
        </p:txBody>
      </p:sp>
      <p:sp>
        <p:nvSpPr>
          <p:cNvPr id="1529" name="Shape 1529"/>
          <p:cNvSpPr/>
          <p:nvPr/>
        </p:nvSpPr>
        <p:spPr>
          <a:xfrm>
            <a:off x="11668833" y="8911939"/>
            <a:ext cx="2204297" cy="892647"/>
          </a:xfrm>
          <a:prstGeom prst="rect">
            <a:avLst/>
          </a:prstGeom>
          <a:solidFill>
            <a:srgbClr val="FFFFFF"/>
          </a:solidFill>
          <a:ln w="63500">
            <a:solidFill>
              <a:schemeClr val="accent4">
                <a:lumOff val="9950"/>
              </a:schemeClr>
            </a:solidFill>
            <a:miter/>
          </a:ln>
          <a:extLst>
            <a:ext uri="{C572A759-6A51-4108-AA02-DFA0A04FC94B}">
              <ma14:wrappingTextBoxFlag xmlns:ma14="http://schemas.microsoft.com/office/mac/drawingml/2011/main" xmlns="" val="1"/>
            </a:ext>
          </a:extLst>
        </p:spPr>
        <p:txBody>
          <a:bodyPr lIns="121919" tIns="121919" rIns="121919" bIns="121919" anchor="ctr"/>
          <a:lstStyle>
            <a:lvl1pPr algn="ctr">
              <a:lnSpc>
                <a:spcPct val="100000"/>
              </a:lnSpc>
              <a:spcBef>
                <a:spcPts val="0"/>
              </a:spcBef>
              <a:defRPr sz="2800" b="0">
                <a:solidFill>
                  <a:srgbClr val="535353"/>
                </a:solidFill>
                <a:latin typeface="Verdana"/>
                <a:ea typeface="Verdana"/>
                <a:cs typeface="Verdana"/>
                <a:sym typeface="Verdana"/>
              </a:defRPr>
            </a:lvl1pPr>
          </a:lstStyle>
          <a:p>
            <a:r>
              <a:t>Plan </a:t>
            </a:r>
          </a:p>
        </p:txBody>
      </p:sp>
      <p:pic>
        <p:nvPicPr>
          <p:cNvPr id="1530" name="screencapture-atlas-hashicorp-beta-hashicorp-bank-networking-staging-runs-run-YYf3xgY4JYZh5PF9-1505521398729.png"/>
          <p:cNvPicPr>
            <a:picLocks noChangeAspect="1"/>
          </p:cNvPicPr>
          <p:nvPr/>
        </p:nvPicPr>
        <p:blipFill>
          <a:blip r:embed="rId4" cstate="hqprint">
            <a:extLst>
              <a:ext uri="{28A0092B-C50C-407E-A947-70E740481C1C}">
                <a14:useLocalDpi xmlns:a14="http://schemas.microsoft.com/office/drawing/2010/main"/>
              </a:ext>
            </a:extLst>
          </a:blip>
          <a:srcRect/>
          <a:stretch>
            <a:fillRect/>
          </a:stretch>
        </p:blipFill>
        <p:spPr>
          <a:xfrm>
            <a:off x="3372115" y="6478703"/>
            <a:ext cx="4889604" cy="3583002"/>
          </a:xfrm>
          <a:prstGeom prst="rect">
            <a:avLst/>
          </a:prstGeom>
          <a:ln w="63500">
            <a:solidFill>
              <a:schemeClr val="accent1"/>
            </a:solidFill>
            <a:miter/>
          </a:ln>
          <a:effectLst>
            <a:outerShdw blurRad="127000" dir="2700000" rotWithShape="0">
              <a:srgbClr val="000000">
                <a:alpha val="75000"/>
              </a:srgbClr>
            </a:outerShdw>
          </a:effectLst>
        </p:spPr>
      </p:pic>
      <p:grpSp>
        <p:nvGrpSpPr>
          <p:cNvPr id="1533" name="Group 1533"/>
          <p:cNvGrpSpPr/>
          <p:nvPr/>
        </p:nvGrpSpPr>
        <p:grpSpPr>
          <a:xfrm>
            <a:off x="20648559" y="9187559"/>
            <a:ext cx="711656" cy="840741"/>
            <a:chOff x="0" y="0"/>
            <a:chExt cx="711655" cy="840739"/>
          </a:xfrm>
        </p:grpSpPr>
        <p:sp>
          <p:nvSpPr>
            <p:cNvPr id="1531" name="Shape 1531"/>
            <p:cNvSpPr/>
            <p:nvPr/>
          </p:nvSpPr>
          <p:spPr>
            <a:xfrm>
              <a:off x="13106" y="191946"/>
              <a:ext cx="583848" cy="583848"/>
            </a:xfrm>
            <a:prstGeom prst="ellipse">
              <a:avLst/>
            </a:prstGeom>
            <a:solidFill>
              <a:schemeClr val="accent5"/>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532" name="Shape 1532"/>
            <p:cNvSpPr/>
            <p:nvPr/>
          </p:nvSpPr>
          <p:spPr>
            <a:xfrm>
              <a:off x="0" y="0"/>
              <a:ext cx="711656" cy="840740"/>
            </a:xfrm>
            <a:prstGeom prst="rect">
              <a:avLst/>
            </a:prstGeom>
            <a:noFill/>
            <a:ln w="25400" cap="flat">
              <a:noFill/>
              <a:miter lim="400000"/>
            </a:ln>
            <a:effectLst/>
            <a:extLst>
              <a:ext uri="{C572A759-6A51-4108-AA02-DFA0A04FC94B}">
                <ma14:wrappingTextBoxFlag xmlns:ma14="http://schemas.microsoft.com/office/mac/drawingml/2011/main" xmlns="" val="1"/>
              </a:ext>
            </a:extLst>
          </p:spPr>
          <p:txBody>
            <a:bodyPr wrap="square" lIns="121919" tIns="121919" rIns="121919" bIns="121919" numCol="1" anchor="b">
              <a:noAutofit/>
            </a:bodyPr>
            <a:lstStyle>
              <a:lvl1pPr>
                <a:defRPr sz="3000"/>
              </a:lvl1pPr>
            </a:lstStyle>
            <a:p>
              <a:r>
                <a:rPr dirty="0"/>
                <a:t>√</a:t>
              </a:r>
            </a:p>
          </p:txBody>
        </p:sp>
      </p:grpSp>
      <p:sp>
        <p:nvSpPr>
          <p:cNvPr id="1535" name="Shape 1535"/>
          <p:cNvSpPr/>
          <p:nvPr/>
        </p:nvSpPr>
        <p:spPr>
          <a:xfrm>
            <a:off x="20470919" y="11098941"/>
            <a:ext cx="711656" cy="840741"/>
          </a:xfrm>
          <a:prstGeom prst="rect">
            <a:avLst/>
          </a:prstGeom>
          <a:ln w="25400">
            <a:miter lim="400000"/>
          </a:ln>
          <a:extLst>
            <a:ext uri="{C572A759-6A51-4108-AA02-DFA0A04FC94B}">
              <ma14:wrappingTextBoxFlag xmlns:ma14="http://schemas.microsoft.com/office/mac/drawingml/2011/main" xmlns="" val="1"/>
            </a:ext>
          </a:extLst>
        </p:spPr>
        <p:txBody>
          <a:bodyPr lIns="121919" tIns="121919" rIns="121919" bIns="121919" anchor="b"/>
          <a:lstStyle>
            <a:lvl1pPr>
              <a:defRPr sz="3000"/>
            </a:lvl1pPr>
          </a:lstStyle>
          <a:p>
            <a:r>
              <a:t>√</a:t>
            </a:r>
          </a:p>
        </p:txBody>
      </p:sp>
      <p:grpSp>
        <p:nvGrpSpPr>
          <p:cNvPr id="1561" name="Group 1561"/>
          <p:cNvGrpSpPr/>
          <p:nvPr/>
        </p:nvGrpSpPr>
        <p:grpSpPr>
          <a:xfrm>
            <a:off x="4546046" y="4769116"/>
            <a:ext cx="2541639" cy="1132479"/>
            <a:chOff x="0" y="0"/>
            <a:chExt cx="2541638" cy="1132477"/>
          </a:xfrm>
        </p:grpSpPr>
        <p:grpSp>
          <p:nvGrpSpPr>
            <p:cNvPr id="1540" name="Group 1540"/>
            <p:cNvGrpSpPr/>
            <p:nvPr/>
          </p:nvGrpSpPr>
          <p:grpSpPr>
            <a:xfrm>
              <a:off x="0" y="-1"/>
              <a:ext cx="782944" cy="917733"/>
              <a:chOff x="0" y="0"/>
              <a:chExt cx="782943" cy="917731"/>
            </a:xfrm>
          </p:grpSpPr>
          <p:sp>
            <p:nvSpPr>
              <p:cNvPr id="1536" name="Shape 1536"/>
              <p:cNvSpPr/>
              <p:nvPr/>
            </p:nvSpPr>
            <p:spPr>
              <a:xfrm>
                <a:off x="0" y="432591"/>
                <a:ext cx="782944" cy="485141"/>
              </a:xfrm>
              <a:prstGeom prst="rect">
                <a:avLst/>
              </a:prstGeom>
              <a:gradFill flip="none" rotWithShape="1">
                <a:gsLst>
                  <a:gs pos="0">
                    <a:srgbClr val="FFFFFF"/>
                  </a:gs>
                  <a:gs pos="100000">
                    <a:srgbClr val="EEEEEE"/>
                  </a:gs>
                </a:gsLst>
                <a:lin ang="16200000" scaled="0"/>
              </a:gra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539" name="Group 1539"/>
              <p:cNvGrpSpPr/>
              <p:nvPr/>
            </p:nvGrpSpPr>
            <p:grpSpPr>
              <a:xfrm>
                <a:off x="50923" y="0"/>
                <a:ext cx="681097" cy="786682"/>
                <a:chOff x="0" y="0"/>
                <a:chExt cx="681096" cy="786681"/>
              </a:xfrm>
            </p:grpSpPr>
            <p:sp>
              <p:nvSpPr>
                <p:cNvPr id="1537" name="Shape 1537"/>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538" name="Shape 1538"/>
                <p:cNvSpPr/>
                <p:nvPr/>
              </p:nvSpPr>
              <p:spPr>
                <a:xfrm>
                  <a:off x="0" y="399269"/>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grpSp>
          <p:nvGrpSpPr>
            <p:cNvPr id="1545" name="Group 1545"/>
            <p:cNvGrpSpPr/>
            <p:nvPr/>
          </p:nvGrpSpPr>
          <p:grpSpPr>
            <a:xfrm>
              <a:off x="458216" y="-1"/>
              <a:ext cx="782945" cy="917733"/>
              <a:chOff x="0" y="0"/>
              <a:chExt cx="782943" cy="917731"/>
            </a:xfrm>
          </p:grpSpPr>
          <p:sp>
            <p:nvSpPr>
              <p:cNvPr id="1541" name="Shape 1541"/>
              <p:cNvSpPr/>
              <p:nvPr/>
            </p:nvSpPr>
            <p:spPr>
              <a:xfrm>
                <a:off x="0" y="432591"/>
                <a:ext cx="782944" cy="485141"/>
              </a:xfrm>
              <a:prstGeom prst="rect">
                <a:avLst/>
              </a:prstGeom>
              <a:gradFill flip="none" rotWithShape="1">
                <a:gsLst>
                  <a:gs pos="0">
                    <a:srgbClr val="FFFFFF"/>
                  </a:gs>
                  <a:gs pos="100000">
                    <a:srgbClr val="EEEEEE"/>
                  </a:gs>
                </a:gsLst>
                <a:lin ang="16200000" scaled="0"/>
              </a:gra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544" name="Group 1544"/>
              <p:cNvGrpSpPr/>
              <p:nvPr/>
            </p:nvGrpSpPr>
            <p:grpSpPr>
              <a:xfrm>
                <a:off x="50923" y="0"/>
                <a:ext cx="681097" cy="786682"/>
                <a:chOff x="0" y="0"/>
                <a:chExt cx="681096" cy="786681"/>
              </a:xfrm>
            </p:grpSpPr>
            <p:sp>
              <p:nvSpPr>
                <p:cNvPr id="1542" name="Shape 1542"/>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543" name="Shape 1543"/>
                <p:cNvSpPr/>
                <p:nvPr/>
              </p:nvSpPr>
              <p:spPr>
                <a:xfrm>
                  <a:off x="0" y="399269"/>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grpSp>
          <p:nvGrpSpPr>
            <p:cNvPr id="1550" name="Group 1550"/>
            <p:cNvGrpSpPr/>
            <p:nvPr/>
          </p:nvGrpSpPr>
          <p:grpSpPr>
            <a:xfrm>
              <a:off x="1758695" y="-1"/>
              <a:ext cx="782944" cy="917733"/>
              <a:chOff x="0" y="0"/>
              <a:chExt cx="782943" cy="917731"/>
            </a:xfrm>
          </p:grpSpPr>
          <p:sp>
            <p:nvSpPr>
              <p:cNvPr id="1546" name="Shape 1546"/>
              <p:cNvSpPr/>
              <p:nvPr/>
            </p:nvSpPr>
            <p:spPr>
              <a:xfrm>
                <a:off x="0" y="432591"/>
                <a:ext cx="782944" cy="485141"/>
              </a:xfrm>
              <a:prstGeom prst="rect">
                <a:avLst/>
              </a:prstGeom>
              <a:gradFill flip="none" rotWithShape="1">
                <a:gsLst>
                  <a:gs pos="0">
                    <a:srgbClr val="FFFFFF"/>
                  </a:gs>
                  <a:gs pos="100000">
                    <a:srgbClr val="EEEEEE"/>
                  </a:gs>
                </a:gsLst>
                <a:lin ang="16200000" scaled="0"/>
              </a:gra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549" name="Group 1549"/>
              <p:cNvGrpSpPr/>
              <p:nvPr/>
            </p:nvGrpSpPr>
            <p:grpSpPr>
              <a:xfrm>
                <a:off x="50923" y="0"/>
                <a:ext cx="681097" cy="786682"/>
                <a:chOff x="0" y="0"/>
                <a:chExt cx="681096" cy="786681"/>
              </a:xfrm>
            </p:grpSpPr>
            <p:sp>
              <p:nvSpPr>
                <p:cNvPr id="1547" name="Shape 1547"/>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548" name="Shape 1548"/>
                <p:cNvSpPr/>
                <p:nvPr/>
              </p:nvSpPr>
              <p:spPr>
                <a:xfrm>
                  <a:off x="0" y="399269"/>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grpSp>
          <p:nvGrpSpPr>
            <p:cNvPr id="1555" name="Group 1555"/>
            <p:cNvGrpSpPr/>
            <p:nvPr/>
          </p:nvGrpSpPr>
          <p:grpSpPr>
            <a:xfrm>
              <a:off x="1306576" y="-1"/>
              <a:ext cx="782944" cy="917733"/>
              <a:chOff x="0" y="0"/>
              <a:chExt cx="782943" cy="917731"/>
            </a:xfrm>
          </p:grpSpPr>
          <p:sp>
            <p:nvSpPr>
              <p:cNvPr id="1551" name="Shape 1551"/>
              <p:cNvSpPr/>
              <p:nvPr/>
            </p:nvSpPr>
            <p:spPr>
              <a:xfrm>
                <a:off x="0" y="432591"/>
                <a:ext cx="782944" cy="485141"/>
              </a:xfrm>
              <a:prstGeom prst="rect">
                <a:avLst/>
              </a:prstGeom>
              <a:gradFill flip="none" rotWithShape="1">
                <a:gsLst>
                  <a:gs pos="0">
                    <a:srgbClr val="FFFFFF"/>
                  </a:gs>
                  <a:gs pos="100000">
                    <a:srgbClr val="EEEEEE"/>
                  </a:gs>
                </a:gsLst>
                <a:lin ang="16200000" scaled="0"/>
              </a:gra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554" name="Group 1554"/>
              <p:cNvGrpSpPr/>
              <p:nvPr/>
            </p:nvGrpSpPr>
            <p:grpSpPr>
              <a:xfrm>
                <a:off x="50923" y="0"/>
                <a:ext cx="681097" cy="786682"/>
                <a:chOff x="0" y="0"/>
                <a:chExt cx="681096" cy="786681"/>
              </a:xfrm>
            </p:grpSpPr>
            <p:sp>
              <p:nvSpPr>
                <p:cNvPr id="1552" name="Shape 1552"/>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553" name="Shape 1553"/>
                <p:cNvSpPr/>
                <p:nvPr/>
              </p:nvSpPr>
              <p:spPr>
                <a:xfrm>
                  <a:off x="0" y="399269"/>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grpSp>
          <p:nvGrpSpPr>
            <p:cNvPr id="1560" name="Group 1560"/>
            <p:cNvGrpSpPr/>
            <p:nvPr/>
          </p:nvGrpSpPr>
          <p:grpSpPr>
            <a:xfrm>
              <a:off x="789432" y="0"/>
              <a:ext cx="966150" cy="1132478"/>
              <a:chOff x="0" y="0"/>
              <a:chExt cx="966148" cy="1132477"/>
            </a:xfrm>
          </p:grpSpPr>
          <p:sp>
            <p:nvSpPr>
              <p:cNvPr id="1556" name="Shape 1556"/>
              <p:cNvSpPr/>
              <p:nvPr/>
            </p:nvSpPr>
            <p:spPr>
              <a:xfrm>
                <a:off x="0" y="533816"/>
                <a:ext cx="966149" cy="598662"/>
              </a:xfrm>
              <a:prstGeom prst="rect">
                <a:avLst/>
              </a:prstGeom>
              <a:gradFill flip="none" rotWithShape="1">
                <a:gsLst>
                  <a:gs pos="0">
                    <a:srgbClr val="FFFFFF"/>
                  </a:gs>
                  <a:gs pos="100000">
                    <a:srgbClr val="EEEEEE"/>
                  </a:gs>
                </a:gsLst>
                <a:lin ang="16200000" scaled="0"/>
              </a:gra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559" name="Group 1559"/>
              <p:cNvGrpSpPr/>
              <p:nvPr/>
            </p:nvGrpSpPr>
            <p:grpSpPr>
              <a:xfrm>
                <a:off x="62839" y="0"/>
                <a:ext cx="840471" cy="970763"/>
                <a:chOff x="0" y="0"/>
                <a:chExt cx="840470" cy="970762"/>
              </a:xfrm>
            </p:grpSpPr>
            <p:sp>
              <p:nvSpPr>
                <p:cNvPr id="1557" name="Shape 1557"/>
                <p:cNvSpPr/>
                <p:nvPr/>
              </p:nvSpPr>
              <p:spPr>
                <a:xfrm>
                  <a:off x="184178" y="0"/>
                  <a:ext cx="478687" cy="478071"/>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558" name="Shape 1558"/>
                <p:cNvSpPr/>
                <p:nvPr/>
              </p:nvSpPr>
              <p:spPr>
                <a:xfrm>
                  <a:off x="0" y="492697"/>
                  <a:ext cx="840471" cy="47806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grpSp>
      <p:sp>
        <p:nvSpPr>
          <p:cNvPr id="1562" name="Shape 1562"/>
          <p:cNvSpPr/>
          <p:nvPr/>
        </p:nvSpPr>
        <p:spPr>
          <a:xfrm>
            <a:off x="1784792" y="4821240"/>
            <a:ext cx="2557732" cy="639235"/>
          </a:xfrm>
          <a:prstGeom prst="rect">
            <a:avLst/>
          </a:prstGeom>
          <a:ln w="254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lgn="ctr">
              <a:lnSpc>
                <a:spcPct val="100000"/>
              </a:lnSpc>
              <a:spcBef>
                <a:spcPts val="0"/>
              </a:spcBef>
              <a:defRPr sz="2400">
                <a:solidFill>
                  <a:srgbClr val="000000"/>
                </a:solidFill>
              </a:defRPr>
            </a:lvl1pPr>
          </a:lstStyle>
          <a:p>
            <a:r>
              <a:t>DEVELOPERS</a:t>
            </a:r>
          </a:p>
        </p:txBody>
      </p:sp>
      <p:sp>
        <p:nvSpPr>
          <p:cNvPr id="1563" name="Shape 1563"/>
          <p:cNvSpPr/>
          <p:nvPr/>
        </p:nvSpPr>
        <p:spPr>
          <a:xfrm>
            <a:off x="16916232" y="10251499"/>
            <a:ext cx="1920088" cy="696700"/>
          </a:xfrm>
          <a:prstGeom prst="rect">
            <a:avLst/>
          </a:prstGeom>
          <a:solidFill>
            <a:srgbClr val="942192"/>
          </a:solid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xmlns="" val="1"/>
            </a:ext>
          </a:extLst>
        </p:spPr>
        <p:txBody>
          <a:bodyPr lIns="50800" tIns="50800" rIns="50800" bIns="50800" anchor="ctr"/>
          <a:lstStyle>
            <a:lvl1pPr algn="ctr" defTabSz="825500">
              <a:lnSpc>
                <a:spcPct val="100000"/>
              </a:lnSpc>
              <a:spcBef>
                <a:spcPts val="0"/>
              </a:spcBef>
              <a:defRPr sz="3000" b="0">
                <a:latin typeface="Klavika Basic"/>
                <a:ea typeface="Klavika Basic"/>
                <a:cs typeface="Klavika Basic"/>
                <a:sym typeface="Klavika Basic"/>
              </a:defRPr>
            </a:lvl1pPr>
          </a:lstStyle>
          <a:p>
            <a:pPr>
              <a:defRPr sz="5000"/>
            </a:pPr>
            <a:r>
              <a:rPr sz="3000" dirty="0"/>
              <a:t>AWS</a:t>
            </a:r>
          </a:p>
        </p:txBody>
      </p:sp>
      <p:sp>
        <p:nvSpPr>
          <p:cNvPr id="1564" name="Shape 1564"/>
          <p:cNvSpPr/>
          <p:nvPr/>
        </p:nvSpPr>
        <p:spPr>
          <a:xfrm>
            <a:off x="16916232" y="11209574"/>
            <a:ext cx="1920088" cy="696700"/>
          </a:xfrm>
          <a:prstGeom prst="rect">
            <a:avLst/>
          </a:prstGeom>
          <a:solidFill>
            <a:srgbClr val="942192"/>
          </a:solid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xmlns="" val="1"/>
            </a:ext>
          </a:extLst>
        </p:spPr>
        <p:txBody>
          <a:bodyPr lIns="50800" tIns="50800" rIns="50800" bIns="50800" anchor="ctr"/>
          <a:lstStyle>
            <a:lvl1pPr algn="ctr" defTabSz="825500">
              <a:lnSpc>
                <a:spcPct val="100000"/>
              </a:lnSpc>
              <a:spcBef>
                <a:spcPts val="0"/>
              </a:spcBef>
              <a:defRPr sz="3000" b="0">
                <a:latin typeface="Klavika Basic"/>
                <a:ea typeface="Klavika Basic"/>
                <a:cs typeface="Klavika Basic"/>
                <a:sym typeface="Klavika Basic"/>
              </a:defRPr>
            </a:lvl1pPr>
          </a:lstStyle>
          <a:p>
            <a:pPr>
              <a:defRPr sz="5000"/>
            </a:pPr>
            <a:r>
              <a:rPr sz="3000"/>
              <a:t>Azure</a:t>
            </a:r>
          </a:p>
        </p:txBody>
      </p:sp>
      <p:sp>
        <p:nvSpPr>
          <p:cNvPr id="1565" name="Shape 1565"/>
          <p:cNvSpPr/>
          <p:nvPr/>
        </p:nvSpPr>
        <p:spPr>
          <a:xfrm>
            <a:off x="16916232" y="9284282"/>
            <a:ext cx="1920088" cy="696699"/>
          </a:xfrm>
          <a:prstGeom prst="rect">
            <a:avLst/>
          </a:prstGeom>
          <a:solidFill>
            <a:srgbClr val="942192"/>
          </a:solid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xmlns="" val="1"/>
            </a:ext>
          </a:extLst>
        </p:spPr>
        <p:txBody>
          <a:bodyPr lIns="50800" tIns="50800" rIns="50800" bIns="50800" anchor="ctr"/>
          <a:lstStyle>
            <a:lvl1pPr algn="ctr" defTabSz="825500">
              <a:lnSpc>
                <a:spcPct val="100000"/>
              </a:lnSpc>
              <a:spcBef>
                <a:spcPts val="0"/>
              </a:spcBef>
              <a:defRPr sz="3000" b="0">
                <a:latin typeface="Klavika Basic"/>
                <a:ea typeface="Klavika Basic"/>
                <a:cs typeface="Klavika Basic"/>
                <a:sym typeface="Klavika Basic"/>
              </a:defRPr>
            </a:lvl1pPr>
          </a:lstStyle>
          <a:p>
            <a:pPr>
              <a:defRPr sz="5000"/>
            </a:pPr>
            <a:r>
              <a:rPr sz="3000"/>
              <a:t>GCP</a:t>
            </a:r>
          </a:p>
        </p:txBody>
      </p:sp>
      <p:grpSp>
        <p:nvGrpSpPr>
          <p:cNvPr id="81" name="Group 1533">
            <a:extLst>
              <a:ext uri="{FF2B5EF4-FFF2-40B4-BE49-F238E27FC236}">
                <a16:creationId xmlns:a16="http://schemas.microsoft.com/office/drawing/2014/main" id="{4F6FA522-956B-2E43-829F-C5C5CF04A088}"/>
              </a:ext>
            </a:extLst>
          </p:cNvPr>
          <p:cNvGrpSpPr/>
          <p:nvPr/>
        </p:nvGrpSpPr>
        <p:grpSpPr>
          <a:xfrm>
            <a:off x="20734521" y="10842989"/>
            <a:ext cx="711656" cy="840741"/>
            <a:chOff x="0" y="0"/>
            <a:chExt cx="711655" cy="840739"/>
          </a:xfrm>
        </p:grpSpPr>
        <p:sp>
          <p:nvSpPr>
            <p:cNvPr id="82" name="Shape 1531">
              <a:extLst>
                <a:ext uri="{FF2B5EF4-FFF2-40B4-BE49-F238E27FC236}">
                  <a16:creationId xmlns:a16="http://schemas.microsoft.com/office/drawing/2014/main" id="{70F5ED5A-E770-5D49-A043-25B2BA782600}"/>
                </a:ext>
              </a:extLst>
            </p:cNvPr>
            <p:cNvSpPr/>
            <p:nvPr/>
          </p:nvSpPr>
          <p:spPr>
            <a:xfrm>
              <a:off x="13106" y="191946"/>
              <a:ext cx="583848" cy="583848"/>
            </a:xfrm>
            <a:prstGeom prst="ellipse">
              <a:avLst/>
            </a:prstGeom>
            <a:solidFill>
              <a:schemeClr val="accent5"/>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83" name="Shape 1532">
              <a:extLst>
                <a:ext uri="{FF2B5EF4-FFF2-40B4-BE49-F238E27FC236}">
                  <a16:creationId xmlns:a16="http://schemas.microsoft.com/office/drawing/2014/main" id="{AD2D8793-E7CD-594E-B3CC-8325B5F42CB6}"/>
                </a:ext>
              </a:extLst>
            </p:cNvPr>
            <p:cNvSpPr/>
            <p:nvPr/>
          </p:nvSpPr>
          <p:spPr>
            <a:xfrm>
              <a:off x="0" y="0"/>
              <a:ext cx="711656" cy="840740"/>
            </a:xfrm>
            <a:prstGeom prst="rect">
              <a:avLst/>
            </a:prstGeom>
            <a:noFill/>
            <a:ln w="25400" cap="flat">
              <a:noFill/>
              <a:miter lim="400000"/>
            </a:ln>
            <a:effectLst/>
            <a:extLst>
              <a:ext uri="{C572A759-6A51-4108-AA02-DFA0A04FC94B}">
                <ma14:wrappingTextBoxFlag xmlns:ma14="http://schemas.microsoft.com/office/mac/drawingml/2011/main" xmlns="" val="1"/>
              </a:ext>
            </a:extLst>
          </p:spPr>
          <p:txBody>
            <a:bodyPr wrap="square" lIns="121919" tIns="121919" rIns="121919" bIns="121919" numCol="1" anchor="b">
              <a:noAutofit/>
            </a:bodyPr>
            <a:lstStyle>
              <a:lvl1pPr>
                <a:defRPr sz="3000"/>
              </a:lvl1pPr>
            </a:lstStyle>
            <a:p>
              <a:r>
                <a:rPr dirty="0"/>
                <a:t>√</a:t>
              </a:r>
            </a:p>
          </p:txBody>
        </p:sp>
      </p:grpSp>
    </p:spTree>
  </p:cSld>
  <p:clrMapOvr>
    <a:masterClrMapping/>
  </p:clrMapOvr>
  <p:transition spd="slow"/>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9" name="Shape 1569"/>
          <p:cNvSpPr/>
          <p:nvPr/>
        </p:nvSpPr>
        <p:spPr>
          <a:xfrm>
            <a:off x="1372374" y="3356885"/>
            <a:ext cx="7467601" cy="9146283"/>
          </a:xfrm>
          <a:prstGeom prst="rect">
            <a:avLst/>
          </a:prstGeom>
          <a:gradFill>
            <a:gsLst>
              <a:gs pos="0">
                <a:srgbClr val="FFFFFF">
                  <a:alpha val="44001"/>
                </a:srgbClr>
              </a:gs>
              <a:gs pos="100000">
                <a:srgbClr val="EEEEEE">
                  <a:alpha val="44001"/>
                </a:srgbClr>
              </a:gs>
            </a:gsLst>
            <a:lin ang="16200000"/>
          </a:gra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570" name="Shape 1570"/>
          <p:cNvSpPr/>
          <p:nvPr/>
        </p:nvSpPr>
        <p:spPr>
          <a:xfrm>
            <a:off x="1372374" y="3356885"/>
            <a:ext cx="7467601" cy="9146283"/>
          </a:xfrm>
          <a:prstGeom prst="rect">
            <a:avLst/>
          </a:prstGeom>
          <a:gradFill>
            <a:gsLst>
              <a:gs pos="0">
                <a:srgbClr val="FFFFFF">
                  <a:alpha val="44001"/>
                </a:srgbClr>
              </a:gs>
              <a:gs pos="100000">
                <a:srgbClr val="EEEEEE">
                  <a:alpha val="44001"/>
                </a:srgbClr>
              </a:gs>
            </a:gsLst>
            <a:lin ang="16200000"/>
          </a:gra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571" name="Shape 1571"/>
          <p:cNvSpPr/>
          <p:nvPr/>
        </p:nvSpPr>
        <p:spPr>
          <a:xfrm>
            <a:off x="2268095" y="3533723"/>
            <a:ext cx="5676158" cy="690035"/>
          </a:xfrm>
          <a:prstGeom prst="rect">
            <a:avLst/>
          </a:prstGeom>
          <a:ln w="254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lgn="ctr">
              <a:lnSpc>
                <a:spcPct val="100000"/>
              </a:lnSpc>
              <a:spcBef>
                <a:spcPts val="0"/>
              </a:spcBef>
              <a:defRPr sz="2700">
                <a:solidFill>
                  <a:schemeClr val="accent1">
                    <a:lumOff val="11519"/>
                  </a:schemeClr>
                </a:solidFill>
              </a:defRPr>
            </a:lvl1pPr>
          </a:lstStyle>
          <a:p>
            <a:r>
              <a:t>INFRASTRUCTURE AS CODE</a:t>
            </a:r>
          </a:p>
        </p:txBody>
      </p:sp>
      <p:sp>
        <p:nvSpPr>
          <p:cNvPr id="1572" name="Shape 1572"/>
          <p:cNvSpPr/>
          <p:nvPr/>
        </p:nvSpPr>
        <p:spPr>
          <a:xfrm>
            <a:off x="4954754" y="7795047"/>
            <a:ext cx="5524057" cy="1"/>
          </a:xfrm>
          <a:prstGeom prst="line">
            <a:avLst/>
          </a:prstGeom>
          <a:ln w="63500">
            <a:solidFill>
              <a:srgbClr val="000000"/>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573" name="Shape 1573"/>
          <p:cNvSpPr/>
          <p:nvPr/>
        </p:nvSpPr>
        <p:spPr>
          <a:xfrm flipV="1">
            <a:off x="10477612" y="7771204"/>
            <a:ext cx="1" cy="2650967"/>
          </a:xfrm>
          <a:prstGeom prst="line">
            <a:avLst/>
          </a:prstGeom>
          <a:ln w="63500">
            <a:solidFill>
              <a:srgbClr val="000000"/>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574" name="Shape 1574"/>
          <p:cNvSpPr/>
          <p:nvPr/>
        </p:nvSpPr>
        <p:spPr>
          <a:xfrm>
            <a:off x="3044854" y="8504237"/>
            <a:ext cx="7065568" cy="1"/>
          </a:xfrm>
          <a:prstGeom prst="line">
            <a:avLst/>
          </a:prstGeom>
          <a:ln w="63500">
            <a:solidFill>
              <a:schemeClr val="accent3"/>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575" name="Shape 1575"/>
          <p:cNvSpPr/>
          <p:nvPr/>
        </p:nvSpPr>
        <p:spPr>
          <a:xfrm flipV="1">
            <a:off x="10064520" y="8527616"/>
            <a:ext cx="1" cy="1784529"/>
          </a:xfrm>
          <a:prstGeom prst="line">
            <a:avLst/>
          </a:prstGeom>
          <a:ln w="63500">
            <a:solidFill>
              <a:schemeClr val="accent3"/>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576" name="Shape 1576"/>
          <p:cNvSpPr>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199</a:t>
            </a:fld>
            <a:endParaRPr/>
          </a:p>
        </p:txBody>
      </p:sp>
      <p:sp>
        <p:nvSpPr>
          <p:cNvPr id="1577" name="Shape 1577"/>
          <p:cNvSpPr/>
          <p:nvPr/>
        </p:nvSpPr>
        <p:spPr>
          <a:xfrm>
            <a:off x="10255084" y="9170670"/>
            <a:ext cx="5031633" cy="2915961"/>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chemeClr val="accent4">
              <a:alpha val="14000"/>
            </a:schemeClr>
          </a:solidFill>
          <a:ln w="63500">
            <a:solidFill>
              <a:schemeClr val="accent4">
                <a:alpha val="56000"/>
              </a:schemeClr>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578" name="Shape 1578"/>
          <p:cNvSpPr>
            <a:spLocks noGrp="1"/>
          </p:cNvSpPr>
          <p:nvPr>
            <p:ph type="title"/>
          </p:nvPr>
        </p:nvSpPr>
        <p:spPr>
          <a:xfrm>
            <a:off x="1565396" y="875901"/>
            <a:ext cx="21746796" cy="1405845"/>
          </a:xfrm>
          <a:prstGeom prst="rect">
            <a:avLst/>
          </a:prstGeom>
        </p:spPr>
        <p:txBody>
          <a:bodyPr/>
          <a:lstStyle>
            <a:lvl1pPr defTabSz="1316736">
              <a:spcBef>
                <a:spcPts val="1300"/>
              </a:spcBef>
              <a:defRPr sz="5328" spc="-190">
                <a:latin typeface="Verdana"/>
                <a:ea typeface="Verdana"/>
                <a:cs typeface="Verdana"/>
                <a:sym typeface="Verdana"/>
              </a:defRPr>
            </a:lvl1pPr>
          </a:lstStyle>
          <a:p>
            <a:r>
              <a:t>Enable Organization to have governance over infrastructure</a:t>
            </a:r>
          </a:p>
        </p:txBody>
      </p:sp>
      <p:sp>
        <p:nvSpPr>
          <p:cNvPr id="1579" name="Shape 1579"/>
          <p:cNvSpPr/>
          <p:nvPr/>
        </p:nvSpPr>
        <p:spPr>
          <a:xfrm>
            <a:off x="14211275" y="10118800"/>
            <a:ext cx="2557732" cy="1019647"/>
          </a:xfrm>
          <a:prstGeom prst="rect">
            <a:avLst/>
          </a:prstGeom>
          <a:solidFill>
            <a:schemeClr val="accent4"/>
          </a:solid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xmlns="" val="1"/>
            </a:ext>
          </a:extLst>
        </p:spPr>
        <p:txBody>
          <a:bodyPr lIns="50800" tIns="50800" rIns="50800" bIns="50800" anchor="ctr"/>
          <a:lstStyle>
            <a:lvl1pPr algn="ctr" defTabSz="825500">
              <a:lnSpc>
                <a:spcPct val="100000"/>
              </a:lnSpc>
              <a:spcBef>
                <a:spcPts val="0"/>
              </a:spcBef>
              <a:defRPr sz="3700" b="0">
                <a:latin typeface="Klavika Basic"/>
                <a:ea typeface="Klavika Basic"/>
                <a:cs typeface="Klavika Basic"/>
                <a:sym typeface="Klavika Basic"/>
              </a:defRPr>
            </a:lvl1pPr>
          </a:lstStyle>
          <a:p>
            <a:r>
              <a:t>Provider</a:t>
            </a:r>
          </a:p>
        </p:txBody>
      </p:sp>
      <p:sp>
        <p:nvSpPr>
          <p:cNvPr id="1580" name="Shape 1580"/>
          <p:cNvSpPr/>
          <p:nvPr/>
        </p:nvSpPr>
        <p:spPr>
          <a:xfrm>
            <a:off x="8772954" y="10118800"/>
            <a:ext cx="2557732" cy="1019647"/>
          </a:xfrm>
          <a:prstGeom prst="rect">
            <a:avLst/>
          </a:prstGeom>
          <a:solidFill>
            <a:schemeClr val="accent4"/>
          </a:solid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xmlns="" val="1"/>
            </a:ext>
          </a:extLst>
        </p:spPr>
        <p:txBody>
          <a:bodyPr lIns="50800" tIns="50800" rIns="50800" bIns="50800" anchor="ctr"/>
          <a:lstStyle>
            <a:lvl1pPr algn="ctr" defTabSz="825500">
              <a:lnSpc>
                <a:spcPct val="100000"/>
              </a:lnSpc>
              <a:spcBef>
                <a:spcPts val="0"/>
              </a:spcBef>
              <a:defRPr sz="3700" b="0">
                <a:latin typeface="Klavika Basic"/>
                <a:ea typeface="Klavika Basic"/>
                <a:cs typeface="Klavika Basic"/>
                <a:sym typeface="Klavika Basic"/>
              </a:defRPr>
            </a:lvl1pPr>
          </a:lstStyle>
          <a:p>
            <a:r>
              <a:t>Core</a:t>
            </a:r>
          </a:p>
        </p:txBody>
      </p:sp>
      <p:sp>
        <p:nvSpPr>
          <p:cNvPr id="1581" name="Shape 1581"/>
          <p:cNvSpPr/>
          <p:nvPr/>
        </p:nvSpPr>
        <p:spPr>
          <a:xfrm>
            <a:off x="1574800" y="2095499"/>
            <a:ext cx="22605610" cy="840741"/>
          </a:xfrm>
          <a:prstGeom prst="rect">
            <a:avLst/>
          </a:prstGeom>
          <a:ln w="25400">
            <a:miter lim="400000"/>
          </a:ln>
          <a:extLst>
            <a:ext uri="{C572A759-6A51-4108-AA02-DFA0A04FC94B}">
              <ma14:wrappingTextBoxFlag xmlns:ma14="http://schemas.microsoft.com/office/mac/drawingml/2011/main" xmlns="" val="1"/>
            </a:ext>
          </a:extLst>
        </p:spPr>
        <p:txBody>
          <a:bodyPr lIns="121919" tIns="121919" rIns="121919" bIns="121919" anchor="b">
            <a:spAutoFit/>
          </a:bodyPr>
          <a:lstStyle>
            <a:lvl1pPr marL="88900" indent="-88900">
              <a:lnSpc>
                <a:spcPct val="90000"/>
              </a:lnSpc>
              <a:spcBef>
                <a:spcPts val="0"/>
              </a:spcBef>
              <a:defRPr sz="3900" i="1">
                <a:solidFill>
                  <a:schemeClr val="accent1"/>
                </a:solidFill>
                <a:latin typeface="Verdana"/>
                <a:ea typeface="Verdana"/>
                <a:cs typeface="Verdana"/>
                <a:sym typeface="Verdana"/>
              </a:defRPr>
            </a:lvl1pPr>
          </a:lstStyle>
          <a:p>
            <a:r>
              <a:t>Automate policy with Sentinel policy as code management</a:t>
            </a:r>
          </a:p>
        </p:txBody>
      </p:sp>
      <p:sp>
        <p:nvSpPr>
          <p:cNvPr id="1582" name="Shape 1582"/>
          <p:cNvSpPr/>
          <p:nvPr/>
        </p:nvSpPr>
        <p:spPr>
          <a:xfrm>
            <a:off x="4954754" y="7795047"/>
            <a:ext cx="5524057" cy="1"/>
          </a:xfrm>
          <a:prstGeom prst="line">
            <a:avLst/>
          </a:prstGeom>
          <a:ln w="63500">
            <a:solidFill>
              <a:srgbClr val="000000"/>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583" name="Shape 1583"/>
          <p:cNvSpPr/>
          <p:nvPr/>
        </p:nvSpPr>
        <p:spPr>
          <a:xfrm flipV="1">
            <a:off x="5816865" y="5986008"/>
            <a:ext cx="1" cy="1784529"/>
          </a:xfrm>
          <a:prstGeom prst="line">
            <a:avLst/>
          </a:prstGeom>
          <a:ln w="63500">
            <a:solidFill>
              <a:srgbClr val="000000"/>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584" name="Shape 1584"/>
          <p:cNvSpPr/>
          <p:nvPr/>
        </p:nvSpPr>
        <p:spPr>
          <a:xfrm>
            <a:off x="1370282" y="4271235"/>
            <a:ext cx="16405985" cy="1"/>
          </a:xfrm>
          <a:prstGeom prst="line">
            <a:avLst/>
          </a:prstGeom>
          <a:ln w="63500">
            <a:solidFill>
              <a:srgbClr val="FFFFFF"/>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591" name="Group 1591"/>
          <p:cNvGrpSpPr/>
          <p:nvPr/>
        </p:nvGrpSpPr>
        <p:grpSpPr>
          <a:xfrm>
            <a:off x="1823968" y="6618227"/>
            <a:ext cx="681098" cy="2866536"/>
            <a:chOff x="0" y="0"/>
            <a:chExt cx="681096" cy="2866535"/>
          </a:xfrm>
        </p:grpSpPr>
        <p:sp>
          <p:nvSpPr>
            <p:cNvPr id="1585" name="Shape 1585"/>
            <p:cNvSpPr/>
            <p:nvPr/>
          </p:nvSpPr>
          <p:spPr>
            <a:xfrm>
              <a:off x="149253" y="1040372"/>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586" name="Shape 1586"/>
            <p:cNvSpPr/>
            <p:nvPr/>
          </p:nvSpPr>
          <p:spPr>
            <a:xfrm>
              <a:off x="0" y="1439642"/>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587" name="Shape 1587"/>
            <p:cNvSpPr/>
            <p:nvPr/>
          </p:nvSpPr>
          <p:spPr>
            <a:xfrm>
              <a:off x="149253" y="2079852"/>
              <a:ext cx="387917" cy="387418"/>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588" name="Shape 1588"/>
            <p:cNvSpPr/>
            <p:nvPr/>
          </p:nvSpPr>
          <p:spPr>
            <a:xfrm>
              <a:off x="0" y="2479123"/>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589" name="Shape 1589"/>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590" name="Shape 1590"/>
            <p:cNvSpPr/>
            <p:nvPr/>
          </p:nvSpPr>
          <p:spPr>
            <a:xfrm>
              <a:off x="0" y="399270"/>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sp>
        <p:nvSpPr>
          <p:cNvPr id="1592" name="Shape 1592"/>
          <p:cNvSpPr/>
          <p:nvPr/>
        </p:nvSpPr>
        <p:spPr>
          <a:xfrm flipV="1">
            <a:off x="2725419" y="6563217"/>
            <a:ext cx="1" cy="3171886"/>
          </a:xfrm>
          <a:prstGeom prst="line">
            <a:avLst/>
          </a:prstGeom>
          <a:ln w="63500">
            <a:solidFill>
              <a:schemeClr val="accent3"/>
            </a:solidFill>
            <a:miter/>
            <a:headEnd type="oval"/>
            <a:tailEnd type="oval"/>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593" name="Shape 1593"/>
          <p:cNvSpPr/>
          <p:nvPr/>
        </p:nvSpPr>
        <p:spPr>
          <a:xfrm>
            <a:off x="2754126" y="8504237"/>
            <a:ext cx="7356297" cy="1"/>
          </a:xfrm>
          <a:prstGeom prst="line">
            <a:avLst/>
          </a:prstGeom>
          <a:ln w="63500">
            <a:solidFill>
              <a:schemeClr val="accent3"/>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594" name="Shape 1594"/>
          <p:cNvSpPr/>
          <p:nvPr/>
        </p:nvSpPr>
        <p:spPr>
          <a:xfrm>
            <a:off x="1216422" y="9848037"/>
            <a:ext cx="2210633" cy="639234"/>
          </a:xfrm>
          <a:prstGeom prst="rect">
            <a:avLst/>
          </a:prstGeom>
          <a:ln w="254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lnSpc>
                <a:spcPct val="100000"/>
              </a:lnSpc>
              <a:spcBef>
                <a:spcPts val="0"/>
              </a:spcBef>
              <a:defRPr sz="2400">
                <a:solidFill>
                  <a:schemeClr val="accent3"/>
                </a:solidFill>
              </a:defRPr>
            </a:lvl1pPr>
          </a:lstStyle>
          <a:p>
            <a:r>
              <a:t>OPERATORS</a:t>
            </a:r>
          </a:p>
        </p:txBody>
      </p:sp>
      <p:sp>
        <p:nvSpPr>
          <p:cNvPr id="1595" name="Shape 1595"/>
          <p:cNvSpPr/>
          <p:nvPr/>
        </p:nvSpPr>
        <p:spPr>
          <a:xfrm>
            <a:off x="3702437" y="6053413"/>
            <a:ext cx="4228857" cy="1"/>
          </a:xfrm>
          <a:prstGeom prst="line">
            <a:avLst/>
          </a:prstGeom>
          <a:ln w="63500">
            <a:solidFill>
              <a:srgbClr val="000000"/>
            </a:solidFill>
            <a:miter/>
            <a:headEnd type="oval"/>
            <a:tailEnd type="oval"/>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pic>
        <p:nvPicPr>
          <p:cNvPr id="1596" name="pasted-image.png"/>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3070254" y="6630527"/>
            <a:ext cx="5575185" cy="3037266"/>
          </a:xfrm>
          <a:prstGeom prst="rect">
            <a:avLst/>
          </a:prstGeom>
          <a:ln w="50800">
            <a:solidFill>
              <a:schemeClr val="accent1"/>
            </a:solidFill>
            <a:miter/>
          </a:ln>
          <a:effectLst>
            <a:outerShdw blurRad="127000" dir="2700000" rotWithShape="0">
              <a:srgbClr val="000000">
                <a:alpha val="75000"/>
              </a:srgbClr>
            </a:outerShdw>
          </a:effectLst>
        </p:spPr>
      </p:pic>
      <p:sp>
        <p:nvSpPr>
          <p:cNvPr id="1597" name="Shape 1597"/>
          <p:cNvSpPr/>
          <p:nvPr/>
        </p:nvSpPr>
        <p:spPr>
          <a:xfrm>
            <a:off x="5816865" y="9532653"/>
            <a:ext cx="1" cy="1270001"/>
          </a:xfrm>
          <a:prstGeom prst="line">
            <a:avLst/>
          </a:prstGeom>
          <a:ln w="63500">
            <a:solidFill>
              <a:srgbClr val="DDDDDD"/>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598" name="Shape 1598"/>
          <p:cNvSpPr/>
          <p:nvPr/>
        </p:nvSpPr>
        <p:spPr>
          <a:xfrm>
            <a:off x="1827839" y="11474798"/>
            <a:ext cx="4725400" cy="1390120"/>
          </a:xfrm>
          <a:prstGeom prst="rect">
            <a:avLst/>
          </a:prstGeom>
          <a:solidFill>
            <a:srgbClr val="DDDDDD"/>
          </a:soli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605" name="Group 1605"/>
          <p:cNvGrpSpPr/>
          <p:nvPr/>
        </p:nvGrpSpPr>
        <p:grpSpPr>
          <a:xfrm>
            <a:off x="5181865" y="10374780"/>
            <a:ext cx="1270001" cy="1270001"/>
            <a:chOff x="0" y="0"/>
            <a:chExt cx="1270000" cy="1270000"/>
          </a:xfrm>
        </p:grpSpPr>
        <p:sp>
          <p:nvSpPr>
            <p:cNvPr id="1599" name="Shape 1599"/>
            <p:cNvSpPr/>
            <p:nvPr/>
          </p:nvSpPr>
          <p:spPr>
            <a:xfrm>
              <a:off x="0" y="0"/>
              <a:ext cx="1270000" cy="1270000"/>
            </a:xfrm>
            <a:prstGeom prst="ellipse">
              <a:avLst/>
            </a:prstGeom>
            <a:solidFill>
              <a:srgbClr val="FFFFFF"/>
            </a:solidFill>
            <a:ln w="25400" cap="flat">
              <a:solidFill>
                <a:srgbClr val="A7A7A7"/>
              </a:solidFill>
              <a:prstDash val="solid"/>
              <a:miter lim="8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604" name="Group 1604"/>
            <p:cNvGrpSpPr/>
            <p:nvPr/>
          </p:nvGrpSpPr>
          <p:grpSpPr>
            <a:xfrm>
              <a:off x="116500" y="159352"/>
              <a:ext cx="1011600" cy="976696"/>
              <a:chOff x="0" y="0"/>
              <a:chExt cx="1011598" cy="976695"/>
            </a:xfrm>
          </p:grpSpPr>
          <p:sp>
            <p:nvSpPr>
              <p:cNvPr id="1600" name="Shape 1600"/>
              <p:cNvSpPr/>
              <p:nvPr/>
            </p:nvSpPr>
            <p:spPr>
              <a:xfrm>
                <a:off x="215973" y="881946"/>
                <a:ext cx="584441" cy="9475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8532" y="13722"/>
                      <a:pt x="14817" y="21600"/>
                      <a:pt x="10820" y="21600"/>
                    </a:cubicBezTo>
                    <a:cubicBezTo>
                      <a:pt x="6823" y="21600"/>
                      <a:pt x="3109" y="13722"/>
                      <a:pt x="0" y="0"/>
                    </a:cubicBezTo>
                  </a:path>
                </a:pathLst>
              </a:custGeom>
              <a:noFill/>
              <a:ln w="25400" cap="flat">
                <a:solidFill>
                  <a:srgbClr val="DDDDDD"/>
                </a:solidFill>
                <a:prstDash val="solid"/>
                <a:miter lim="800000"/>
                <a:tailEnd type="triangle" w="med" len="med"/>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601" name="Shape 1601"/>
              <p:cNvSpPr/>
              <p:nvPr/>
            </p:nvSpPr>
            <p:spPr>
              <a:xfrm>
                <a:off x="0" y="0"/>
                <a:ext cx="310880" cy="47343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0" y="21501"/>
                      <a:pt x="0" y="21402"/>
                      <a:pt x="0" y="21352"/>
                    </a:cubicBezTo>
                    <a:cubicBezTo>
                      <a:pt x="0" y="11692"/>
                      <a:pt x="8881" y="3517"/>
                      <a:pt x="21600" y="0"/>
                    </a:cubicBezTo>
                  </a:path>
                </a:pathLst>
              </a:custGeom>
              <a:noFill/>
              <a:ln w="25400" cap="flat">
                <a:solidFill>
                  <a:srgbClr val="DDDDDD"/>
                </a:solidFill>
                <a:prstDash val="solid"/>
                <a:miter lim="800000"/>
                <a:tailEnd type="triangle" w="med" len="med"/>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602" name="Shape 1602"/>
              <p:cNvSpPr/>
              <p:nvPr/>
            </p:nvSpPr>
            <p:spPr>
              <a:xfrm>
                <a:off x="724714" y="9586"/>
                <a:ext cx="286885" cy="463847"/>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21600" y="21498"/>
                      <a:pt x="21600" y="21397"/>
                      <a:pt x="21600" y="21346"/>
                    </a:cubicBezTo>
                    <a:cubicBezTo>
                      <a:pt x="21600" y="11944"/>
                      <a:pt x="12715" y="3761"/>
                      <a:pt x="0" y="0"/>
                    </a:cubicBezTo>
                  </a:path>
                </a:pathLst>
              </a:custGeom>
              <a:noFill/>
              <a:ln w="25400" cap="flat">
                <a:solidFill>
                  <a:srgbClr val="DDDDDD"/>
                </a:solidFill>
                <a:prstDash val="solid"/>
                <a:miter lim="800000"/>
                <a:headEnd type="triangle" w="med" len="med"/>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603" name="Shape 1603"/>
              <p:cNvSpPr/>
              <p:nvPr/>
            </p:nvSpPr>
            <p:spPr>
              <a:xfrm>
                <a:off x="130920" y="88802"/>
                <a:ext cx="762001" cy="762001"/>
              </a:xfrm>
              <a:prstGeom prst="ellipse">
                <a:avLst/>
              </a:prstGeom>
              <a:solidFill>
                <a:srgbClr val="DDDDDD"/>
              </a:solidFill>
              <a:ln w="25400" cap="flat">
                <a:solidFill>
                  <a:srgbClr val="DDDDDD"/>
                </a:solidFill>
                <a:prstDash val="solid"/>
                <a:miter lim="8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grpSp>
      <p:sp>
        <p:nvSpPr>
          <p:cNvPr id="1606" name="Shape 1606"/>
          <p:cNvSpPr/>
          <p:nvPr/>
        </p:nvSpPr>
        <p:spPr>
          <a:xfrm>
            <a:off x="5181865" y="10711887"/>
            <a:ext cx="1270001" cy="523241"/>
          </a:xfrm>
          <a:prstGeom prst="rect">
            <a:avLst/>
          </a:prstGeom>
          <a:ln w="25400">
            <a:miter lim="400000"/>
          </a:ln>
          <a:extLst>
            <a:ext uri="{C572A759-6A51-4108-AA02-DFA0A04FC94B}">
              <ma14:wrappingTextBoxFlag xmlns:ma14="http://schemas.microsoft.com/office/mac/drawingml/2011/main" xmlns="" val="1"/>
            </a:ext>
          </a:extLst>
        </p:spPr>
        <p:txBody>
          <a:bodyPr lIns="121919" tIns="121919" rIns="121919" bIns="121919" anchor="b">
            <a:spAutoFit/>
          </a:bodyPr>
          <a:lstStyle>
            <a:lvl1pPr algn="ctr">
              <a:lnSpc>
                <a:spcPct val="150000"/>
              </a:lnSpc>
              <a:spcBef>
                <a:spcPts val="0"/>
              </a:spcBef>
              <a:defRPr sz="1800" cap="all">
                <a:solidFill>
                  <a:srgbClr val="44546A"/>
                </a:solidFill>
                <a:latin typeface="Verdana"/>
                <a:ea typeface="Verdana"/>
                <a:cs typeface="Verdana"/>
                <a:sym typeface="Verdana"/>
              </a:defRPr>
            </a:lvl1pPr>
          </a:lstStyle>
          <a:p>
            <a:r>
              <a:t>VCS</a:t>
            </a:r>
          </a:p>
        </p:txBody>
      </p:sp>
      <p:grpSp>
        <p:nvGrpSpPr>
          <p:cNvPr id="1611" name="Group 1611"/>
          <p:cNvGrpSpPr/>
          <p:nvPr/>
        </p:nvGrpSpPr>
        <p:grpSpPr>
          <a:xfrm>
            <a:off x="1985440" y="11660010"/>
            <a:ext cx="1019695" cy="1019696"/>
            <a:chOff x="0" y="0"/>
            <a:chExt cx="1019694" cy="1019694"/>
          </a:xfrm>
        </p:grpSpPr>
        <p:pic>
          <p:nvPicPr>
            <p:cNvPr id="1607" name="pasted-image.pdf"/>
            <p:cNvPicPr>
              <a:picLocks noChangeAspect="1"/>
            </p:cNvPicPr>
            <p:nvPr/>
          </p:nvPicPr>
          <p:blipFill>
            <a:blip r:embed="rId4">
              <a:alphaModFix amt="34000"/>
              <a:extLst/>
            </a:blip>
            <a:srcRect/>
            <a:stretch>
              <a:fillRect/>
            </a:stretch>
          </p:blipFill>
          <p:spPr>
            <a:xfrm>
              <a:off x="0" y="0"/>
              <a:ext cx="1019695" cy="1019695"/>
            </a:xfrm>
            <a:prstGeom prst="rect">
              <a:avLst/>
            </a:prstGeom>
            <a:ln w="12700" cap="flat">
              <a:noFill/>
              <a:miter lim="400000"/>
            </a:ln>
            <a:effectLst/>
          </p:spPr>
        </p:pic>
        <p:sp>
          <p:nvSpPr>
            <p:cNvPr id="1608" name="Shape 1608"/>
            <p:cNvSpPr/>
            <p:nvPr/>
          </p:nvSpPr>
          <p:spPr>
            <a:xfrm>
              <a:off x="162757" y="126755"/>
              <a:ext cx="694057" cy="224769"/>
            </a:xfrm>
            <a:prstGeom prst="rect">
              <a:avLst/>
            </a:prstGeom>
            <a:solidFill>
              <a:schemeClr val="accent3"/>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609" name="Shape 1609"/>
            <p:cNvSpPr/>
            <p:nvPr/>
          </p:nvSpPr>
          <p:spPr>
            <a:xfrm>
              <a:off x="162757" y="397402"/>
              <a:ext cx="694057" cy="224769"/>
            </a:xfrm>
            <a:prstGeom prst="rect">
              <a:avLst/>
            </a:prstGeom>
            <a:solidFill>
              <a:schemeClr val="accent3"/>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610" name="Shape 1610"/>
            <p:cNvSpPr/>
            <p:nvPr/>
          </p:nvSpPr>
          <p:spPr>
            <a:xfrm>
              <a:off x="162757" y="668049"/>
              <a:ext cx="694057" cy="224769"/>
            </a:xfrm>
            <a:prstGeom prst="rect">
              <a:avLst/>
            </a:prstGeom>
            <a:solidFill>
              <a:schemeClr val="accent3"/>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grpSp>
        <p:nvGrpSpPr>
          <p:cNvPr id="1616" name="Group 1616"/>
          <p:cNvGrpSpPr/>
          <p:nvPr/>
        </p:nvGrpSpPr>
        <p:grpSpPr>
          <a:xfrm>
            <a:off x="3140930" y="11660010"/>
            <a:ext cx="1019695" cy="1019696"/>
            <a:chOff x="0" y="0"/>
            <a:chExt cx="1019694" cy="1019694"/>
          </a:xfrm>
        </p:grpSpPr>
        <p:pic>
          <p:nvPicPr>
            <p:cNvPr id="1612" name="pasted-image.pdf"/>
            <p:cNvPicPr>
              <a:picLocks noChangeAspect="1"/>
            </p:cNvPicPr>
            <p:nvPr/>
          </p:nvPicPr>
          <p:blipFill>
            <a:blip r:embed="rId4">
              <a:alphaModFix amt="34000"/>
              <a:extLst/>
            </a:blip>
            <a:srcRect/>
            <a:stretch>
              <a:fillRect/>
            </a:stretch>
          </p:blipFill>
          <p:spPr>
            <a:xfrm>
              <a:off x="0" y="0"/>
              <a:ext cx="1019695" cy="1019695"/>
            </a:xfrm>
            <a:prstGeom prst="rect">
              <a:avLst/>
            </a:prstGeom>
            <a:ln w="12700" cap="flat">
              <a:noFill/>
              <a:miter lim="400000"/>
            </a:ln>
            <a:effectLst/>
          </p:spPr>
        </p:pic>
        <p:sp>
          <p:nvSpPr>
            <p:cNvPr id="1613" name="Shape 1613"/>
            <p:cNvSpPr/>
            <p:nvPr/>
          </p:nvSpPr>
          <p:spPr>
            <a:xfrm>
              <a:off x="162757" y="126755"/>
              <a:ext cx="694057" cy="224769"/>
            </a:xfrm>
            <a:prstGeom prst="rect">
              <a:avLst/>
            </a:prstGeom>
            <a:solidFill>
              <a:schemeClr val="accent3"/>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614" name="Shape 1614"/>
            <p:cNvSpPr/>
            <p:nvPr/>
          </p:nvSpPr>
          <p:spPr>
            <a:xfrm>
              <a:off x="162757" y="397402"/>
              <a:ext cx="694057" cy="224769"/>
            </a:xfrm>
            <a:prstGeom prst="rect">
              <a:avLst/>
            </a:prstGeom>
            <a:solidFill>
              <a:schemeClr val="accent3"/>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615" name="Shape 1615"/>
            <p:cNvSpPr/>
            <p:nvPr/>
          </p:nvSpPr>
          <p:spPr>
            <a:xfrm>
              <a:off x="162757" y="668049"/>
              <a:ext cx="694057" cy="224769"/>
            </a:xfrm>
            <a:prstGeom prst="rect">
              <a:avLst/>
            </a:prstGeom>
            <a:solidFill>
              <a:schemeClr val="accent3"/>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sp>
        <p:nvSpPr>
          <p:cNvPr id="1617" name="Shape 1617"/>
          <p:cNvSpPr/>
          <p:nvPr/>
        </p:nvSpPr>
        <p:spPr>
          <a:xfrm>
            <a:off x="4296420" y="11790182"/>
            <a:ext cx="2218046" cy="828041"/>
          </a:xfrm>
          <a:prstGeom prst="rect">
            <a:avLst/>
          </a:prstGeom>
          <a:ln w="25400">
            <a:miter lim="400000"/>
          </a:ln>
          <a:extLst>
            <a:ext uri="{C572A759-6A51-4108-AA02-DFA0A04FC94B}">
              <ma14:wrappingTextBoxFlag xmlns:ma14="http://schemas.microsoft.com/office/mac/drawingml/2011/main" xmlns="" val="1"/>
            </a:ext>
          </a:extLst>
        </p:spPr>
        <p:txBody>
          <a:bodyPr wrap="none" lIns="121919" tIns="121919" rIns="121919" bIns="121919" anchor="b">
            <a:spAutoFit/>
          </a:bodyPr>
          <a:lstStyle>
            <a:lvl1pPr>
              <a:defRPr sz="3800"/>
            </a:lvl1pPr>
          </a:lstStyle>
          <a:p>
            <a:r>
              <a:t>+ policy</a:t>
            </a:r>
          </a:p>
        </p:txBody>
      </p:sp>
      <p:grpSp>
        <p:nvGrpSpPr>
          <p:cNvPr id="1643" name="Group 1643"/>
          <p:cNvGrpSpPr/>
          <p:nvPr/>
        </p:nvGrpSpPr>
        <p:grpSpPr>
          <a:xfrm>
            <a:off x="4546046" y="4769116"/>
            <a:ext cx="2541639" cy="1132479"/>
            <a:chOff x="0" y="0"/>
            <a:chExt cx="2541638" cy="1132477"/>
          </a:xfrm>
        </p:grpSpPr>
        <p:grpSp>
          <p:nvGrpSpPr>
            <p:cNvPr id="1622" name="Group 1622"/>
            <p:cNvGrpSpPr/>
            <p:nvPr/>
          </p:nvGrpSpPr>
          <p:grpSpPr>
            <a:xfrm>
              <a:off x="0" y="-1"/>
              <a:ext cx="782944" cy="917733"/>
              <a:chOff x="0" y="0"/>
              <a:chExt cx="782943" cy="917731"/>
            </a:xfrm>
          </p:grpSpPr>
          <p:sp>
            <p:nvSpPr>
              <p:cNvPr id="1618" name="Shape 1618"/>
              <p:cNvSpPr/>
              <p:nvPr/>
            </p:nvSpPr>
            <p:spPr>
              <a:xfrm>
                <a:off x="0" y="432591"/>
                <a:ext cx="782944" cy="485141"/>
              </a:xfrm>
              <a:prstGeom prst="rect">
                <a:avLst/>
              </a:prstGeom>
              <a:gradFill flip="none" rotWithShape="1">
                <a:gsLst>
                  <a:gs pos="0">
                    <a:srgbClr val="FFFFFF"/>
                  </a:gs>
                  <a:gs pos="100000">
                    <a:srgbClr val="EEEEEE"/>
                  </a:gs>
                </a:gsLst>
                <a:lin ang="16200000" scaled="0"/>
              </a:gra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621" name="Group 1621"/>
              <p:cNvGrpSpPr/>
              <p:nvPr/>
            </p:nvGrpSpPr>
            <p:grpSpPr>
              <a:xfrm>
                <a:off x="50923" y="0"/>
                <a:ext cx="681097" cy="786682"/>
                <a:chOff x="0" y="0"/>
                <a:chExt cx="681096" cy="786681"/>
              </a:xfrm>
            </p:grpSpPr>
            <p:sp>
              <p:nvSpPr>
                <p:cNvPr id="1619" name="Shape 1619"/>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620" name="Shape 1620"/>
                <p:cNvSpPr/>
                <p:nvPr/>
              </p:nvSpPr>
              <p:spPr>
                <a:xfrm>
                  <a:off x="0" y="399269"/>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grpSp>
          <p:nvGrpSpPr>
            <p:cNvPr id="1627" name="Group 1627"/>
            <p:cNvGrpSpPr/>
            <p:nvPr/>
          </p:nvGrpSpPr>
          <p:grpSpPr>
            <a:xfrm>
              <a:off x="458216" y="-1"/>
              <a:ext cx="782945" cy="917733"/>
              <a:chOff x="0" y="0"/>
              <a:chExt cx="782943" cy="917731"/>
            </a:xfrm>
          </p:grpSpPr>
          <p:sp>
            <p:nvSpPr>
              <p:cNvPr id="1623" name="Shape 1623"/>
              <p:cNvSpPr/>
              <p:nvPr/>
            </p:nvSpPr>
            <p:spPr>
              <a:xfrm>
                <a:off x="0" y="432591"/>
                <a:ext cx="782944" cy="485141"/>
              </a:xfrm>
              <a:prstGeom prst="rect">
                <a:avLst/>
              </a:prstGeom>
              <a:gradFill flip="none" rotWithShape="1">
                <a:gsLst>
                  <a:gs pos="0">
                    <a:srgbClr val="FFFFFF"/>
                  </a:gs>
                  <a:gs pos="100000">
                    <a:srgbClr val="EEEEEE"/>
                  </a:gs>
                </a:gsLst>
                <a:lin ang="16200000" scaled="0"/>
              </a:gra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626" name="Group 1626"/>
              <p:cNvGrpSpPr/>
              <p:nvPr/>
            </p:nvGrpSpPr>
            <p:grpSpPr>
              <a:xfrm>
                <a:off x="50923" y="0"/>
                <a:ext cx="681097" cy="786682"/>
                <a:chOff x="0" y="0"/>
                <a:chExt cx="681096" cy="786681"/>
              </a:xfrm>
            </p:grpSpPr>
            <p:sp>
              <p:nvSpPr>
                <p:cNvPr id="1624" name="Shape 1624"/>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625" name="Shape 1625"/>
                <p:cNvSpPr/>
                <p:nvPr/>
              </p:nvSpPr>
              <p:spPr>
                <a:xfrm>
                  <a:off x="0" y="399269"/>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grpSp>
          <p:nvGrpSpPr>
            <p:cNvPr id="1632" name="Group 1632"/>
            <p:cNvGrpSpPr/>
            <p:nvPr/>
          </p:nvGrpSpPr>
          <p:grpSpPr>
            <a:xfrm>
              <a:off x="1758695" y="-1"/>
              <a:ext cx="782944" cy="917733"/>
              <a:chOff x="0" y="0"/>
              <a:chExt cx="782943" cy="917731"/>
            </a:xfrm>
          </p:grpSpPr>
          <p:sp>
            <p:nvSpPr>
              <p:cNvPr id="1628" name="Shape 1628"/>
              <p:cNvSpPr/>
              <p:nvPr/>
            </p:nvSpPr>
            <p:spPr>
              <a:xfrm>
                <a:off x="0" y="432591"/>
                <a:ext cx="782944" cy="485141"/>
              </a:xfrm>
              <a:prstGeom prst="rect">
                <a:avLst/>
              </a:prstGeom>
              <a:gradFill flip="none" rotWithShape="1">
                <a:gsLst>
                  <a:gs pos="0">
                    <a:srgbClr val="FFFFFF"/>
                  </a:gs>
                  <a:gs pos="100000">
                    <a:srgbClr val="EEEEEE"/>
                  </a:gs>
                </a:gsLst>
                <a:lin ang="16200000" scaled="0"/>
              </a:gra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631" name="Group 1631"/>
              <p:cNvGrpSpPr/>
              <p:nvPr/>
            </p:nvGrpSpPr>
            <p:grpSpPr>
              <a:xfrm>
                <a:off x="50923" y="0"/>
                <a:ext cx="681097" cy="786682"/>
                <a:chOff x="0" y="0"/>
                <a:chExt cx="681096" cy="786681"/>
              </a:xfrm>
            </p:grpSpPr>
            <p:sp>
              <p:nvSpPr>
                <p:cNvPr id="1629" name="Shape 1629"/>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630" name="Shape 1630"/>
                <p:cNvSpPr/>
                <p:nvPr/>
              </p:nvSpPr>
              <p:spPr>
                <a:xfrm>
                  <a:off x="0" y="399269"/>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grpSp>
          <p:nvGrpSpPr>
            <p:cNvPr id="1637" name="Group 1637"/>
            <p:cNvGrpSpPr/>
            <p:nvPr/>
          </p:nvGrpSpPr>
          <p:grpSpPr>
            <a:xfrm>
              <a:off x="1306576" y="-1"/>
              <a:ext cx="782944" cy="917733"/>
              <a:chOff x="0" y="0"/>
              <a:chExt cx="782943" cy="917731"/>
            </a:xfrm>
          </p:grpSpPr>
          <p:sp>
            <p:nvSpPr>
              <p:cNvPr id="1633" name="Shape 1633"/>
              <p:cNvSpPr/>
              <p:nvPr/>
            </p:nvSpPr>
            <p:spPr>
              <a:xfrm>
                <a:off x="0" y="432591"/>
                <a:ext cx="782944" cy="485141"/>
              </a:xfrm>
              <a:prstGeom prst="rect">
                <a:avLst/>
              </a:prstGeom>
              <a:gradFill flip="none" rotWithShape="1">
                <a:gsLst>
                  <a:gs pos="0">
                    <a:srgbClr val="FFFFFF"/>
                  </a:gs>
                  <a:gs pos="100000">
                    <a:srgbClr val="EEEEEE"/>
                  </a:gs>
                </a:gsLst>
                <a:lin ang="16200000" scaled="0"/>
              </a:gra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636" name="Group 1636"/>
              <p:cNvGrpSpPr/>
              <p:nvPr/>
            </p:nvGrpSpPr>
            <p:grpSpPr>
              <a:xfrm>
                <a:off x="50923" y="0"/>
                <a:ext cx="681097" cy="786682"/>
                <a:chOff x="0" y="0"/>
                <a:chExt cx="681096" cy="786681"/>
              </a:xfrm>
            </p:grpSpPr>
            <p:sp>
              <p:nvSpPr>
                <p:cNvPr id="1634" name="Shape 1634"/>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635" name="Shape 1635"/>
                <p:cNvSpPr/>
                <p:nvPr/>
              </p:nvSpPr>
              <p:spPr>
                <a:xfrm>
                  <a:off x="0" y="399269"/>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grpSp>
          <p:nvGrpSpPr>
            <p:cNvPr id="1642" name="Group 1642"/>
            <p:cNvGrpSpPr/>
            <p:nvPr/>
          </p:nvGrpSpPr>
          <p:grpSpPr>
            <a:xfrm>
              <a:off x="789432" y="0"/>
              <a:ext cx="966150" cy="1132478"/>
              <a:chOff x="0" y="0"/>
              <a:chExt cx="966148" cy="1132477"/>
            </a:xfrm>
          </p:grpSpPr>
          <p:sp>
            <p:nvSpPr>
              <p:cNvPr id="1638" name="Shape 1638"/>
              <p:cNvSpPr/>
              <p:nvPr/>
            </p:nvSpPr>
            <p:spPr>
              <a:xfrm>
                <a:off x="0" y="533816"/>
                <a:ext cx="966149" cy="598662"/>
              </a:xfrm>
              <a:prstGeom prst="rect">
                <a:avLst/>
              </a:prstGeom>
              <a:gradFill flip="none" rotWithShape="1">
                <a:gsLst>
                  <a:gs pos="0">
                    <a:srgbClr val="FFFFFF"/>
                  </a:gs>
                  <a:gs pos="100000">
                    <a:srgbClr val="EEEEEE"/>
                  </a:gs>
                </a:gsLst>
                <a:lin ang="16200000" scaled="0"/>
              </a:gra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641" name="Group 1641"/>
              <p:cNvGrpSpPr/>
              <p:nvPr/>
            </p:nvGrpSpPr>
            <p:grpSpPr>
              <a:xfrm>
                <a:off x="62839" y="0"/>
                <a:ext cx="840471" cy="970763"/>
                <a:chOff x="0" y="0"/>
                <a:chExt cx="840470" cy="970762"/>
              </a:xfrm>
            </p:grpSpPr>
            <p:sp>
              <p:nvSpPr>
                <p:cNvPr id="1639" name="Shape 1639"/>
                <p:cNvSpPr/>
                <p:nvPr/>
              </p:nvSpPr>
              <p:spPr>
                <a:xfrm>
                  <a:off x="184178" y="0"/>
                  <a:ext cx="478687" cy="478071"/>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640" name="Shape 1640"/>
                <p:cNvSpPr/>
                <p:nvPr/>
              </p:nvSpPr>
              <p:spPr>
                <a:xfrm>
                  <a:off x="0" y="492697"/>
                  <a:ext cx="840471" cy="47806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grpSp>
      <p:sp>
        <p:nvSpPr>
          <p:cNvPr id="1644" name="Shape 1644"/>
          <p:cNvSpPr/>
          <p:nvPr/>
        </p:nvSpPr>
        <p:spPr>
          <a:xfrm>
            <a:off x="1784792" y="4821240"/>
            <a:ext cx="2557732" cy="639235"/>
          </a:xfrm>
          <a:prstGeom prst="rect">
            <a:avLst/>
          </a:prstGeom>
          <a:ln w="254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lgn="ctr">
              <a:lnSpc>
                <a:spcPct val="100000"/>
              </a:lnSpc>
              <a:spcBef>
                <a:spcPts val="0"/>
              </a:spcBef>
              <a:defRPr sz="2400">
                <a:solidFill>
                  <a:srgbClr val="000000"/>
                </a:solidFill>
              </a:defRPr>
            </a:lvl1pPr>
          </a:lstStyle>
          <a:p>
            <a:r>
              <a:t>DEVELOPERS</a:t>
            </a:r>
          </a:p>
        </p:txBody>
      </p:sp>
    </p:spTree>
  </p:cSld>
  <p:clrMapOvr>
    <a:masterClrMapping/>
  </p:clrMapOvr>
  <p:transition spd="slow"/>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 Placeholder 18">
            <a:extLst>
              <a:ext uri="{FF2B5EF4-FFF2-40B4-BE49-F238E27FC236}">
                <a16:creationId xmlns:a16="http://schemas.microsoft.com/office/drawing/2014/main" id="{2BE329B2-46FB-3C49-9FBF-CBD14BFF96FE}"/>
              </a:ext>
            </a:extLst>
          </p:cNvPr>
          <p:cNvSpPr>
            <a:spLocks noGrp="1"/>
          </p:cNvSpPr>
          <p:nvPr>
            <p:ph type="body" idx="1"/>
          </p:nvPr>
        </p:nvSpPr>
        <p:spPr>
          <a:xfrm>
            <a:off x="1453186" y="3349719"/>
            <a:ext cx="21745481" cy="9241292"/>
          </a:xfrm>
        </p:spPr>
        <p:txBody>
          <a:bodyPr>
            <a:normAutofit/>
          </a:bodyPr>
          <a:lstStyle/>
          <a:p>
            <a:endParaRPr lang="en-US" dirty="0"/>
          </a:p>
          <a:p>
            <a:pPr marL="0" indent="0">
              <a:buNone/>
            </a:pPr>
            <a:endParaRPr lang="en-US" dirty="0"/>
          </a:p>
        </p:txBody>
      </p:sp>
      <p:sp>
        <p:nvSpPr>
          <p:cNvPr id="18" name="Title 17">
            <a:extLst>
              <a:ext uri="{FF2B5EF4-FFF2-40B4-BE49-F238E27FC236}">
                <a16:creationId xmlns:a16="http://schemas.microsoft.com/office/drawing/2014/main" id="{36EE9EF0-0040-A74F-8F05-FB3F5E3463E8}"/>
              </a:ext>
            </a:extLst>
          </p:cNvPr>
          <p:cNvSpPr>
            <a:spLocks noGrp="1"/>
          </p:cNvSpPr>
          <p:nvPr>
            <p:ph type="title"/>
          </p:nvPr>
        </p:nvSpPr>
        <p:spPr/>
        <p:txBody>
          <a:bodyPr/>
          <a:lstStyle/>
          <a:p>
            <a:r>
              <a:rPr lang="en-US" dirty="0"/>
              <a:t>Tom Straub</a:t>
            </a:r>
          </a:p>
        </p:txBody>
      </p:sp>
      <p:sp>
        <p:nvSpPr>
          <p:cNvPr id="3" name="Text Placeholder 2">
            <a:extLst>
              <a:ext uri="{FF2B5EF4-FFF2-40B4-BE49-F238E27FC236}">
                <a16:creationId xmlns:a16="http://schemas.microsoft.com/office/drawing/2014/main" id="{B1B05950-B131-B84F-84B4-3448522F9CAE}"/>
              </a:ext>
            </a:extLst>
          </p:cNvPr>
          <p:cNvSpPr>
            <a:spLocks noGrp="1"/>
          </p:cNvSpPr>
          <p:nvPr>
            <p:ph type="body" sz="quarter" idx="10"/>
          </p:nvPr>
        </p:nvSpPr>
        <p:spPr/>
        <p:txBody>
          <a:bodyPr/>
          <a:lstStyle/>
          <a:p>
            <a:endParaRPr lang="en-US" dirty="0"/>
          </a:p>
        </p:txBody>
      </p:sp>
      <p:sp>
        <p:nvSpPr>
          <p:cNvPr id="4" name="AutoShape 4" descr="https://cardinalsolutions.sharepoint.com/teams/Marketing/Award%20Logos/Microsoft/Partner%20of%20the%20Year%20Awards/Worldwid_Open%20Source_POY_Icon.jpg">
            <a:extLst>
              <a:ext uri="{FF2B5EF4-FFF2-40B4-BE49-F238E27FC236}">
                <a16:creationId xmlns:a16="http://schemas.microsoft.com/office/drawing/2014/main" id="{B6853CF0-B8D3-D54F-A2C1-EAB9817E39F2}"/>
              </a:ext>
            </a:extLst>
          </p:cNvPr>
          <p:cNvSpPr>
            <a:spLocks noChangeAspect="1" noChangeArrowheads="1"/>
          </p:cNvSpPr>
          <p:nvPr/>
        </p:nvSpPr>
        <p:spPr bwMode="auto">
          <a:xfrm>
            <a:off x="12039600" y="7877299"/>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 name="Picture 4">
            <a:extLst>
              <a:ext uri="{FF2B5EF4-FFF2-40B4-BE49-F238E27FC236}">
                <a16:creationId xmlns:a16="http://schemas.microsoft.com/office/drawing/2014/main" id="{A6934912-1788-074F-BDC2-7A82034BEE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390418" y="783573"/>
            <a:ext cx="3808248" cy="3808248"/>
          </a:xfrm>
          <a:prstGeom prst="rect">
            <a:avLst/>
          </a:prstGeom>
        </p:spPr>
      </p:pic>
      <p:pic>
        <p:nvPicPr>
          <p:cNvPr id="2050" name="Picture 2" descr="Image result for curling stone">
            <a:extLst>
              <a:ext uri="{FF2B5EF4-FFF2-40B4-BE49-F238E27FC236}">
                <a16:creationId xmlns:a16="http://schemas.microsoft.com/office/drawing/2014/main" id="{96FC24A4-81F8-494C-93E4-5DF73F20A6D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588508" y="6200899"/>
            <a:ext cx="5486400" cy="36576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azure">
            <a:extLst>
              <a:ext uri="{FF2B5EF4-FFF2-40B4-BE49-F238E27FC236}">
                <a16:creationId xmlns:a16="http://schemas.microsoft.com/office/drawing/2014/main" id="{E1301D2C-80E8-E541-A515-4AE718AB3FF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6405" r="17065"/>
          <a:stretch/>
        </p:blipFill>
        <p:spPr bwMode="auto">
          <a:xfrm>
            <a:off x="9388542" y="6200899"/>
            <a:ext cx="4635062" cy="3657600"/>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6D70A7BA-94F5-BD46-BC26-1479E3E6998D}"/>
              </a:ext>
            </a:extLst>
          </p:cNvPr>
          <p:cNvGrpSpPr/>
          <p:nvPr/>
        </p:nvGrpSpPr>
        <p:grpSpPr>
          <a:xfrm>
            <a:off x="2442865" y="5608580"/>
            <a:ext cx="6291338" cy="4842239"/>
            <a:chOff x="2624062" y="5124728"/>
            <a:chExt cx="6291338" cy="4842239"/>
          </a:xfrm>
        </p:grpSpPr>
        <p:sp>
          <p:nvSpPr>
            <p:cNvPr id="2" name="TextBox 1">
              <a:extLst>
                <a:ext uri="{FF2B5EF4-FFF2-40B4-BE49-F238E27FC236}">
                  <a16:creationId xmlns:a16="http://schemas.microsoft.com/office/drawing/2014/main" id="{40096149-8DA8-1240-B6DD-74F2451606F9}"/>
                </a:ext>
              </a:extLst>
            </p:cNvPr>
            <p:cNvSpPr txBox="1"/>
            <p:nvPr/>
          </p:nvSpPr>
          <p:spPr>
            <a:xfrm>
              <a:off x="2624062" y="5505235"/>
              <a:ext cx="6291338" cy="4461732"/>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9" tIns="121919" rIns="121919" bIns="121919" numCol="1" spcCol="38100" rtlCol="0" anchor="b">
              <a:spAutoFit/>
            </a:bodyPr>
            <a:lstStyle/>
            <a:p>
              <a:pPr marL="0" marR="0" indent="0" algn="l" defTabSz="1828800" rtl="0" fontAlgn="auto" latinLnBrk="0" hangingPunct="0">
                <a:lnSpc>
                  <a:spcPct val="80000"/>
                </a:lnSpc>
                <a:spcBef>
                  <a:spcPts val="500"/>
                </a:spcBef>
                <a:spcAft>
                  <a:spcPts val="0"/>
                </a:spcAft>
                <a:buClrTx/>
                <a:buSzTx/>
                <a:buFontTx/>
                <a:buNone/>
                <a:tabLst/>
              </a:pPr>
              <a:r>
                <a:rPr kumimoji="0" lang="en-US" sz="16600" b="1" i="0" u="none" strike="noStrike" cap="none" spc="0" normalizeH="0" baseline="0" dirty="0">
                  <a:ln>
                    <a:noFill/>
                  </a:ln>
                  <a:solidFill>
                    <a:schemeClr val="bg1"/>
                  </a:solidFill>
                  <a:effectLst/>
                  <a:uFillTx/>
                  <a:latin typeface="Tahoma"/>
                  <a:ea typeface="Tahoma"/>
                  <a:cs typeface="Tahoma"/>
                  <a:sym typeface="Tahoma"/>
                </a:rPr>
                <a:t> I </a:t>
              </a:r>
            </a:p>
            <a:p>
              <a:pPr marL="0" marR="0" indent="0" algn="l" defTabSz="1828800" rtl="0" fontAlgn="auto" latinLnBrk="0" hangingPunct="0">
                <a:lnSpc>
                  <a:spcPct val="80000"/>
                </a:lnSpc>
                <a:spcBef>
                  <a:spcPts val="500"/>
                </a:spcBef>
                <a:spcAft>
                  <a:spcPts val="0"/>
                </a:spcAft>
                <a:buClrTx/>
                <a:buSzTx/>
                <a:buFontTx/>
                <a:buNone/>
                <a:tabLst/>
              </a:pPr>
              <a:r>
                <a:rPr lang="en-US" sz="16600" dirty="0">
                  <a:solidFill>
                    <a:schemeClr val="bg1"/>
                  </a:solidFill>
                </a:rPr>
                <a:t>Code</a:t>
              </a:r>
              <a:endParaRPr kumimoji="0" lang="en-US" sz="16600" b="1" i="0" u="none" strike="noStrike" cap="none" spc="0" normalizeH="0" baseline="0" dirty="0">
                <a:ln>
                  <a:noFill/>
                </a:ln>
                <a:solidFill>
                  <a:schemeClr val="bg1"/>
                </a:solidFill>
                <a:effectLst/>
                <a:uFillTx/>
                <a:latin typeface="Tahoma"/>
                <a:ea typeface="Tahoma"/>
                <a:cs typeface="Tahoma"/>
                <a:sym typeface="Tahoma"/>
              </a:endParaRPr>
            </a:p>
          </p:txBody>
        </p:sp>
        <p:pic>
          <p:nvPicPr>
            <p:cNvPr id="1026" name="Picture 2" descr="Image result for github i love to code">
              <a:extLst>
                <a:ext uri="{FF2B5EF4-FFF2-40B4-BE49-F238E27FC236}">
                  <a16:creationId xmlns:a16="http://schemas.microsoft.com/office/drawing/2014/main" id="{04F3EB96-AA39-AD46-930F-BE8FBF30398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76914" y="5124728"/>
              <a:ext cx="2799604" cy="2799604"/>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409049532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5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5" name="Rectangle"/>
          <p:cNvSpPr/>
          <p:nvPr/>
        </p:nvSpPr>
        <p:spPr>
          <a:xfrm>
            <a:off x="6792841" y="5588213"/>
            <a:ext cx="16469326" cy="1955802"/>
          </a:xfrm>
          <a:prstGeom prst="rect">
            <a:avLst/>
          </a:prstGeom>
          <a:gradFill>
            <a:gsLst>
              <a:gs pos="0">
                <a:srgbClr val="EBEBEB"/>
              </a:gs>
              <a:gs pos="9272">
                <a:srgbClr val="F5F5F5"/>
              </a:gs>
              <a:gs pos="25852">
                <a:srgbClr val="FFFFFF"/>
              </a:gs>
              <a:gs pos="43169">
                <a:srgbClr val="FDFDFD"/>
              </a:gs>
              <a:gs pos="88817">
                <a:srgbClr val="FBFBFB"/>
              </a:gs>
              <a:gs pos="99315">
                <a:srgbClr val="FFFFFF"/>
              </a:gs>
            </a:gsLst>
          </a:gra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1826" name="Rectangle"/>
          <p:cNvSpPr/>
          <p:nvPr/>
        </p:nvSpPr>
        <p:spPr>
          <a:xfrm>
            <a:off x="6792841" y="7645400"/>
            <a:ext cx="16469326" cy="1955800"/>
          </a:xfrm>
          <a:prstGeom prst="rect">
            <a:avLst/>
          </a:prstGeom>
          <a:gradFill>
            <a:gsLst>
              <a:gs pos="0">
                <a:srgbClr val="EBEBEB"/>
              </a:gs>
              <a:gs pos="9272">
                <a:srgbClr val="F5F5F5"/>
              </a:gs>
              <a:gs pos="25852">
                <a:srgbClr val="FFFFFF"/>
              </a:gs>
              <a:gs pos="43169">
                <a:srgbClr val="FDFDFD"/>
              </a:gs>
              <a:gs pos="88817">
                <a:srgbClr val="FBFBFB"/>
              </a:gs>
              <a:gs pos="99315">
                <a:srgbClr val="FFFFFF"/>
              </a:gs>
            </a:gsLst>
          </a:gra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1827" name="Rectangle"/>
          <p:cNvSpPr/>
          <p:nvPr/>
        </p:nvSpPr>
        <p:spPr>
          <a:xfrm>
            <a:off x="6792841" y="9744451"/>
            <a:ext cx="16469326" cy="1955802"/>
          </a:xfrm>
          <a:prstGeom prst="rect">
            <a:avLst/>
          </a:prstGeom>
          <a:gradFill>
            <a:gsLst>
              <a:gs pos="0">
                <a:srgbClr val="EBEBEB"/>
              </a:gs>
              <a:gs pos="9272">
                <a:srgbClr val="F5F5F5"/>
              </a:gs>
              <a:gs pos="25852">
                <a:srgbClr val="FFFFFF"/>
              </a:gs>
              <a:gs pos="43169">
                <a:srgbClr val="FDFDFD"/>
              </a:gs>
              <a:gs pos="88817">
                <a:srgbClr val="FBFBFB"/>
              </a:gs>
              <a:gs pos="99315">
                <a:srgbClr val="FFFFFF"/>
              </a:gs>
            </a:gsLst>
          </a:gra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1828" name="Slide Number"/>
          <p:cNvSpPr txBox="1">
            <a:spLocks noGrp="1"/>
          </p:cNvSpPr>
          <p:nvPr>
            <p:ph type="sldNum" sz="quarter" idx="4294967295"/>
          </p:nvPr>
        </p:nvSpPr>
        <p:spPr>
          <a:xfrm>
            <a:off x="23456898" y="12945581"/>
            <a:ext cx="514905" cy="485139"/>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20</a:t>
            </a:fld>
            <a:endParaRPr/>
          </a:p>
        </p:txBody>
      </p:sp>
      <p:sp>
        <p:nvSpPr>
          <p:cNvPr id="1829" name="DEVELOPMENT"/>
          <p:cNvSpPr txBox="1"/>
          <p:nvPr/>
        </p:nvSpPr>
        <p:spPr>
          <a:xfrm>
            <a:off x="1539993" y="6087033"/>
            <a:ext cx="2886168" cy="639233"/>
          </a:xfrm>
          <a:prstGeom prst="rect">
            <a:avLst/>
          </a:prstGeom>
          <a:ln w="127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spcBef>
                <a:spcPts val="0"/>
              </a:spcBef>
              <a:defRPr sz="2400">
                <a:solidFill>
                  <a:srgbClr val="44546A"/>
                </a:solidFill>
                <a:latin typeface="Tahoma"/>
                <a:ea typeface="Tahoma"/>
                <a:cs typeface="Tahoma"/>
                <a:sym typeface="Tahoma"/>
              </a:defRPr>
            </a:lvl1pPr>
          </a:lstStyle>
          <a:p>
            <a:r>
              <a:t>DEVELOPMENT</a:t>
            </a:r>
          </a:p>
        </p:txBody>
      </p:sp>
      <p:sp>
        <p:nvSpPr>
          <p:cNvPr id="1830" name="SECURITY"/>
          <p:cNvSpPr txBox="1"/>
          <p:nvPr/>
        </p:nvSpPr>
        <p:spPr>
          <a:xfrm>
            <a:off x="1565393" y="8147776"/>
            <a:ext cx="2428968" cy="639233"/>
          </a:xfrm>
          <a:prstGeom prst="rect">
            <a:avLst/>
          </a:prstGeom>
          <a:ln w="127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spcBef>
                <a:spcPts val="0"/>
              </a:spcBef>
              <a:defRPr sz="2400">
                <a:solidFill>
                  <a:srgbClr val="44546A"/>
                </a:solidFill>
                <a:latin typeface="Tahoma"/>
                <a:ea typeface="Tahoma"/>
                <a:cs typeface="Tahoma"/>
                <a:sym typeface="Tahoma"/>
              </a:defRPr>
            </a:lvl1pPr>
          </a:lstStyle>
          <a:p>
            <a:r>
              <a:t>SECURITY</a:t>
            </a:r>
          </a:p>
        </p:txBody>
      </p:sp>
      <p:sp>
        <p:nvSpPr>
          <p:cNvPr id="1831" name="OPERATIONS"/>
          <p:cNvSpPr txBox="1"/>
          <p:nvPr/>
        </p:nvSpPr>
        <p:spPr>
          <a:xfrm>
            <a:off x="1565395" y="10244401"/>
            <a:ext cx="2428969" cy="639233"/>
          </a:xfrm>
          <a:prstGeom prst="rect">
            <a:avLst/>
          </a:prstGeom>
          <a:ln w="127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spcBef>
                <a:spcPts val="0"/>
              </a:spcBef>
              <a:defRPr sz="2400">
                <a:solidFill>
                  <a:srgbClr val="44546A"/>
                </a:solidFill>
                <a:latin typeface="Tahoma"/>
                <a:ea typeface="Tahoma"/>
                <a:cs typeface="Tahoma"/>
                <a:sym typeface="Tahoma"/>
              </a:defRPr>
            </a:lvl1pPr>
          </a:lstStyle>
          <a:p>
            <a:r>
              <a:t>OPERATIONS</a:t>
            </a:r>
          </a:p>
        </p:txBody>
      </p:sp>
      <p:sp>
        <p:nvSpPr>
          <p:cNvPr id="1832" name="Run applications"/>
          <p:cNvSpPr txBox="1"/>
          <p:nvPr/>
        </p:nvSpPr>
        <p:spPr>
          <a:xfrm>
            <a:off x="1539990" y="6444058"/>
            <a:ext cx="4273510" cy="575733"/>
          </a:xfrm>
          <a:prstGeom prst="rect">
            <a:avLst/>
          </a:prstGeom>
          <a:ln w="127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spcBef>
                <a:spcPts val="0"/>
              </a:spcBef>
              <a:defRPr sz="2000" b="0">
                <a:solidFill>
                  <a:srgbClr val="44546A"/>
                </a:solidFill>
                <a:latin typeface="Verdana"/>
                <a:ea typeface="Verdana"/>
                <a:cs typeface="Verdana"/>
                <a:sym typeface="Verdana"/>
              </a:defRPr>
            </a:lvl1pPr>
          </a:lstStyle>
          <a:p>
            <a:r>
              <a:t>Run applications</a:t>
            </a:r>
          </a:p>
        </p:txBody>
      </p:sp>
      <p:sp>
        <p:nvSpPr>
          <p:cNvPr id="1833" name="Secure infrastructure &amp; applications"/>
          <p:cNvSpPr txBox="1"/>
          <p:nvPr/>
        </p:nvSpPr>
        <p:spPr>
          <a:xfrm>
            <a:off x="1565390" y="8523378"/>
            <a:ext cx="5391110" cy="575733"/>
          </a:xfrm>
          <a:prstGeom prst="rect">
            <a:avLst/>
          </a:prstGeom>
          <a:ln w="127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spcBef>
                <a:spcPts val="0"/>
              </a:spcBef>
              <a:defRPr sz="2000" b="0">
                <a:solidFill>
                  <a:srgbClr val="44546A"/>
                </a:solidFill>
                <a:latin typeface="Verdana"/>
                <a:ea typeface="Verdana"/>
                <a:cs typeface="Verdana"/>
                <a:sym typeface="Verdana"/>
              </a:defRPr>
            </a:lvl1pPr>
          </a:lstStyle>
          <a:p>
            <a:r>
              <a:t>Secure infrastructure &amp; applications</a:t>
            </a:r>
          </a:p>
        </p:txBody>
      </p:sp>
      <p:sp>
        <p:nvSpPr>
          <p:cNvPr id="1834" name="Provision infrastructure"/>
          <p:cNvSpPr txBox="1"/>
          <p:nvPr/>
        </p:nvSpPr>
        <p:spPr>
          <a:xfrm>
            <a:off x="1565393" y="10624567"/>
            <a:ext cx="4273510" cy="575733"/>
          </a:xfrm>
          <a:prstGeom prst="rect">
            <a:avLst/>
          </a:prstGeom>
          <a:ln w="127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spcBef>
                <a:spcPts val="0"/>
              </a:spcBef>
              <a:defRPr sz="2000" b="0">
                <a:solidFill>
                  <a:srgbClr val="44546A"/>
                </a:solidFill>
                <a:latin typeface="Verdana"/>
                <a:ea typeface="Verdana"/>
                <a:cs typeface="Verdana"/>
                <a:sym typeface="Verdana"/>
              </a:defRPr>
            </a:lvl1pPr>
          </a:lstStyle>
          <a:p>
            <a:r>
              <a:t>Provision infrastructure</a:t>
            </a:r>
          </a:p>
        </p:txBody>
      </p:sp>
      <p:sp>
        <p:nvSpPr>
          <p:cNvPr id="1835" name="Rectangle"/>
          <p:cNvSpPr/>
          <p:nvPr/>
        </p:nvSpPr>
        <p:spPr>
          <a:xfrm>
            <a:off x="2673748" y="5029372"/>
            <a:ext cx="3017074" cy="76202"/>
          </a:xfrm>
          <a:prstGeom prst="rect">
            <a:avLst/>
          </a:prstGeom>
          <a:solidFill>
            <a:schemeClr val="accent2"/>
          </a:soli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1836" name="Rectangle"/>
          <p:cNvSpPr/>
          <p:nvPr/>
        </p:nvSpPr>
        <p:spPr>
          <a:xfrm>
            <a:off x="6736343" y="7647940"/>
            <a:ext cx="73154" cy="1950722"/>
          </a:xfrm>
          <a:prstGeom prst="rect">
            <a:avLst/>
          </a:prstGeom>
          <a:solidFill>
            <a:srgbClr val="000000"/>
          </a:soli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1837" name="Rectangle"/>
          <p:cNvSpPr/>
          <p:nvPr/>
        </p:nvSpPr>
        <p:spPr>
          <a:xfrm>
            <a:off x="6736343" y="9747743"/>
            <a:ext cx="73154" cy="1955802"/>
          </a:xfrm>
          <a:prstGeom prst="rect">
            <a:avLst/>
          </a:prstGeom>
          <a:solidFill>
            <a:schemeClr val="accent4"/>
          </a:soli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grpSp>
        <p:nvGrpSpPr>
          <p:cNvPr id="1842" name="Group"/>
          <p:cNvGrpSpPr/>
          <p:nvPr/>
        </p:nvGrpSpPr>
        <p:grpSpPr>
          <a:xfrm>
            <a:off x="1732727" y="4408373"/>
            <a:ext cx="614396" cy="710738"/>
            <a:chOff x="0" y="0"/>
            <a:chExt cx="614395" cy="710736"/>
          </a:xfrm>
        </p:grpSpPr>
        <p:sp>
          <p:nvSpPr>
            <p:cNvPr id="1838" name="Shape"/>
            <p:cNvSpPr/>
            <p:nvPr/>
          </p:nvSpPr>
          <p:spPr>
            <a:xfrm>
              <a:off x="134636" y="-1"/>
              <a:ext cx="349928" cy="34947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25400" cap="flat">
              <a:solidFill>
                <a:srgbClr val="000000"/>
              </a:solidFill>
              <a:prstDash val="solid"/>
              <a:miter lim="800000"/>
            </a:ln>
            <a:effectLst/>
          </p:spPr>
          <p:txBody>
            <a:bodyPr wrap="square" lIns="121918" tIns="121918" rIns="121918" bIns="121918" numCol="1" anchor="ctr">
              <a:noAutofit/>
            </a:bodyPr>
            <a:lstStyle/>
            <a:p>
              <a:pPr defTabSz="1219200">
                <a:lnSpc>
                  <a:spcPct val="100000"/>
                </a:lnSpc>
                <a:spcBef>
                  <a:spcPts val="0"/>
                </a:spcBef>
                <a:defRPr b="0">
                  <a:solidFill>
                    <a:srgbClr val="FFFFFF"/>
                  </a:solidFill>
                  <a:latin typeface="Arial"/>
                  <a:ea typeface="Arial"/>
                  <a:cs typeface="Arial"/>
                  <a:sym typeface="Arial"/>
                </a:defRPr>
              </a:pPr>
              <a:endParaRPr/>
            </a:p>
          </p:txBody>
        </p:sp>
        <p:sp>
          <p:nvSpPr>
            <p:cNvPr id="1839" name="Line"/>
            <p:cNvSpPr/>
            <p:nvPr/>
          </p:nvSpPr>
          <p:spPr>
            <a:xfrm>
              <a:off x="0" y="360167"/>
              <a:ext cx="614396" cy="34947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25400" cap="flat">
              <a:solidFill>
                <a:srgbClr val="000000"/>
              </a:solidFill>
              <a:prstDash val="solid"/>
              <a:miter lim="800000"/>
            </a:ln>
            <a:effectLst/>
          </p:spPr>
          <p:txBody>
            <a:bodyPr wrap="square" lIns="121918" tIns="121918" rIns="121918" bIns="121918" numCol="1" anchor="t">
              <a:noAutofit/>
            </a:bodyPr>
            <a:lstStyle/>
            <a:p>
              <a:pPr defTabSz="1219200">
                <a:lnSpc>
                  <a:spcPct val="100000"/>
                </a:lnSpc>
                <a:spcBef>
                  <a:spcPts val="0"/>
                </a:spcBef>
                <a:defRPr b="0">
                  <a:solidFill>
                    <a:srgbClr val="FFFFFF"/>
                  </a:solidFill>
                  <a:latin typeface="Arial"/>
                  <a:ea typeface="Arial"/>
                  <a:cs typeface="Arial"/>
                  <a:sym typeface="Arial"/>
                </a:defRPr>
              </a:pPr>
              <a:endParaRPr/>
            </a:p>
          </p:txBody>
        </p:sp>
        <p:sp>
          <p:nvSpPr>
            <p:cNvPr id="1840" name="Line"/>
            <p:cNvSpPr/>
            <p:nvPr/>
          </p:nvSpPr>
          <p:spPr>
            <a:xfrm flipV="1">
              <a:off x="134636" y="571468"/>
              <a:ext cx="4809" cy="139269"/>
            </a:xfrm>
            <a:prstGeom prst="line">
              <a:avLst/>
            </a:prstGeom>
            <a:noFill/>
            <a:ln w="25400" cap="flat">
              <a:solidFill>
                <a:srgbClr val="000000"/>
              </a:solidFill>
              <a:prstDash val="solid"/>
              <a:miter lim="800000"/>
            </a:ln>
            <a:effectLst/>
          </p:spPr>
          <p:txBody>
            <a:bodyPr wrap="square" lIns="45718" tIns="45718" rIns="45718" bIns="45718" numCol="1" anchor="t">
              <a:noAutofit/>
            </a:bodyPr>
            <a:lstStyle/>
            <a:p>
              <a:pPr>
                <a:defRPr>
                  <a:solidFill>
                    <a:srgbClr val="FFFFFF"/>
                  </a:solidFill>
                </a:defRPr>
              </a:pPr>
              <a:endParaRPr/>
            </a:p>
          </p:txBody>
        </p:sp>
        <p:sp>
          <p:nvSpPr>
            <p:cNvPr id="1841" name="Line"/>
            <p:cNvSpPr/>
            <p:nvPr/>
          </p:nvSpPr>
          <p:spPr>
            <a:xfrm flipV="1">
              <a:off x="485652" y="571468"/>
              <a:ext cx="4812" cy="139269"/>
            </a:xfrm>
            <a:prstGeom prst="line">
              <a:avLst/>
            </a:prstGeom>
            <a:noFill/>
            <a:ln w="25400" cap="flat">
              <a:solidFill>
                <a:srgbClr val="000000"/>
              </a:solidFill>
              <a:prstDash val="solid"/>
              <a:miter lim="800000"/>
            </a:ln>
            <a:effectLst/>
          </p:spPr>
          <p:txBody>
            <a:bodyPr wrap="square" lIns="45718" tIns="45718" rIns="45718" bIns="45718" numCol="1" anchor="t">
              <a:noAutofit/>
            </a:bodyPr>
            <a:lstStyle/>
            <a:p>
              <a:pPr>
                <a:defRPr>
                  <a:solidFill>
                    <a:srgbClr val="FFFFFF"/>
                  </a:solidFill>
                </a:defRPr>
              </a:pPr>
              <a:endParaRPr/>
            </a:p>
          </p:txBody>
        </p:sp>
      </p:grpSp>
      <p:sp>
        <p:nvSpPr>
          <p:cNvPr id="1843" name="Challenges for Developers / Operators"/>
          <p:cNvSpPr txBox="1">
            <a:spLocks noGrp="1"/>
          </p:cNvSpPr>
          <p:nvPr>
            <p:ph type="title"/>
          </p:nvPr>
        </p:nvSpPr>
        <p:spPr>
          <a:xfrm>
            <a:off x="1565395" y="875900"/>
            <a:ext cx="21746798" cy="2207524"/>
          </a:xfrm>
          <a:prstGeom prst="rect">
            <a:avLst/>
          </a:prstGeom>
        </p:spPr>
        <p:txBody>
          <a:bodyPr/>
          <a:lstStyle>
            <a:lvl1pPr>
              <a:defRPr spc="-299"/>
            </a:lvl1pPr>
          </a:lstStyle>
          <a:p>
            <a:r>
              <a:t>Challenges for Developers / Operators</a:t>
            </a:r>
          </a:p>
        </p:txBody>
      </p:sp>
      <p:sp>
        <p:nvSpPr>
          <p:cNvPr id="1844" name="THE PRACTITIONER"/>
          <p:cNvSpPr txBox="1"/>
          <p:nvPr/>
        </p:nvSpPr>
        <p:spPr>
          <a:xfrm>
            <a:off x="2487664" y="4444124"/>
            <a:ext cx="3495768" cy="639233"/>
          </a:xfrm>
          <a:prstGeom prst="rect">
            <a:avLst/>
          </a:prstGeom>
          <a:ln w="127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spcBef>
                <a:spcPts val="0"/>
              </a:spcBef>
              <a:defRPr sz="2400">
                <a:solidFill>
                  <a:srgbClr val="44546A"/>
                </a:solidFill>
                <a:latin typeface="Tahoma"/>
                <a:ea typeface="Tahoma"/>
                <a:cs typeface="Tahoma"/>
                <a:sym typeface="Tahoma"/>
              </a:defRPr>
            </a:lvl1pPr>
          </a:lstStyle>
          <a:p>
            <a:r>
              <a:t>THE PRACTITIONER</a:t>
            </a:r>
          </a:p>
        </p:txBody>
      </p:sp>
      <p:sp>
        <p:nvSpPr>
          <p:cNvPr id="1845" name="Rectangle"/>
          <p:cNvSpPr/>
          <p:nvPr/>
        </p:nvSpPr>
        <p:spPr>
          <a:xfrm>
            <a:off x="6736343" y="5575513"/>
            <a:ext cx="73154" cy="1955802"/>
          </a:xfrm>
          <a:prstGeom prst="rect">
            <a:avLst/>
          </a:prstGeom>
          <a:solidFill>
            <a:schemeClr val="accent5"/>
          </a:soli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grpSp>
        <p:nvGrpSpPr>
          <p:cNvPr id="1850" name="Group"/>
          <p:cNvGrpSpPr/>
          <p:nvPr/>
        </p:nvGrpSpPr>
        <p:grpSpPr>
          <a:xfrm>
            <a:off x="12465369" y="10280273"/>
            <a:ext cx="611225" cy="696702"/>
            <a:chOff x="0" y="0"/>
            <a:chExt cx="611223" cy="696700"/>
          </a:xfrm>
        </p:grpSpPr>
        <p:sp>
          <p:nvSpPr>
            <p:cNvPr id="1846" name="Shape"/>
            <p:cNvSpPr/>
            <p:nvPr/>
          </p:nvSpPr>
          <p:spPr>
            <a:xfrm>
              <a:off x="211052" y="123302"/>
              <a:ext cx="189118" cy="32906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7200"/>
                  </a:lnTo>
                  <a:lnTo>
                    <a:pt x="21600" y="21600"/>
                  </a:lnTo>
                  <a:lnTo>
                    <a:pt x="0" y="14400"/>
                  </a:lnTo>
                  <a:lnTo>
                    <a:pt x="0" y="0"/>
                  </a:lnTo>
                  <a:close/>
                </a:path>
              </a:pathLst>
            </a:custGeom>
            <a:solidFill>
              <a:schemeClr val="accent4"/>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sp>
          <p:nvSpPr>
            <p:cNvPr id="1847" name="Shape"/>
            <p:cNvSpPr/>
            <p:nvPr/>
          </p:nvSpPr>
          <p:spPr>
            <a:xfrm>
              <a:off x="420592" y="123302"/>
              <a:ext cx="190631" cy="329062"/>
            </a:xfrm>
            <a:custGeom>
              <a:avLst/>
              <a:gdLst/>
              <a:ahLst/>
              <a:cxnLst>
                <a:cxn ang="0">
                  <a:pos x="wd2" y="hd2"/>
                </a:cxn>
                <a:cxn ang="5400000">
                  <a:pos x="wd2" y="hd2"/>
                </a:cxn>
                <a:cxn ang="10800000">
                  <a:pos x="wd2" y="hd2"/>
                </a:cxn>
                <a:cxn ang="16200000">
                  <a:pos x="wd2" y="hd2"/>
                </a:cxn>
              </a:cxnLst>
              <a:rect l="0" t="0" r="r" b="b"/>
              <a:pathLst>
                <a:path w="21600" h="21600" extrusionOk="0">
                  <a:moveTo>
                    <a:pt x="0" y="7200"/>
                  </a:moveTo>
                  <a:lnTo>
                    <a:pt x="0" y="21600"/>
                  </a:lnTo>
                  <a:lnTo>
                    <a:pt x="21600" y="14400"/>
                  </a:lnTo>
                  <a:lnTo>
                    <a:pt x="21600" y="0"/>
                  </a:lnTo>
                  <a:lnTo>
                    <a:pt x="0" y="7200"/>
                  </a:lnTo>
                  <a:close/>
                </a:path>
              </a:pathLst>
            </a:custGeom>
            <a:solidFill>
              <a:srgbClr val="4040B2"/>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sp>
          <p:nvSpPr>
            <p:cNvPr id="1848" name="Shape"/>
            <p:cNvSpPr/>
            <p:nvPr/>
          </p:nvSpPr>
          <p:spPr>
            <a:xfrm>
              <a:off x="-1" y="-1"/>
              <a:ext cx="189875" cy="33057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4384"/>
                  </a:lnTo>
                  <a:lnTo>
                    <a:pt x="21600" y="21600"/>
                  </a:lnTo>
                  <a:lnTo>
                    <a:pt x="21600" y="7216"/>
                  </a:lnTo>
                  <a:lnTo>
                    <a:pt x="0" y="0"/>
                  </a:lnTo>
                  <a:close/>
                </a:path>
              </a:pathLst>
            </a:custGeom>
            <a:solidFill>
              <a:schemeClr val="accent4"/>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sp>
          <p:nvSpPr>
            <p:cNvPr id="1849" name="Shape"/>
            <p:cNvSpPr/>
            <p:nvPr/>
          </p:nvSpPr>
          <p:spPr>
            <a:xfrm>
              <a:off x="211052" y="366882"/>
              <a:ext cx="189118" cy="329818"/>
            </a:xfrm>
            <a:custGeom>
              <a:avLst/>
              <a:gdLst/>
              <a:ahLst/>
              <a:cxnLst>
                <a:cxn ang="0">
                  <a:pos x="wd2" y="hd2"/>
                </a:cxn>
                <a:cxn ang="5400000">
                  <a:pos x="wd2" y="hd2"/>
                </a:cxn>
                <a:cxn ang="10800000">
                  <a:pos x="wd2" y="hd2"/>
                </a:cxn>
                <a:cxn ang="16200000">
                  <a:pos x="wd2" y="hd2"/>
                </a:cxn>
              </a:cxnLst>
              <a:rect l="0" t="0" r="r" b="b"/>
              <a:pathLst>
                <a:path w="21600" h="21600" extrusionOk="0">
                  <a:moveTo>
                    <a:pt x="0" y="14417"/>
                  </a:moveTo>
                  <a:lnTo>
                    <a:pt x="21600" y="21600"/>
                  </a:lnTo>
                  <a:lnTo>
                    <a:pt x="21600" y="7233"/>
                  </a:lnTo>
                  <a:lnTo>
                    <a:pt x="0" y="0"/>
                  </a:lnTo>
                  <a:lnTo>
                    <a:pt x="0" y="14417"/>
                  </a:lnTo>
                  <a:close/>
                </a:path>
              </a:pathLst>
            </a:custGeom>
            <a:solidFill>
              <a:schemeClr val="accent4"/>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grpSp>
      <p:sp>
        <p:nvSpPr>
          <p:cNvPr id="1851" name="Shape"/>
          <p:cNvSpPr/>
          <p:nvPr/>
        </p:nvSpPr>
        <p:spPr>
          <a:xfrm>
            <a:off x="10255083" y="7117380"/>
            <a:ext cx="5031635" cy="2915962"/>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rgbClr val="44546A">
              <a:alpha val="26000"/>
            </a:srgbClr>
          </a:solidFill>
          <a:ln w="63500">
            <a:solidFill>
              <a:srgbClr val="44546A"/>
            </a:solidFill>
            <a:miter/>
          </a:ln>
        </p:spPr>
        <p:txBody>
          <a:bodyPr lIns="121918" tIns="121918" rIns="121918" bIns="121918"/>
          <a:lstStyle/>
          <a:p>
            <a:pPr>
              <a:lnSpc>
                <a:spcPct val="100000"/>
              </a:lnSpc>
              <a:spcBef>
                <a:spcPts val="0"/>
              </a:spcBef>
              <a:defRPr sz="3400" b="0">
                <a:latin typeface="Verdana"/>
                <a:ea typeface="Verdana"/>
                <a:cs typeface="Verdana"/>
                <a:sym typeface="Verdana"/>
              </a:defRPr>
            </a:pPr>
            <a:endParaRPr/>
          </a:p>
        </p:txBody>
      </p:sp>
      <p:sp>
        <p:nvSpPr>
          <p:cNvPr id="1852" name="Shape"/>
          <p:cNvSpPr/>
          <p:nvPr/>
        </p:nvSpPr>
        <p:spPr>
          <a:xfrm>
            <a:off x="10255083" y="9170669"/>
            <a:ext cx="5031635" cy="2915962"/>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chemeClr val="accent4">
              <a:alpha val="14000"/>
            </a:schemeClr>
          </a:solidFill>
          <a:ln w="63500">
            <a:solidFill>
              <a:schemeClr val="accent4">
                <a:alpha val="56000"/>
              </a:schemeClr>
            </a:solidFill>
            <a:miter/>
          </a:ln>
        </p:spPr>
        <p:txBody>
          <a:bodyPr lIns="121918" tIns="121918" rIns="121918" bIns="121918"/>
          <a:lstStyle/>
          <a:p>
            <a:pPr>
              <a:lnSpc>
                <a:spcPct val="100000"/>
              </a:lnSpc>
              <a:spcBef>
                <a:spcPts val="0"/>
              </a:spcBef>
              <a:defRPr sz="3400" b="0">
                <a:latin typeface="Verdana"/>
                <a:ea typeface="Verdana"/>
                <a:cs typeface="Verdana"/>
                <a:sym typeface="Verdana"/>
              </a:defRPr>
            </a:pPr>
            <a:endParaRPr/>
          </a:p>
        </p:txBody>
      </p:sp>
      <p:grpSp>
        <p:nvGrpSpPr>
          <p:cNvPr id="1864" name="Group"/>
          <p:cNvGrpSpPr/>
          <p:nvPr/>
        </p:nvGrpSpPr>
        <p:grpSpPr>
          <a:xfrm>
            <a:off x="12437618" y="8184432"/>
            <a:ext cx="666728" cy="667522"/>
            <a:chOff x="0" y="0"/>
            <a:chExt cx="666727" cy="667520"/>
          </a:xfrm>
        </p:grpSpPr>
        <p:sp>
          <p:nvSpPr>
            <p:cNvPr id="1853" name="Triangle"/>
            <p:cNvSpPr/>
            <p:nvPr/>
          </p:nvSpPr>
          <p:spPr>
            <a:xfrm>
              <a:off x="0" y="-1"/>
              <a:ext cx="666728" cy="66752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10761" y="21600"/>
                  </a:lnTo>
                  <a:lnTo>
                    <a:pt x="0" y="0"/>
                  </a:lnTo>
                  <a:lnTo>
                    <a:pt x="21600" y="0"/>
                  </a:lnTo>
                  <a:close/>
                </a:path>
              </a:pathLst>
            </a:custGeom>
            <a:solidFill>
              <a:srgbClr val="000000"/>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sp>
          <p:nvSpPr>
            <p:cNvPr id="1854" name="Square"/>
            <p:cNvSpPr/>
            <p:nvPr/>
          </p:nvSpPr>
          <p:spPr>
            <a:xfrm>
              <a:off x="255697" y="133025"/>
              <a:ext cx="39032" cy="39032"/>
            </a:xfrm>
            <a:prstGeom prst="rect">
              <a:avLst/>
            </a:pr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sp>
          <p:nvSpPr>
            <p:cNvPr id="1855" name="Square"/>
            <p:cNvSpPr/>
            <p:nvPr/>
          </p:nvSpPr>
          <p:spPr>
            <a:xfrm>
              <a:off x="313846" y="133025"/>
              <a:ext cx="38237" cy="39032"/>
            </a:xfrm>
            <a:prstGeom prst="rect">
              <a:avLst/>
            </a:pr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sp>
          <p:nvSpPr>
            <p:cNvPr id="1856" name="Square"/>
            <p:cNvSpPr/>
            <p:nvPr/>
          </p:nvSpPr>
          <p:spPr>
            <a:xfrm>
              <a:off x="371199" y="133025"/>
              <a:ext cx="39031" cy="39032"/>
            </a:xfrm>
            <a:prstGeom prst="rect">
              <a:avLst/>
            </a:pr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sp>
          <p:nvSpPr>
            <p:cNvPr id="1857" name="Square"/>
            <p:cNvSpPr/>
            <p:nvPr/>
          </p:nvSpPr>
          <p:spPr>
            <a:xfrm>
              <a:off x="255697" y="191175"/>
              <a:ext cx="39032" cy="39031"/>
            </a:xfrm>
            <a:prstGeom prst="rect">
              <a:avLst/>
            </a:pr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sp>
          <p:nvSpPr>
            <p:cNvPr id="1858" name="Square"/>
            <p:cNvSpPr/>
            <p:nvPr/>
          </p:nvSpPr>
          <p:spPr>
            <a:xfrm>
              <a:off x="313846" y="191175"/>
              <a:ext cx="38237" cy="39031"/>
            </a:xfrm>
            <a:prstGeom prst="rect">
              <a:avLst/>
            </a:pr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sp>
          <p:nvSpPr>
            <p:cNvPr id="1859" name="Square"/>
            <p:cNvSpPr/>
            <p:nvPr/>
          </p:nvSpPr>
          <p:spPr>
            <a:xfrm>
              <a:off x="371199" y="191175"/>
              <a:ext cx="39031" cy="39031"/>
            </a:xfrm>
            <a:prstGeom prst="rect">
              <a:avLst/>
            </a:pr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sp>
          <p:nvSpPr>
            <p:cNvPr id="1860" name="Square"/>
            <p:cNvSpPr/>
            <p:nvPr/>
          </p:nvSpPr>
          <p:spPr>
            <a:xfrm>
              <a:off x="255697" y="250120"/>
              <a:ext cx="39032" cy="38237"/>
            </a:xfrm>
            <a:prstGeom prst="rect">
              <a:avLst/>
            </a:pr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sp>
          <p:nvSpPr>
            <p:cNvPr id="1861" name="Square"/>
            <p:cNvSpPr/>
            <p:nvPr/>
          </p:nvSpPr>
          <p:spPr>
            <a:xfrm>
              <a:off x="313846" y="250120"/>
              <a:ext cx="38237" cy="38237"/>
            </a:xfrm>
            <a:prstGeom prst="rect">
              <a:avLst/>
            </a:pr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sp>
          <p:nvSpPr>
            <p:cNvPr id="1862" name="Square"/>
            <p:cNvSpPr/>
            <p:nvPr/>
          </p:nvSpPr>
          <p:spPr>
            <a:xfrm>
              <a:off x="313846" y="307473"/>
              <a:ext cx="38237" cy="39031"/>
            </a:xfrm>
            <a:prstGeom prst="rect">
              <a:avLst/>
            </a:pr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sp>
          <p:nvSpPr>
            <p:cNvPr id="1863" name="Square"/>
            <p:cNvSpPr/>
            <p:nvPr/>
          </p:nvSpPr>
          <p:spPr>
            <a:xfrm>
              <a:off x="371996" y="250120"/>
              <a:ext cx="39031" cy="38237"/>
            </a:xfrm>
            <a:prstGeom prst="rect">
              <a:avLst/>
            </a:pr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grpSp>
      <p:sp>
        <p:nvSpPr>
          <p:cNvPr id="1865" name="Decoupling application from infrastructure…"/>
          <p:cNvSpPr txBox="1"/>
          <p:nvPr/>
        </p:nvSpPr>
        <p:spPr>
          <a:xfrm>
            <a:off x="7010399" y="5960748"/>
            <a:ext cx="5616857" cy="1185333"/>
          </a:xfrm>
          <a:prstGeom prst="rect">
            <a:avLst/>
          </a:prstGeom>
          <a:ln w="127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p>
            <a:pPr marL="254000" indent="-254000">
              <a:lnSpc>
                <a:spcPct val="100000"/>
              </a:lnSpc>
              <a:spcBef>
                <a:spcPts val="1100"/>
              </a:spcBef>
              <a:buSzPct val="100000"/>
              <a:buChar char="•"/>
              <a:defRPr sz="2000" b="0">
                <a:solidFill>
                  <a:srgbClr val="44546A"/>
                </a:solidFill>
                <a:latin typeface="Verdana"/>
                <a:ea typeface="Verdana"/>
                <a:cs typeface="Verdana"/>
                <a:sym typeface="Verdana"/>
              </a:defRPr>
            </a:pPr>
            <a:r>
              <a:t>Decoupling application from infrastructure</a:t>
            </a:r>
          </a:p>
          <a:p>
            <a:pPr marL="254000" indent="-254000">
              <a:lnSpc>
                <a:spcPct val="150000"/>
              </a:lnSpc>
              <a:spcBef>
                <a:spcPts val="0"/>
              </a:spcBef>
              <a:buSzPct val="100000"/>
              <a:buChar char="•"/>
              <a:defRPr sz="2000" b="0">
                <a:solidFill>
                  <a:srgbClr val="44546A"/>
                </a:solidFill>
                <a:latin typeface="Verdana"/>
                <a:ea typeface="Verdana"/>
                <a:cs typeface="Verdana"/>
                <a:sym typeface="Verdana"/>
              </a:defRPr>
            </a:pPr>
            <a:r>
              <a:t>Bin packing, machine efficiency</a:t>
            </a:r>
          </a:p>
        </p:txBody>
      </p:sp>
    </p:spTree>
    <p:extLst>
      <p:ext uri="{BB962C8B-B14F-4D97-AF65-F5344CB8AC3E}">
        <p14:creationId xmlns:p14="http://schemas.microsoft.com/office/powerpoint/2010/main" val="2663872320"/>
      </p:ext>
    </p:extLst>
  </p:cSld>
  <p:clrMapOvr>
    <a:masterClrMapping/>
  </p:clrMapOvr>
  <p:transition spd="med"/>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 name="Shape 1648"/>
          <p:cNvSpPr/>
          <p:nvPr/>
        </p:nvSpPr>
        <p:spPr>
          <a:xfrm>
            <a:off x="4954754" y="7795047"/>
            <a:ext cx="5524057" cy="1"/>
          </a:xfrm>
          <a:prstGeom prst="line">
            <a:avLst/>
          </a:prstGeom>
          <a:ln w="63500">
            <a:solidFill>
              <a:srgbClr val="000000"/>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649" name="Shape 1649"/>
          <p:cNvSpPr/>
          <p:nvPr/>
        </p:nvSpPr>
        <p:spPr>
          <a:xfrm flipV="1">
            <a:off x="10477612" y="7771204"/>
            <a:ext cx="1" cy="2650967"/>
          </a:xfrm>
          <a:prstGeom prst="line">
            <a:avLst/>
          </a:prstGeom>
          <a:ln w="63500">
            <a:solidFill>
              <a:srgbClr val="000000"/>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650" name="Shape 1650"/>
          <p:cNvSpPr/>
          <p:nvPr/>
        </p:nvSpPr>
        <p:spPr>
          <a:xfrm>
            <a:off x="3044854" y="8504237"/>
            <a:ext cx="7065568" cy="1"/>
          </a:xfrm>
          <a:prstGeom prst="line">
            <a:avLst/>
          </a:prstGeom>
          <a:ln w="63500">
            <a:solidFill>
              <a:schemeClr val="accent3"/>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651" name="Shape 1651"/>
          <p:cNvSpPr/>
          <p:nvPr/>
        </p:nvSpPr>
        <p:spPr>
          <a:xfrm flipV="1">
            <a:off x="10064520" y="8527616"/>
            <a:ext cx="1" cy="1784529"/>
          </a:xfrm>
          <a:prstGeom prst="line">
            <a:avLst/>
          </a:prstGeom>
          <a:ln w="63500">
            <a:solidFill>
              <a:schemeClr val="accent3"/>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652" name="Shape 1652"/>
          <p:cNvSpPr/>
          <p:nvPr/>
        </p:nvSpPr>
        <p:spPr>
          <a:xfrm>
            <a:off x="10255084" y="9170670"/>
            <a:ext cx="5031633" cy="2915961"/>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chemeClr val="accent4">
              <a:alpha val="14000"/>
            </a:schemeClr>
          </a:solidFill>
          <a:ln w="63500">
            <a:solidFill>
              <a:schemeClr val="accent4">
                <a:alpha val="56000"/>
              </a:schemeClr>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653" name="Shape 1653"/>
          <p:cNvSpPr>
            <a:spLocks noGrp="1"/>
          </p:cNvSpPr>
          <p:nvPr>
            <p:ph type="title"/>
          </p:nvPr>
        </p:nvSpPr>
        <p:spPr>
          <a:xfrm>
            <a:off x="1565396" y="875901"/>
            <a:ext cx="21746796" cy="1405845"/>
          </a:xfrm>
          <a:prstGeom prst="rect">
            <a:avLst/>
          </a:prstGeom>
        </p:spPr>
        <p:txBody>
          <a:bodyPr/>
          <a:lstStyle>
            <a:lvl1pPr defTabSz="1316736">
              <a:spcBef>
                <a:spcPts val="1300"/>
              </a:spcBef>
              <a:defRPr sz="5328" spc="-190">
                <a:latin typeface="Verdana"/>
                <a:ea typeface="Verdana"/>
                <a:cs typeface="Verdana"/>
                <a:sym typeface="Verdana"/>
              </a:defRPr>
            </a:lvl1pPr>
          </a:lstStyle>
          <a:p>
            <a:r>
              <a:t>Enable Organization to have governance over infrastructure</a:t>
            </a:r>
          </a:p>
        </p:txBody>
      </p:sp>
      <p:sp>
        <p:nvSpPr>
          <p:cNvPr id="1654" name="Shape 1654"/>
          <p:cNvSpPr/>
          <p:nvPr/>
        </p:nvSpPr>
        <p:spPr>
          <a:xfrm>
            <a:off x="14211275" y="10118800"/>
            <a:ext cx="2557732" cy="1019647"/>
          </a:xfrm>
          <a:prstGeom prst="rect">
            <a:avLst/>
          </a:prstGeom>
          <a:solidFill>
            <a:schemeClr val="accent4"/>
          </a:solid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xmlns="" val="1"/>
            </a:ext>
          </a:extLst>
        </p:spPr>
        <p:txBody>
          <a:bodyPr lIns="50800" tIns="50800" rIns="50800" bIns="50800" anchor="ctr"/>
          <a:lstStyle>
            <a:lvl1pPr algn="ctr" defTabSz="825500">
              <a:lnSpc>
                <a:spcPct val="100000"/>
              </a:lnSpc>
              <a:spcBef>
                <a:spcPts val="0"/>
              </a:spcBef>
              <a:defRPr sz="3700" b="0">
                <a:latin typeface="Klavika Basic"/>
                <a:ea typeface="Klavika Basic"/>
                <a:cs typeface="Klavika Basic"/>
                <a:sym typeface="Klavika Basic"/>
              </a:defRPr>
            </a:lvl1pPr>
          </a:lstStyle>
          <a:p>
            <a:r>
              <a:t>Provider</a:t>
            </a:r>
          </a:p>
        </p:txBody>
      </p:sp>
      <p:sp>
        <p:nvSpPr>
          <p:cNvPr id="1655" name="Shape 1655"/>
          <p:cNvSpPr/>
          <p:nvPr/>
        </p:nvSpPr>
        <p:spPr>
          <a:xfrm>
            <a:off x="8772954" y="10118800"/>
            <a:ext cx="2557732" cy="1019647"/>
          </a:xfrm>
          <a:prstGeom prst="rect">
            <a:avLst/>
          </a:prstGeom>
          <a:solidFill>
            <a:schemeClr val="accent4"/>
          </a:solid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xmlns="" val="1"/>
            </a:ext>
          </a:extLst>
        </p:spPr>
        <p:txBody>
          <a:bodyPr lIns="50800" tIns="50800" rIns="50800" bIns="50800" anchor="ctr"/>
          <a:lstStyle>
            <a:lvl1pPr algn="ctr" defTabSz="825500">
              <a:lnSpc>
                <a:spcPct val="100000"/>
              </a:lnSpc>
              <a:spcBef>
                <a:spcPts val="0"/>
              </a:spcBef>
              <a:defRPr sz="3700" b="0">
                <a:latin typeface="Klavika Basic"/>
                <a:ea typeface="Klavika Basic"/>
                <a:cs typeface="Klavika Basic"/>
                <a:sym typeface="Klavika Basic"/>
              </a:defRPr>
            </a:lvl1pPr>
          </a:lstStyle>
          <a:p>
            <a:r>
              <a:t>Core</a:t>
            </a:r>
          </a:p>
        </p:txBody>
      </p:sp>
      <p:sp>
        <p:nvSpPr>
          <p:cNvPr id="1656" name="Shape 1656"/>
          <p:cNvSpPr/>
          <p:nvPr/>
        </p:nvSpPr>
        <p:spPr>
          <a:xfrm>
            <a:off x="1574800" y="2095499"/>
            <a:ext cx="22605610" cy="840741"/>
          </a:xfrm>
          <a:prstGeom prst="rect">
            <a:avLst/>
          </a:prstGeom>
          <a:ln w="25400">
            <a:miter lim="400000"/>
          </a:ln>
          <a:extLst>
            <a:ext uri="{C572A759-6A51-4108-AA02-DFA0A04FC94B}">
              <ma14:wrappingTextBoxFlag xmlns:ma14="http://schemas.microsoft.com/office/mac/drawingml/2011/main" xmlns="" val="1"/>
            </a:ext>
          </a:extLst>
        </p:spPr>
        <p:txBody>
          <a:bodyPr lIns="121919" tIns="121919" rIns="121919" bIns="121919" anchor="b">
            <a:spAutoFit/>
          </a:bodyPr>
          <a:lstStyle>
            <a:lvl1pPr marL="88900" indent="-88900">
              <a:lnSpc>
                <a:spcPct val="90000"/>
              </a:lnSpc>
              <a:spcBef>
                <a:spcPts val="0"/>
              </a:spcBef>
              <a:defRPr sz="3900" i="1">
                <a:solidFill>
                  <a:schemeClr val="accent1"/>
                </a:solidFill>
                <a:latin typeface="Verdana"/>
                <a:ea typeface="Verdana"/>
                <a:cs typeface="Verdana"/>
                <a:sym typeface="Verdana"/>
              </a:defRPr>
            </a:lvl1pPr>
          </a:lstStyle>
          <a:p>
            <a:r>
              <a:t>Ensure provisioning policy is being maintained to minimize risk to the business</a:t>
            </a:r>
          </a:p>
        </p:txBody>
      </p:sp>
      <p:sp>
        <p:nvSpPr>
          <p:cNvPr id="1657" name="Shape 1657"/>
          <p:cNvSpPr/>
          <p:nvPr/>
        </p:nvSpPr>
        <p:spPr>
          <a:xfrm>
            <a:off x="4954754" y="7795047"/>
            <a:ext cx="5524057" cy="1"/>
          </a:xfrm>
          <a:prstGeom prst="line">
            <a:avLst/>
          </a:prstGeom>
          <a:ln w="63500">
            <a:solidFill>
              <a:srgbClr val="000000"/>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658" name="Shape 1658"/>
          <p:cNvSpPr/>
          <p:nvPr/>
        </p:nvSpPr>
        <p:spPr>
          <a:xfrm flipV="1">
            <a:off x="5816865" y="5986008"/>
            <a:ext cx="1" cy="1784529"/>
          </a:xfrm>
          <a:prstGeom prst="line">
            <a:avLst/>
          </a:prstGeom>
          <a:ln w="63500">
            <a:solidFill>
              <a:srgbClr val="000000"/>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659" name="Shape 1659"/>
          <p:cNvSpPr/>
          <p:nvPr/>
        </p:nvSpPr>
        <p:spPr>
          <a:xfrm>
            <a:off x="3178958" y="4271235"/>
            <a:ext cx="9075649" cy="1"/>
          </a:xfrm>
          <a:prstGeom prst="line">
            <a:avLst/>
          </a:prstGeom>
          <a:ln w="63500">
            <a:solidFill>
              <a:srgbClr val="FFFFFF"/>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666" name="Group 1666"/>
          <p:cNvGrpSpPr/>
          <p:nvPr/>
        </p:nvGrpSpPr>
        <p:grpSpPr>
          <a:xfrm>
            <a:off x="1823968" y="6618227"/>
            <a:ext cx="681098" cy="2866536"/>
            <a:chOff x="0" y="0"/>
            <a:chExt cx="681096" cy="2866535"/>
          </a:xfrm>
        </p:grpSpPr>
        <p:sp>
          <p:nvSpPr>
            <p:cNvPr id="1660" name="Shape 1660"/>
            <p:cNvSpPr/>
            <p:nvPr/>
          </p:nvSpPr>
          <p:spPr>
            <a:xfrm>
              <a:off x="149253" y="1040372"/>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661" name="Shape 1661"/>
            <p:cNvSpPr/>
            <p:nvPr/>
          </p:nvSpPr>
          <p:spPr>
            <a:xfrm>
              <a:off x="0" y="1439642"/>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662" name="Shape 1662"/>
            <p:cNvSpPr/>
            <p:nvPr/>
          </p:nvSpPr>
          <p:spPr>
            <a:xfrm>
              <a:off x="149253" y="2079852"/>
              <a:ext cx="387917" cy="387418"/>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663" name="Shape 1663"/>
            <p:cNvSpPr/>
            <p:nvPr/>
          </p:nvSpPr>
          <p:spPr>
            <a:xfrm>
              <a:off x="0" y="2479123"/>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664" name="Shape 1664"/>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665" name="Shape 1665"/>
            <p:cNvSpPr/>
            <p:nvPr/>
          </p:nvSpPr>
          <p:spPr>
            <a:xfrm>
              <a:off x="0" y="399270"/>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sp>
        <p:nvSpPr>
          <p:cNvPr id="1667" name="Shape 1667"/>
          <p:cNvSpPr/>
          <p:nvPr/>
        </p:nvSpPr>
        <p:spPr>
          <a:xfrm flipV="1">
            <a:off x="2725419" y="6563217"/>
            <a:ext cx="1" cy="3171886"/>
          </a:xfrm>
          <a:prstGeom prst="line">
            <a:avLst/>
          </a:prstGeom>
          <a:ln w="63500">
            <a:solidFill>
              <a:schemeClr val="accent3"/>
            </a:solidFill>
            <a:miter/>
            <a:headEnd type="oval"/>
            <a:tailEnd type="oval"/>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668" name="Shape 1668"/>
          <p:cNvSpPr/>
          <p:nvPr/>
        </p:nvSpPr>
        <p:spPr>
          <a:xfrm>
            <a:off x="2754126" y="8504237"/>
            <a:ext cx="7356297" cy="1"/>
          </a:xfrm>
          <a:prstGeom prst="line">
            <a:avLst/>
          </a:prstGeom>
          <a:ln w="63500">
            <a:solidFill>
              <a:schemeClr val="accent3"/>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669" name="Shape 1669"/>
          <p:cNvSpPr/>
          <p:nvPr/>
        </p:nvSpPr>
        <p:spPr>
          <a:xfrm>
            <a:off x="1216422" y="9848037"/>
            <a:ext cx="2210633" cy="639234"/>
          </a:xfrm>
          <a:prstGeom prst="rect">
            <a:avLst/>
          </a:prstGeom>
          <a:ln w="254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lnSpc>
                <a:spcPct val="100000"/>
              </a:lnSpc>
              <a:spcBef>
                <a:spcPts val="0"/>
              </a:spcBef>
              <a:defRPr sz="2400">
                <a:solidFill>
                  <a:schemeClr val="accent3"/>
                </a:solidFill>
              </a:defRPr>
            </a:lvl1pPr>
          </a:lstStyle>
          <a:p>
            <a:r>
              <a:t>OPERATORS</a:t>
            </a:r>
          </a:p>
        </p:txBody>
      </p:sp>
      <p:grpSp>
        <p:nvGrpSpPr>
          <p:cNvPr id="1680" name="Group 1680"/>
          <p:cNvGrpSpPr/>
          <p:nvPr/>
        </p:nvGrpSpPr>
        <p:grpSpPr>
          <a:xfrm>
            <a:off x="3602711" y="5148059"/>
            <a:ext cx="4428308" cy="786683"/>
            <a:chOff x="0" y="0"/>
            <a:chExt cx="4428307" cy="786682"/>
          </a:xfrm>
        </p:grpSpPr>
        <p:sp>
          <p:nvSpPr>
            <p:cNvPr id="1670" name="Shape 1670"/>
            <p:cNvSpPr/>
            <p:nvPr/>
          </p:nvSpPr>
          <p:spPr>
            <a:xfrm>
              <a:off x="1117806" y="0"/>
              <a:ext cx="387916"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671" name="Shape 1671"/>
            <p:cNvSpPr/>
            <p:nvPr/>
          </p:nvSpPr>
          <p:spPr>
            <a:xfrm>
              <a:off x="968552" y="399270"/>
              <a:ext cx="681098"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672" name="Shape 1672"/>
            <p:cNvSpPr/>
            <p:nvPr/>
          </p:nvSpPr>
          <p:spPr>
            <a:xfrm>
              <a:off x="3896464" y="0"/>
              <a:ext cx="387916"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673" name="Shape 1673"/>
            <p:cNvSpPr/>
            <p:nvPr/>
          </p:nvSpPr>
          <p:spPr>
            <a:xfrm>
              <a:off x="3747210" y="399269"/>
              <a:ext cx="681098"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674" name="Shape 1674"/>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675" name="Shape 1675"/>
            <p:cNvSpPr/>
            <p:nvPr/>
          </p:nvSpPr>
          <p:spPr>
            <a:xfrm>
              <a:off x="0" y="399270"/>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676" name="Shape 1676"/>
            <p:cNvSpPr/>
            <p:nvPr/>
          </p:nvSpPr>
          <p:spPr>
            <a:xfrm>
              <a:off x="3054911" y="0"/>
              <a:ext cx="387916"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677" name="Shape 1677"/>
            <p:cNvSpPr/>
            <p:nvPr/>
          </p:nvSpPr>
          <p:spPr>
            <a:xfrm>
              <a:off x="2905657" y="399269"/>
              <a:ext cx="681098"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678" name="Shape 1678"/>
            <p:cNvSpPr/>
            <p:nvPr/>
          </p:nvSpPr>
          <p:spPr>
            <a:xfrm>
              <a:off x="2086359" y="0"/>
              <a:ext cx="387916"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679" name="Shape 1679"/>
            <p:cNvSpPr/>
            <p:nvPr/>
          </p:nvSpPr>
          <p:spPr>
            <a:xfrm>
              <a:off x="1937105" y="399269"/>
              <a:ext cx="681098"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sp>
        <p:nvSpPr>
          <p:cNvPr id="1681" name="Shape 1681"/>
          <p:cNvSpPr/>
          <p:nvPr/>
        </p:nvSpPr>
        <p:spPr>
          <a:xfrm>
            <a:off x="4537999" y="4366291"/>
            <a:ext cx="2557732" cy="639235"/>
          </a:xfrm>
          <a:prstGeom prst="rect">
            <a:avLst/>
          </a:prstGeom>
          <a:ln w="254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lgn="ctr">
              <a:lnSpc>
                <a:spcPct val="100000"/>
              </a:lnSpc>
              <a:spcBef>
                <a:spcPts val="0"/>
              </a:spcBef>
              <a:defRPr sz="2400">
                <a:solidFill>
                  <a:srgbClr val="000000"/>
                </a:solidFill>
              </a:defRPr>
            </a:lvl1pPr>
          </a:lstStyle>
          <a:p>
            <a:r>
              <a:t>DEVELOPERS</a:t>
            </a:r>
          </a:p>
        </p:txBody>
      </p:sp>
      <p:sp>
        <p:nvSpPr>
          <p:cNvPr id="1682" name="Shape 1682"/>
          <p:cNvSpPr/>
          <p:nvPr/>
        </p:nvSpPr>
        <p:spPr>
          <a:xfrm>
            <a:off x="3702437" y="6053413"/>
            <a:ext cx="4228857" cy="1"/>
          </a:xfrm>
          <a:prstGeom prst="line">
            <a:avLst/>
          </a:prstGeom>
          <a:ln w="63500">
            <a:solidFill>
              <a:srgbClr val="000000"/>
            </a:solidFill>
            <a:miter/>
            <a:headEnd type="oval"/>
            <a:tailEnd type="oval"/>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683" name="Shape 1683"/>
          <p:cNvSpPr/>
          <p:nvPr/>
        </p:nvSpPr>
        <p:spPr>
          <a:xfrm>
            <a:off x="11668833" y="11424608"/>
            <a:ext cx="2204297" cy="892647"/>
          </a:xfrm>
          <a:prstGeom prst="rect">
            <a:avLst/>
          </a:prstGeom>
          <a:solidFill>
            <a:srgbClr val="FFFFFF"/>
          </a:solidFill>
          <a:ln w="63500">
            <a:solidFill>
              <a:schemeClr val="accent4">
                <a:lumOff val="9950"/>
              </a:schemeClr>
            </a:solidFill>
            <a:miter/>
          </a:ln>
          <a:extLst>
            <a:ext uri="{C572A759-6A51-4108-AA02-DFA0A04FC94B}">
              <ma14:wrappingTextBoxFlag xmlns:ma14="http://schemas.microsoft.com/office/mac/drawingml/2011/main" xmlns="" val="1"/>
            </a:ext>
          </a:extLst>
        </p:spPr>
        <p:txBody>
          <a:bodyPr lIns="121919" tIns="121919" rIns="121919" bIns="121919" anchor="ctr"/>
          <a:lstStyle>
            <a:lvl1pPr algn="ctr">
              <a:lnSpc>
                <a:spcPct val="100000"/>
              </a:lnSpc>
              <a:spcBef>
                <a:spcPts val="0"/>
              </a:spcBef>
              <a:defRPr sz="2800" b="0">
                <a:solidFill>
                  <a:srgbClr val="535353"/>
                </a:solidFill>
                <a:latin typeface="Verdana"/>
                <a:ea typeface="Verdana"/>
                <a:cs typeface="Verdana"/>
                <a:sym typeface="Verdana"/>
              </a:defRPr>
            </a:lvl1pPr>
          </a:lstStyle>
          <a:p>
            <a:r>
              <a:t>Apply</a:t>
            </a:r>
          </a:p>
        </p:txBody>
      </p:sp>
      <p:sp>
        <p:nvSpPr>
          <p:cNvPr id="1684" name="Shape 1684"/>
          <p:cNvSpPr/>
          <p:nvPr/>
        </p:nvSpPr>
        <p:spPr>
          <a:xfrm>
            <a:off x="11668833" y="8911939"/>
            <a:ext cx="2204297" cy="892647"/>
          </a:xfrm>
          <a:prstGeom prst="rect">
            <a:avLst/>
          </a:prstGeom>
          <a:solidFill>
            <a:srgbClr val="FFFFFF"/>
          </a:solidFill>
          <a:ln w="63500">
            <a:solidFill>
              <a:schemeClr val="accent4">
                <a:lumOff val="9950"/>
              </a:schemeClr>
            </a:solidFill>
            <a:miter/>
          </a:ln>
          <a:extLst>
            <a:ext uri="{C572A759-6A51-4108-AA02-DFA0A04FC94B}">
              <ma14:wrappingTextBoxFlag xmlns:ma14="http://schemas.microsoft.com/office/mac/drawingml/2011/main" xmlns="" val="1"/>
            </a:ext>
          </a:extLst>
        </p:spPr>
        <p:txBody>
          <a:bodyPr lIns="121919" tIns="121919" rIns="121919" bIns="121919" anchor="ctr"/>
          <a:lstStyle>
            <a:lvl1pPr algn="ctr">
              <a:lnSpc>
                <a:spcPct val="100000"/>
              </a:lnSpc>
              <a:spcBef>
                <a:spcPts val="0"/>
              </a:spcBef>
              <a:defRPr sz="2800" b="0">
                <a:solidFill>
                  <a:srgbClr val="535353"/>
                </a:solidFill>
                <a:latin typeface="Verdana"/>
                <a:ea typeface="Verdana"/>
                <a:cs typeface="Verdana"/>
                <a:sym typeface="Verdana"/>
              </a:defRPr>
            </a:lvl1pPr>
          </a:lstStyle>
          <a:p>
            <a:r>
              <a:t>Plan </a:t>
            </a:r>
          </a:p>
        </p:txBody>
      </p:sp>
      <p:sp>
        <p:nvSpPr>
          <p:cNvPr id="1685" name="Shape 1685"/>
          <p:cNvSpPr/>
          <p:nvPr/>
        </p:nvSpPr>
        <p:spPr>
          <a:xfrm>
            <a:off x="1372374" y="3356885"/>
            <a:ext cx="7467601" cy="9146283"/>
          </a:xfrm>
          <a:prstGeom prst="rect">
            <a:avLst/>
          </a:prstGeom>
          <a:gradFill>
            <a:gsLst>
              <a:gs pos="0">
                <a:srgbClr val="FFFFFF">
                  <a:alpha val="44001"/>
                </a:srgbClr>
              </a:gs>
              <a:gs pos="100000">
                <a:srgbClr val="EEEEEE">
                  <a:alpha val="44001"/>
                </a:srgbClr>
              </a:gs>
            </a:gsLst>
            <a:lin ang="16200000"/>
          </a:gra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a:p>
        </p:txBody>
      </p:sp>
      <p:pic>
        <p:nvPicPr>
          <p:cNvPr id="1686" name="pasted-image.png"/>
          <p:cNvPicPr>
            <a:picLocks noChangeAspect="1"/>
          </p:cNvPicPr>
          <p:nvPr/>
        </p:nvPicPr>
        <p:blipFill>
          <a:blip r:embed="rId3">
            <a:extLst/>
          </a:blip>
          <a:stretch>
            <a:fillRect/>
          </a:stretch>
        </p:blipFill>
        <p:spPr>
          <a:xfrm>
            <a:off x="4926901" y="3057064"/>
            <a:ext cx="16788858" cy="9146283"/>
          </a:xfrm>
          <a:prstGeom prst="rect">
            <a:avLst/>
          </a:prstGeom>
          <a:ln w="50800">
            <a:solidFill>
              <a:schemeClr val="accent1"/>
            </a:solidFill>
            <a:miter/>
          </a:ln>
          <a:effectLst>
            <a:outerShdw blurRad="127000" dir="2700000" rotWithShape="0">
              <a:srgbClr val="000000">
                <a:alpha val="75000"/>
              </a:srgbClr>
            </a:outerShdw>
          </a:effectLst>
        </p:spPr>
      </p:pic>
    </p:spTree>
  </p:cSld>
  <p:clrMapOvr>
    <a:masterClrMapping/>
  </p:clrMapOvr>
  <p:transition spd="slow"/>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0" name="Shape 1690"/>
          <p:cNvSpPr/>
          <p:nvPr/>
        </p:nvSpPr>
        <p:spPr>
          <a:xfrm>
            <a:off x="1372374" y="3356885"/>
            <a:ext cx="7467601" cy="9146283"/>
          </a:xfrm>
          <a:prstGeom prst="rect">
            <a:avLst/>
          </a:prstGeom>
          <a:gradFill>
            <a:gsLst>
              <a:gs pos="0">
                <a:srgbClr val="FFFFFF">
                  <a:alpha val="44001"/>
                </a:srgbClr>
              </a:gs>
              <a:gs pos="100000">
                <a:srgbClr val="EEEEEE">
                  <a:alpha val="44001"/>
                </a:srgbClr>
              </a:gs>
            </a:gsLst>
            <a:lin ang="16200000"/>
          </a:gra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691" name="Shape 1691"/>
          <p:cNvSpPr/>
          <p:nvPr/>
        </p:nvSpPr>
        <p:spPr>
          <a:xfrm>
            <a:off x="9037180" y="3365100"/>
            <a:ext cx="7467601" cy="9146283"/>
          </a:xfrm>
          <a:prstGeom prst="rect">
            <a:avLst/>
          </a:prstGeom>
          <a:gradFill>
            <a:gsLst>
              <a:gs pos="0">
                <a:srgbClr val="FFFFFF">
                  <a:alpha val="44001"/>
                </a:srgbClr>
              </a:gs>
              <a:gs pos="100000">
                <a:srgbClr val="EEEEEE">
                  <a:alpha val="44001"/>
                </a:srgbClr>
              </a:gs>
            </a:gsLst>
            <a:lin ang="16200000"/>
          </a:gra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692" name="Shape 1692"/>
          <p:cNvSpPr/>
          <p:nvPr/>
        </p:nvSpPr>
        <p:spPr>
          <a:xfrm>
            <a:off x="9692370" y="3533723"/>
            <a:ext cx="6157223" cy="690035"/>
          </a:xfrm>
          <a:prstGeom prst="rect">
            <a:avLst/>
          </a:prstGeom>
          <a:ln w="254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lgn="ctr">
              <a:lnSpc>
                <a:spcPct val="100000"/>
              </a:lnSpc>
              <a:spcBef>
                <a:spcPts val="0"/>
              </a:spcBef>
              <a:defRPr sz="2700">
                <a:solidFill>
                  <a:schemeClr val="accent1">
                    <a:lumOff val="11519"/>
                  </a:schemeClr>
                </a:solidFill>
              </a:defRPr>
            </a:lvl1pPr>
          </a:lstStyle>
          <a:p>
            <a:r>
              <a:t>PROVISIONING WORKFLOW</a:t>
            </a:r>
          </a:p>
        </p:txBody>
      </p:sp>
      <p:sp>
        <p:nvSpPr>
          <p:cNvPr id="1693" name="Shape 1693"/>
          <p:cNvSpPr/>
          <p:nvPr/>
        </p:nvSpPr>
        <p:spPr>
          <a:xfrm>
            <a:off x="2268095" y="3533723"/>
            <a:ext cx="5676158" cy="690035"/>
          </a:xfrm>
          <a:prstGeom prst="rect">
            <a:avLst/>
          </a:prstGeom>
          <a:ln w="254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lgn="ctr">
              <a:lnSpc>
                <a:spcPct val="100000"/>
              </a:lnSpc>
              <a:spcBef>
                <a:spcPts val="0"/>
              </a:spcBef>
              <a:defRPr sz="2700">
                <a:solidFill>
                  <a:schemeClr val="accent1">
                    <a:lumOff val="11519"/>
                  </a:schemeClr>
                </a:solidFill>
              </a:defRPr>
            </a:lvl1pPr>
          </a:lstStyle>
          <a:p>
            <a:r>
              <a:t>INFRASTRUCTURE AS CODE</a:t>
            </a:r>
          </a:p>
        </p:txBody>
      </p:sp>
      <p:sp>
        <p:nvSpPr>
          <p:cNvPr id="1694" name="Shape 1694"/>
          <p:cNvSpPr/>
          <p:nvPr/>
        </p:nvSpPr>
        <p:spPr>
          <a:xfrm>
            <a:off x="4954754" y="7795047"/>
            <a:ext cx="5524057" cy="1"/>
          </a:xfrm>
          <a:prstGeom prst="line">
            <a:avLst/>
          </a:prstGeom>
          <a:ln w="63500">
            <a:solidFill>
              <a:srgbClr val="000000"/>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695" name="Shape 1695"/>
          <p:cNvSpPr/>
          <p:nvPr/>
        </p:nvSpPr>
        <p:spPr>
          <a:xfrm flipV="1">
            <a:off x="10477612" y="7771204"/>
            <a:ext cx="1" cy="2650967"/>
          </a:xfrm>
          <a:prstGeom prst="line">
            <a:avLst/>
          </a:prstGeom>
          <a:ln w="63500">
            <a:solidFill>
              <a:srgbClr val="000000"/>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696" name="Shape 1696"/>
          <p:cNvSpPr/>
          <p:nvPr/>
        </p:nvSpPr>
        <p:spPr>
          <a:xfrm>
            <a:off x="3044854" y="8504237"/>
            <a:ext cx="7065568" cy="1"/>
          </a:xfrm>
          <a:prstGeom prst="line">
            <a:avLst/>
          </a:prstGeom>
          <a:ln w="63500">
            <a:solidFill>
              <a:schemeClr val="accent3"/>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697" name="Shape 1697"/>
          <p:cNvSpPr/>
          <p:nvPr/>
        </p:nvSpPr>
        <p:spPr>
          <a:xfrm flipV="1">
            <a:off x="10064520" y="8527616"/>
            <a:ext cx="1" cy="1784529"/>
          </a:xfrm>
          <a:prstGeom prst="line">
            <a:avLst/>
          </a:prstGeom>
          <a:ln w="63500">
            <a:solidFill>
              <a:schemeClr val="accent3"/>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698" name="Shape 1698"/>
          <p:cNvSpPr>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201</a:t>
            </a:fld>
            <a:endParaRPr/>
          </a:p>
        </p:txBody>
      </p:sp>
      <p:sp>
        <p:nvSpPr>
          <p:cNvPr id="1699" name="Shape 1699"/>
          <p:cNvSpPr/>
          <p:nvPr/>
        </p:nvSpPr>
        <p:spPr>
          <a:xfrm>
            <a:off x="10255084" y="9170670"/>
            <a:ext cx="5031633" cy="2915961"/>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chemeClr val="accent4">
              <a:alpha val="14000"/>
            </a:schemeClr>
          </a:solidFill>
          <a:ln w="63500">
            <a:solidFill>
              <a:schemeClr val="accent4">
                <a:alpha val="56000"/>
              </a:schemeClr>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700" name="Shape 1700"/>
          <p:cNvSpPr>
            <a:spLocks noGrp="1"/>
          </p:cNvSpPr>
          <p:nvPr>
            <p:ph type="title"/>
          </p:nvPr>
        </p:nvSpPr>
        <p:spPr>
          <a:xfrm>
            <a:off x="1565396" y="875901"/>
            <a:ext cx="21746796" cy="1405845"/>
          </a:xfrm>
          <a:prstGeom prst="rect">
            <a:avLst/>
          </a:prstGeom>
        </p:spPr>
        <p:txBody>
          <a:bodyPr/>
          <a:lstStyle>
            <a:lvl1pPr defTabSz="1316736">
              <a:spcBef>
                <a:spcPts val="1300"/>
              </a:spcBef>
              <a:defRPr sz="5328" spc="-190">
                <a:latin typeface="Verdana"/>
                <a:ea typeface="Verdana"/>
                <a:cs typeface="Verdana"/>
                <a:sym typeface="Verdana"/>
              </a:defRPr>
            </a:lvl1pPr>
          </a:lstStyle>
          <a:p>
            <a:r>
              <a:t>Enable Organization to have governance over infrastructure</a:t>
            </a:r>
          </a:p>
        </p:txBody>
      </p:sp>
      <p:sp>
        <p:nvSpPr>
          <p:cNvPr id="1701" name="Shape 1701"/>
          <p:cNvSpPr/>
          <p:nvPr/>
        </p:nvSpPr>
        <p:spPr>
          <a:xfrm>
            <a:off x="14211275" y="10118800"/>
            <a:ext cx="2557732" cy="1019647"/>
          </a:xfrm>
          <a:prstGeom prst="rect">
            <a:avLst/>
          </a:prstGeom>
          <a:solidFill>
            <a:schemeClr val="accent4"/>
          </a:solid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xmlns="" val="1"/>
            </a:ext>
          </a:extLst>
        </p:spPr>
        <p:txBody>
          <a:bodyPr lIns="50800" tIns="50800" rIns="50800" bIns="50800" anchor="ctr"/>
          <a:lstStyle>
            <a:lvl1pPr algn="ctr" defTabSz="825500">
              <a:lnSpc>
                <a:spcPct val="100000"/>
              </a:lnSpc>
              <a:spcBef>
                <a:spcPts val="0"/>
              </a:spcBef>
              <a:defRPr sz="3700" b="0">
                <a:latin typeface="Klavika Basic"/>
                <a:ea typeface="Klavika Basic"/>
                <a:cs typeface="Klavika Basic"/>
                <a:sym typeface="Klavika Basic"/>
              </a:defRPr>
            </a:lvl1pPr>
          </a:lstStyle>
          <a:p>
            <a:r>
              <a:t>Provider</a:t>
            </a:r>
          </a:p>
        </p:txBody>
      </p:sp>
      <p:sp>
        <p:nvSpPr>
          <p:cNvPr id="1702" name="Shape 1702"/>
          <p:cNvSpPr/>
          <p:nvPr/>
        </p:nvSpPr>
        <p:spPr>
          <a:xfrm>
            <a:off x="8772954" y="10118800"/>
            <a:ext cx="2557732" cy="1019647"/>
          </a:xfrm>
          <a:prstGeom prst="rect">
            <a:avLst/>
          </a:prstGeom>
          <a:solidFill>
            <a:schemeClr val="accent4"/>
          </a:solid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xmlns="" val="1"/>
            </a:ext>
          </a:extLst>
        </p:spPr>
        <p:txBody>
          <a:bodyPr lIns="50800" tIns="50800" rIns="50800" bIns="50800" anchor="ctr"/>
          <a:lstStyle>
            <a:lvl1pPr algn="ctr" defTabSz="825500">
              <a:lnSpc>
                <a:spcPct val="100000"/>
              </a:lnSpc>
              <a:spcBef>
                <a:spcPts val="0"/>
              </a:spcBef>
              <a:defRPr sz="3700" b="0">
                <a:latin typeface="Klavika Basic"/>
                <a:ea typeface="Klavika Basic"/>
                <a:cs typeface="Klavika Basic"/>
                <a:sym typeface="Klavika Basic"/>
              </a:defRPr>
            </a:lvl1pPr>
          </a:lstStyle>
          <a:p>
            <a:r>
              <a:t>Core</a:t>
            </a:r>
          </a:p>
        </p:txBody>
      </p:sp>
      <p:sp>
        <p:nvSpPr>
          <p:cNvPr id="1703" name="Shape 1703"/>
          <p:cNvSpPr/>
          <p:nvPr/>
        </p:nvSpPr>
        <p:spPr>
          <a:xfrm>
            <a:off x="1574800" y="2095499"/>
            <a:ext cx="22605610" cy="840741"/>
          </a:xfrm>
          <a:prstGeom prst="rect">
            <a:avLst/>
          </a:prstGeom>
          <a:ln w="25400">
            <a:miter lim="400000"/>
          </a:ln>
          <a:extLst>
            <a:ext uri="{C572A759-6A51-4108-AA02-DFA0A04FC94B}">
              <ma14:wrappingTextBoxFlag xmlns:ma14="http://schemas.microsoft.com/office/mac/drawingml/2011/main" xmlns="" val="1"/>
            </a:ext>
          </a:extLst>
        </p:spPr>
        <p:txBody>
          <a:bodyPr lIns="121919" tIns="121919" rIns="121919" bIns="121919" anchor="b">
            <a:spAutoFit/>
          </a:bodyPr>
          <a:lstStyle>
            <a:lvl1pPr marL="88900" indent="-88900">
              <a:lnSpc>
                <a:spcPct val="90000"/>
              </a:lnSpc>
              <a:spcBef>
                <a:spcPts val="0"/>
              </a:spcBef>
              <a:defRPr sz="3900" i="1">
                <a:solidFill>
                  <a:schemeClr val="accent1"/>
                </a:solidFill>
                <a:latin typeface="Verdana"/>
                <a:ea typeface="Verdana"/>
                <a:cs typeface="Verdana"/>
                <a:sym typeface="Verdana"/>
              </a:defRPr>
            </a:lvl1pPr>
          </a:lstStyle>
          <a:p>
            <a:r>
              <a:t>Automate policy to be enforced on every Terraform run</a:t>
            </a:r>
          </a:p>
        </p:txBody>
      </p:sp>
      <p:sp>
        <p:nvSpPr>
          <p:cNvPr id="1704" name="Shape 1704"/>
          <p:cNvSpPr/>
          <p:nvPr/>
        </p:nvSpPr>
        <p:spPr>
          <a:xfrm>
            <a:off x="4954754" y="7795047"/>
            <a:ext cx="5524057" cy="1"/>
          </a:xfrm>
          <a:prstGeom prst="line">
            <a:avLst/>
          </a:prstGeom>
          <a:ln w="63500">
            <a:solidFill>
              <a:srgbClr val="000000"/>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705" name="Shape 1705"/>
          <p:cNvSpPr/>
          <p:nvPr/>
        </p:nvSpPr>
        <p:spPr>
          <a:xfrm flipV="1">
            <a:off x="5816865" y="5986008"/>
            <a:ext cx="1" cy="1784529"/>
          </a:xfrm>
          <a:prstGeom prst="line">
            <a:avLst/>
          </a:prstGeom>
          <a:ln w="63500">
            <a:solidFill>
              <a:srgbClr val="000000"/>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706" name="Shape 1706"/>
          <p:cNvSpPr/>
          <p:nvPr/>
        </p:nvSpPr>
        <p:spPr>
          <a:xfrm>
            <a:off x="1370282" y="4271235"/>
            <a:ext cx="16405985" cy="1"/>
          </a:xfrm>
          <a:prstGeom prst="line">
            <a:avLst/>
          </a:prstGeom>
          <a:ln w="63500">
            <a:solidFill>
              <a:srgbClr val="FFFFFF"/>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713" name="Group 1713"/>
          <p:cNvGrpSpPr/>
          <p:nvPr/>
        </p:nvGrpSpPr>
        <p:grpSpPr>
          <a:xfrm>
            <a:off x="1823968" y="6618227"/>
            <a:ext cx="681098" cy="2866536"/>
            <a:chOff x="0" y="0"/>
            <a:chExt cx="681096" cy="2866535"/>
          </a:xfrm>
        </p:grpSpPr>
        <p:sp>
          <p:nvSpPr>
            <p:cNvPr id="1707" name="Shape 1707"/>
            <p:cNvSpPr/>
            <p:nvPr/>
          </p:nvSpPr>
          <p:spPr>
            <a:xfrm>
              <a:off x="149253" y="1040372"/>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708" name="Shape 1708"/>
            <p:cNvSpPr/>
            <p:nvPr/>
          </p:nvSpPr>
          <p:spPr>
            <a:xfrm>
              <a:off x="0" y="1439642"/>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709" name="Shape 1709"/>
            <p:cNvSpPr/>
            <p:nvPr/>
          </p:nvSpPr>
          <p:spPr>
            <a:xfrm>
              <a:off x="149253" y="2079852"/>
              <a:ext cx="387917" cy="387418"/>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710" name="Shape 1710"/>
            <p:cNvSpPr/>
            <p:nvPr/>
          </p:nvSpPr>
          <p:spPr>
            <a:xfrm>
              <a:off x="0" y="2479123"/>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711" name="Shape 1711"/>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712" name="Shape 1712"/>
            <p:cNvSpPr/>
            <p:nvPr/>
          </p:nvSpPr>
          <p:spPr>
            <a:xfrm>
              <a:off x="0" y="399270"/>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sp>
        <p:nvSpPr>
          <p:cNvPr id="1714" name="Shape 1714"/>
          <p:cNvSpPr/>
          <p:nvPr/>
        </p:nvSpPr>
        <p:spPr>
          <a:xfrm flipV="1">
            <a:off x="2725419" y="6563217"/>
            <a:ext cx="1" cy="3171886"/>
          </a:xfrm>
          <a:prstGeom prst="line">
            <a:avLst/>
          </a:prstGeom>
          <a:ln w="63500">
            <a:solidFill>
              <a:schemeClr val="accent3"/>
            </a:solidFill>
            <a:miter/>
            <a:headEnd type="oval"/>
            <a:tailEnd type="oval"/>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715" name="Shape 1715"/>
          <p:cNvSpPr/>
          <p:nvPr/>
        </p:nvSpPr>
        <p:spPr>
          <a:xfrm>
            <a:off x="2754126" y="8504237"/>
            <a:ext cx="7356297" cy="1"/>
          </a:xfrm>
          <a:prstGeom prst="line">
            <a:avLst/>
          </a:prstGeom>
          <a:ln w="63500">
            <a:solidFill>
              <a:schemeClr val="accent3"/>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716" name="Shape 1716"/>
          <p:cNvSpPr/>
          <p:nvPr/>
        </p:nvSpPr>
        <p:spPr>
          <a:xfrm>
            <a:off x="1216422" y="9848037"/>
            <a:ext cx="2210633" cy="639234"/>
          </a:xfrm>
          <a:prstGeom prst="rect">
            <a:avLst/>
          </a:prstGeom>
          <a:ln w="254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lnSpc>
                <a:spcPct val="100000"/>
              </a:lnSpc>
              <a:spcBef>
                <a:spcPts val="0"/>
              </a:spcBef>
              <a:defRPr sz="2400">
                <a:solidFill>
                  <a:schemeClr val="accent3"/>
                </a:solidFill>
              </a:defRPr>
            </a:lvl1pPr>
          </a:lstStyle>
          <a:p>
            <a:r>
              <a:t>OPERATORS</a:t>
            </a:r>
          </a:p>
        </p:txBody>
      </p:sp>
      <p:sp>
        <p:nvSpPr>
          <p:cNvPr id="1717" name="Shape 1717"/>
          <p:cNvSpPr/>
          <p:nvPr/>
        </p:nvSpPr>
        <p:spPr>
          <a:xfrm>
            <a:off x="3702437" y="6053413"/>
            <a:ext cx="4228857" cy="1"/>
          </a:xfrm>
          <a:prstGeom prst="line">
            <a:avLst/>
          </a:prstGeom>
          <a:ln w="63500">
            <a:solidFill>
              <a:srgbClr val="000000"/>
            </a:solidFill>
            <a:miter/>
            <a:headEnd type="oval"/>
            <a:tailEnd type="oval"/>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718" name="Shape 1718"/>
          <p:cNvSpPr/>
          <p:nvPr/>
        </p:nvSpPr>
        <p:spPr>
          <a:xfrm>
            <a:off x="11668833" y="11424608"/>
            <a:ext cx="2204297" cy="892647"/>
          </a:xfrm>
          <a:prstGeom prst="rect">
            <a:avLst/>
          </a:prstGeom>
          <a:solidFill>
            <a:srgbClr val="FFFFFF"/>
          </a:solidFill>
          <a:ln w="63500">
            <a:solidFill>
              <a:schemeClr val="accent4">
                <a:lumOff val="9950"/>
              </a:schemeClr>
            </a:solidFill>
            <a:miter/>
          </a:ln>
          <a:extLst>
            <a:ext uri="{C572A759-6A51-4108-AA02-DFA0A04FC94B}">
              <ma14:wrappingTextBoxFlag xmlns:ma14="http://schemas.microsoft.com/office/mac/drawingml/2011/main" xmlns="" val="1"/>
            </a:ext>
          </a:extLst>
        </p:spPr>
        <p:txBody>
          <a:bodyPr lIns="121919" tIns="121919" rIns="121919" bIns="121919" anchor="ctr"/>
          <a:lstStyle>
            <a:lvl1pPr algn="ctr">
              <a:lnSpc>
                <a:spcPct val="100000"/>
              </a:lnSpc>
              <a:spcBef>
                <a:spcPts val="0"/>
              </a:spcBef>
              <a:defRPr sz="2800" b="0">
                <a:solidFill>
                  <a:srgbClr val="535353"/>
                </a:solidFill>
                <a:latin typeface="Verdana"/>
                <a:ea typeface="Verdana"/>
                <a:cs typeface="Verdana"/>
                <a:sym typeface="Verdana"/>
              </a:defRPr>
            </a:lvl1pPr>
          </a:lstStyle>
          <a:p>
            <a:r>
              <a:t>Apply</a:t>
            </a:r>
          </a:p>
        </p:txBody>
      </p:sp>
      <p:sp>
        <p:nvSpPr>
          <p:cNvPr id="1719" name="Shape 1719"/>
          <p:cNvSpPr/>
          <p:nvPr/>
        </p:nvSpPr>
        <p:spPr>
          <a:xfrm>
            <a:off x="11668833" y="8911939"/>
            <a:ext cx="2204297" cy="892647"/>
          </a:xfrm>
          <a:prstGeom prst="rect">
            <a:avLst/>
          </a:prstGeom>
          <a:solidFill>
            <a:srgbClr val="FFFFFF"/>
          </a:solidFill>
          <a:ln w="63500">
            <a:solidFill>
              <a:schemeClr val="accent4">
                <a:lumOff val="9950"/>
              </a:schemeClr>
            </a:solidFill>
            <a:miter/>
          </a:ln>
          <a:extLst>
            <a:ext uri="{C572A759-6A51-4108-AA02-DFA0A04FC94B}">
              <ma14:wrappingTextBoxFlag xmlns:ma14="http://schemas.microsoft.com/office/mac/drawingml/2011/main" xmlns="" val="1"/>
            </a:ext>
          </a:extLst>
        </p:spPr>
        <p:txBody>
          <a:bodyPr lIns="121919" tIns="121919" rIns="121919" bIns="121919" anchor="ctr"/>
          <a:lstStyle>
            <a:lvl1pPr algn="ctr">
              <a:lnSpc>
                <a:spcPct val="100000"/>
              </a:lnSpc>
              <a:spcBef>
                <a:spcPts val="0"/>
              </a:spcBef>
              <a:defRPr sz="2800" b="0">
                <a:solidFill>
                  <a:srgbClr val="535353"/>
                </a:solidFill>
                <a:latin typeface="Verdana"/>
                <a:ea typeface="Verdana"/>
                <a:cs typeface="Verdana"/>
                <a:sym typeface="Verdana"/>
              </a:defRPr>
            </a:lvl1pPr>
          </a:lstStyle>
          <a:p>
            <a:r>
              <a:t>Plan </a:t>
            </a:r>
          </a:p>
        </p:txBody>
      </p:sp>
      <p:pic>
        <p:nvPicPr>
          <p:cNvPr id="1720" name="pasted-image.png"/>
          <p:cNvPicPr>
            <a:picLocks noChangeAspect="1"/>
          </p:cNvPicPr>
          <p:nvPr/>
        </p:nvPicPr>
        <p:blipFill>
          <a:blip r:embed="rId3">
            <a:extLst/>
          </a:blip>
          <a:stretch>
            <a:fillRect/>
          </a:stretch>
        </p:blipFill>
        <p:spPr>
          <a:xfrm>
            <a:off x="2971174" y="6805216"/>
            <a:ext cx="6149331" cy="2699028"/>
          </a:xfrm>
          <a:prstGeom prst="rect">
            <a:avLst/>
          </a:prstGeom>
          <a:ln w="50800">
            <a:solidFill>
              <a:schemeClr val="accent1"/>
            </a:solidFill>
            <a:miter/>
          </a:ln>
          <a:effectLst>
            <a:outerShdw blurRad="127000" dir="2700000" rotWithShape="0">
              <a:srgbClr val="000000">
                <a:alpha val="75000"/>
              </a:srgbClr>
            </a:outerShdw>
          </a:effectLst>
        </p:spPr>
      </p:pic>
      <p:sp>
        <p:nvSpPr>
          <p:cNvPr id="1721" name="Shape 1721"/>
          <p:cNvSpPr/>
          <p:nvPr/>
        </p:nvSpPr>
        <p:spPr>
          <a:xfrm>
            <a:off x="12250633" y="10111075"/>
            <a:ext cx="1040696" cy="1035097"/>
          </a:xfrm>
          <a:prstGeom prst="ellipse">
            <a:avLst/>
          </a:prstGeom>
          <a:solidFill>
            <a:srgbClr val="A7A7A7"/>
          </a:soli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722" name="Shape 1722"/>
          <p:cNvSpPr/>
          <p:nvPr/>
        </p:nvSpPr>
        <p:spPr>
          <a:xfrm>
            <a:off x="12455634" y="10214500"/>
            <a:ext cx="630695" cy="789941"/>
          </a:xfrm>
          <a:prstGeom prst="rect">
            <a:avLst/>
          </a:prstGeom>
          <a:ln w="25400">
            <a:miter lim="400000"/>
          </a:ln>
          <a:extLst>
            <a:ext uri="{C572A759-6A51-4108-AA02-DFA0A04FC94B}">
              <ma14:wrappingTextBoxFlag xmlns:ma14="http://schemas.microsoft.com/office/mac/drawingml/2011/main" xmlns="" val="1"/>
            </a:ext>
          </a:extLst>
        </p:spPr>
        <p:txBody>
          <a:bodyPr wrap="none" lIns="121919" tIns="121919" rIns="121919" bIns="121919" anchor="b">
            <a:spAutoFit/>
          </a:bodyPr>
          <a:lstStyle>
            <a:lvl1pPr>
              <a:defRPr sz="3600"/>
            </a:lvl1pPr>
          </a:lstStyle>
          <a:p>
            <a:r>
              <a:t>√</a:t>
            </a:r>
          </a:p>
        </p:txBody>
      </p:sp>
      <p:grpSp>
        <p:nvGrpSpPr>
          <p:cNvPr id="1748" name="Group 1748"/>
          <p:cNvGrpSpPr/>
          <p:nvPr/>
        </p:nvGrpSpPr>
        <p:grpSpPr>
          <a:xfrm>
            <a:off x="4546046" y="4769116"/>
            <a:ext cx="2541639" cy="1132479"/>
            <a:chOff x="0" y="0"/>
            <a:chExt cx="2541638" cy="1132477"/>
          </a:xfrm>
        </p:grpSpPr>
        <p:grpSp>
          <p:nvGrpSpPr>
            <p:cNvPr id="1727" name="Group 1727"/>
            <p:cNvGrpSpPr/>
            <p:nvPr/>
          </p:nvGrpSpPr>
          <p:grpSpPr>
            <a:xfrm>
              <a:off x="0" y="-1"/>
              <a:ext cx="782944" cy="917733"/>
              <a:chOff x="0" y="0"/>
              <a:chExt cx="782943" cy="917731"/>
            </a:xfrm>
          </p:grpSpPr>
          <p:sp>
            <p:nvSpPr>
              <p:cNvPr id="1723" name="Shape 1723"/>
              <p:cNvSpPr/>
              <p:nvPr/>
            </p:nvSpPr>
            <p:spPr>
              <a:xfrm>
                <a:off x="0" y="432591"/>
                <a:ext cx="782944" cy="485141"/>
              </a:xfrm>
              <a:prstGeom prst="rect">
                <a:avLst/>
              </a:prstGeom>
              <a:gradFill flip="none" rotWithShape="1">
                <a:gsLst>
                  <a:gs pos="0">
                    <a:srgbClr val="FFFFFF"/>
                  </a:gs>
                  <a:gs pos="100000">
                    <a:srgbClr val="EEEEEE"/>
                  </a:gs>
                </a:gsLst>
                <a:lin ang="16200000" scaled="0"/>
              </a:gra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726" name="Group 1726"/>
              <p:cNvGrpSpPr/>
              <p:nvPr/>
            </p:nvGrpSpPr>
            <p:grpSpPr>
              <a:xfrm>
                <a:off x="50923" y="0"/>
                <a:ext cx="681097" cy="786682"/>
                <a:chOff x="0" y="0"/>
                <a:chExt cx="681096" cy="786681"/>
              </a:xfrm>
            </p:grpSpPr>
            <p:sp>
              <p:nvSpPr>
                <p:cNvPr id="1724" name="Shape 1724"/>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725" name="Shape 1725"/>
                <p:cNvSpPr/>
                <p:nvPr/>
              </p:nvSpPr>
              <p:spPr>
                <a:xfrm>
                  <a:off x="0" y="399269"/>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grpSp>
          <p:nvGrpSpPr>
            <p:cNvPr id="1732" name="Group 1732"/>
            <p:cNvGrpSpPr/>
            <p:nvPr/>
          </p:nvGrpSpPr>
          <p:grpSpPr>
            <a:xfrm>
              <a:off x="458216" y="-1"/>
              <a:ext cx="782945" cy="917733"/>
              <a:chOff x="0" y="0"/>
              <a:chExt cx="782943" cy="917731"/>
            </a:xfrm>
          </p:grpSpPr>
          <p:sp>
            <p:nvSpPr>
              <p:cNvPr id="1728" name="Shape 1728"/>
              <p:cNvSpPr/>
              <p:nvPr/>
            </p:nvSpPr>
            <p:spPr>
              <a:xfrm>
                <a:off x="0" y="432591"/>
                <a:ext cx="782944" cy="485141"/>
              </a:xfrm>
              <a:prstGeom prst="rect">
                <a:avLst/>
              </a:prstGeom>
              <a:gradFill flip="none" rotWithShape="1">
                <a:gsLst>
                  <a:gs pos="0">
                    <a:srgbClr val="FFFFFF"/>
                  </a:gs>
                  <a:gs pos="100000">
                    <a:srgbClr val="EEEEEE"/>
                  </a:gs>
                </a:gsLst>
                <a:lin ang="16200000" scaled="0"/>
              </a:gra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731" name="Group 1731"/>
              <p:cNvGrpSpPr/>
              <p:nvPr/>
            </p:nvGrpSpPr>
            <p:grpSpPr>
              <a:xfrm>
                <a:off x="50923" y="0"/>
                <a:ext cx="681097" cy="786682"/>
                <a:chOff x="0" y="0"/>
                <a:chExt cx="681096" cy="786681"/>
              </a:xfrm>
            </p:grpSpPr>
            <p:sp>
              <p:nvSpPr>
                <p:cNvPr id="1729" name="Shape 1729"/>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730" name="Shape 1730"/>
                <p:cNvSpPr/>
                <p:nvPr/>
              </p:nvSpPr>
              <p:spPr>
                <a:xfrm>
                  <a:off x="0" y="399269"/>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grpSp>
          <p:nvGrpSpPr>
            <p:cNvPr id="1737" name="Group 1737"/>
            <p:cNvGrpSpPr/>
            <p:nvPr/>
          </p:nvGrpSpPr>
          <p:grpSpPr>
            <a:xfrm>
              <a:off x="1758695" y="-1"/>
              <a:ext cx="782944" cy="917733"/>
              <a:chOff x="0" y="0"/>
              <a:chExt cx="782943" cy="917731"/>
            </a:xfrm>
          </p:grpSpPr>
          <p:sp>
            <p:nvSpPr>
              <p:cNvPr id="1733" name="Shape 1733"/>
              <p:cNvSpPr/>
              <p:nvPr/>
            </p:nvSpPr>
            <p:spPr>
              <a:xfrm>
                <a:off x="0" y="432591"/>
                <a:ext cx="782944" cy="485141"/>
              </a:xfrm>
              <a:prstGeom prst="rect">
                <a:avLst/>
              </a:prstGeom>
              <a:gradFill flip="none" rotWithShape="1">
                <a:gsLst>
                  <a:gs pos="0">
                    <a:srgbClr val="FFFFFF"/>
                  </a:gs>
                  <a:gs pos="100000">
                    <a:srgbClr val="EEEEEE"/>
                  </a:gs>
                </a:gsLst>
                <a:lin ang="16200000" scaled="0"/>
              </a:gra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736" name="Group 1736"/>
              <p:cNvGrpSpPr/>
              <p:nvPr/>
            </p:nvGrpSpPr>
            <p:grpSpPr>
              <a:xfrm>
                <a:off x="50923" y="0"/>
                <a:ext cx="681097" cy="786682"/>
                <a:chOff x="0" y="0"/>
                <a:chExt cx="681096" cy="786681"/>
              </a:xfrm>
            </p:grpSpPr>
            <p:sp>
              <p:nvSpPr>
                <p:cNvPr id="1734" name="Shape 1734"/>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735" name="Shape 1735"/>
                <p:cNvSpPr/>
                <p:nvPr/>
              </p:nvSpPr>
              <p:spPr>
                <a:xfrm>
                  <a:off x="0" y="399269"/>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grpSp>
          <p:nvGrpSpPr>
            <p:cNvPr id="1742" name="Group 1742"/>
            <p:cNvGrpSpPr/>
            <p:nvPr/>
          </p:nvGrpSpPr>
          <p:grpSpPr>
            <a:xfrm>
              <a:off x="1306576" y="-1"/>
              <a:ext cx="782944" cy="917733"/>
              <a:chOff x="0" y="0"/>
              <a:chExt cx="782943" cy="917731"/>
            </a:xfrm>
          </p:grpSpPr>
          <p:sp>
            <p:nvSpPr>
              <p:cNvPr id="1738" name="Shape 1738"/>
              <p:cNvSpPr/>
              <p:nvPr/>
            </p:nvSpPr>
            <p:spPr>
              <a:xfrm>
                <a:off x="0" y="432591"/>
                <a:ext cx="782944" cy="485141"/>
              </a:xfrm>
              <a:prstGeom prst="rect">
                <a:avLst/>
              </a:prstGeom>
              <a:gradFill flip="none" rotWithShape="1">
                <a:gsLst>
                  <a:gs pos="0">
                    <a:srgbClr val="FFFFFF"/>
                  </a:gs>
                  <a:gs pos="100000">
                    <a:srgbClr val="EEEEEE"/>
                  </a:gs>
                </a:gsLst>
                <a:lin ang="16200000" scaled="0"/>
              </a:gra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741" name="Group 1741"/>
              <p:cNvGrpSpPr/>
              <p:nvPr/>
            </p:nvGrpSpPr>
            <p:grpSpPr>
              <a:xfrm>
                <a:off x="50923" y="0"/>
                <a:ext cx="681097" cy="786682"/>
                <a:chOff x="0" y="0"/>
                <a:chExt cx="681096" cy="786681"/>
              </a:xfrm>
            </p:grpSpPr>
            <p:sp>
              <p:nvSpPr>
                <p:cNvPr id="1739" name="Shape 1739"/>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740" name="Shape 1740"/>
                <p:cNvSpPr/>
                <p:nvPr/>
              </p:nvSpPr>
              <p:spPr>
                <a:xfrm>
                  <a:off x="0" y="399269"/>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grpSp>
          <p:nvGrpSpPr>
            <p:cNvPr id="1747" name="Group 1747"/>
            <p:cNvGrpSpPr/>
            <p:nvPr/>
          </p:nvGrpSpPr>
          <p:grpSpPr>
            <a:xfrm>
              <a:off x="789432" y="0"/>
              <a:ext cx="966150" cy="1132478"/>
              <a:chOff x="0" y="0"/>
              <a:chExt cx="966148" cy="1132477"/>
            </a:xfrm>
          </p:grpSpPr>
          <p:sp>
            <p:nvSpPr>
              <p:cNvPr id="1743" name="Shape 1743"/>
              <p:cNvSpPr/>
              <p:nvPr/>
            </p:nvSpPr>
            <p:spPr>
              <a:xfrm>
                <a:off x="0" y="533816"/>
                <a:ext cx="966149" cy="598662"/>
              </a:xfrm>
              <a:prstGeom prst="rect">
                <a:avLst/>
              </a:prstGeom>
              <a:gradFill flip="none" rotWithShape="1">
                <a:gsLst>
                  <a:gs pos="0">
                    <a:srgbClr val="FFFFFF"/>
                  </a:gs>
                  <a:gs pos="100000">
                    <a:srgbClr val="EEEEEE"/>
                  </a:gs>
                </a:gsLst>
                <a:lin ang="16200000" scaled="0"/>
              </a:gra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746" name="Group 1746"/>
              <p:cNvGrpSpPr/>
              <p:nvPr/>
            </p:nvGrpSpPr>
            <p:grpSpPr>
              <a:xfrm>
                <a:off x="62839" y="0"/>
                <a:ext cx="840471" cy="970763"/>
                <a:chOff x="0" y="0"/>
                <a:chExt cx="840470" cy="970762"/>
              </a:xfrm>
            </p:grpSpPr>
            <p:sp>
              <p:nvSpPr>
                <p:cNvPr id="1744" name="Shape 1744"/>
                <p:cNvSpPr/>
                <p:nvPr/>
              </p:nvSpPr>
              <p:spPr>
                <a:xfrm>
                  <a:off x="184178" y="0"/>
                  <a:ext cx="478687" cy="478071"/>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745" name="Shape 1745"/>
                <p:cNvSpPr/>
                <p:nvPr/>
              </p:nvSpPr>
              <p:spPr>
                <a:xfrm>
                  <a:off x="0" y="492697"/>
                  <a:ext cx="840471" cy="47806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grpSp>
      <p:sp>
        <p:nvSpPr>
          <p:cNvPr id="1749" name="Shape 1749"/>
          <p:cNvSpPr/>
          <p:nvPr/>
        </p:nvSpPr>
        <p:spPr>
          <a:xfrm>
            <a:off x="1784792" y="4821240"/>
            <a:ext cx="2557732" cy="639235"/>
          </a:xfrm>
          <a:prstGeom prst="rect">
            <a:avLst/>
          </a:prstGeom>
          <a:ln w="254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lgn="ctr">
              <a:lnSpc>
                <a:spcPct val="100000"/>
              </a:lnSpc>
              <a:spcBef>
                <a:spcPts val="0"/>
              </a:spcBef>
              <a:defRPr sz="2400">
                <a:solidFill>
                  <a:srgbClr val="000000"/>
                </a:solidFill>
              </a:defRPr>
            </a:lvl1pPr>
          </a:lstStyle>
          <a:p>
            <a:r>
              <a:t>DEVELOPERS</a:t>
            </a:r>
          </a:p>
        </p:txBody>
      </p:sp>
    </p:spTree>
  </p:cSld>
  <p:clrMapOvr>
    <a:masterClrMapping/>
  </p:clrMapOvr>
  <p:transition spd="slow"/>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3" name="Shape 1753"/>
          <p:cNvSpPr/>
          <p:nvPr/>
        </p:nvSpPr>
        <p:spPr>
          <a:xfrm>
            <a:off x="4954754" y="7795047"/>
            <a:ext cx="5524057" cy="1"/>
          </a:xfrm>
          <a:prstGeom prst="line">
            <a:avLst/>
          </a:prstGeom>
          <a:ln w="63500">
            <a:solidFill>
              <a:srgbClr val="000000"/>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754" name="Shape 1754"/>
          <p:cNvSpPr/>
          <p:nvPr/>
        </p:nvSpPr>
        <p:spPr>
          <a:xfrm flipV="1">
            <a:off x="10477612" y="7771204"/>
            <a:ext cx="1" cy="2650967"/>
          </a:xfrm>
          <a:prstGeom prst="line">
            <a:avLst/>
          </a:prstGeom>
          <a:ln w="63500">
            <a:solidFill>
              <a:srgbClr val="000000"/>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755" name="Shape 1755"/>
          <p:cNvSpPr/>
          <p:nvPr/>
        </p:nvSpPr>
        <p:spPr>
          <a:xfrm>
            <a:off x="3044854" y="8504237"/>
            <a:ext cx="7065568" cy="1"/>
          </a:xfrm>
          <a:prstGeom prst="line">
            <a:avLst/>
          </a:prstGeom>
          <a:ln w="63500">
            <a:solidFill>
              <a:schemeClr val="accent3"/>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756" name="Shape 1756"/>
          <p:cNvSpPr/>
          <p:nvPr/>
        </p:nvSpPr>
        <p:spPr>
          <a:xfrm flipV="1">
            <a:off x="10064520" y="8527616"/>
            <a:ext cx="1" cy="1784529"/>
          </a:xfrm>
          <a:prstGeom prst="line">
            <a:avLst/>
          </a:prstGeom>
          <a:ln w="63500">
            <a:solidFill>
              <a:schemeClr val="accent3"/>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757" name="Shape 1757"/>
          <p:cNvSpPr/>
          <p:nvPr/>
        </p:nvSpPr>
        <p:spPr>
          <a:xfrm>
            <a:off x="10255084" y="9170670"/>
            <a:ext cx="5031633" cy="2915961"/>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chemeClr val="accent4">
              <a:alpha val="14000"/>
            </a:schemeClr>
          </a:solidFill>
          <a:ln w="63500">
            <a:solidFill>
              <a:schemeClr val="accent4">
                <a:alpha val="56000"/>
              </a:schemeClr>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758" name="Shape 1758"/>
          <p:cNvSpPr>
            <a:spLocks noGrp="1"/>
          </p:cNvSpPr>
          <p:nvPr>
            <p:ph type="title"/>
          </p:nvPr>
        </p:nvSpPr>
        <p:spPr>
          <a:xfrm>
            <a:off x="1565396" y="875901"/>
            <a:ext cx="21746796" cy="1405845"/>
          </a:xfrm>
          <a:prstGeom prst="rect">
            <a:avLst/>
          </a:prstGeom>
        </p:spPr>
        <p:txBody>
          <a:bodyPr/>
          <a:lstStyle>
            <a:lvl1pPr defTabSz="1316736">
              <a:spcBef>
                <a:spcPts val="1300"/>
              </a:spcBef>
              <a:defRPr sz="5328" spc="-190">
                <a:latin typeface="Verdana"/>
                <a:ea typeface="Verdana"/>
                <a:cs typeface="Verdana"/>
                <a:sym typeface="Verdana"/>
              </a:defRPr>
            </a:lvl1pPr>
          </a:lstStyle>
          <a:p>
            <a:r>
              <a:t>Enable Organization to have governance over infrastructure</a:t>
            </a:r>
          </a:p>
        </p:txBody>
      </p:sp>
      <p:sp>
        <p:nvSpPr>
          <p:cNvPr id="1759" name="Shape 1759"/>
          <p:cNvSpPr/>
          <p:nvPr/>
        </p:nvSpPr>
        <p:spPr>
          <a:xfrm>
            <a:off x="14211275" y="10118800"/>
            <a:ext cx="2557732" cy="1019647"/>
          </a:xfrm>
          <a:prstGeom prst="rect">
            <a:avLst/>
          </a:prstGeom>
          <a:solidFill>
            <a:schemeClr val="accent4"/>
          </a:solid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xmlns="" val="1"/>
            </a:ext>
          </a:extLst>
        </p:spPr>
        <p:txBody>
          <a:bodyPr lIns="50800" tIns="50800" rIns="50800" bIns="50800" anchor="ctr"/>
          <a:lstStyle>
            <a:lvl1pPr algn="ctr" defTabSz="825500">
              <a:lnSpc>
                <a:spcPct val="100000"/>
              </a:lnSpc>
              <a:spcBef>
                <a:spcPts val="0"/>
              </a:spcBef>
              <a:defRPr sz="3700" b="0">
                <a:latin typeface="Klavika Basic"/>
                <a:ea typeface="Klavika Basic"/>
                <a:cs typeface="Klavika Basic"/>
                <a:sym typeface="Klavika Basic"/>
              </a:defRPr>
            </a:lvl1pPr>
          </a:lstStyle>
          <a:p>
            <a:r>
              <a:t>Provider</a:t>
            </a:r>
          </a:p>
        </p:txBody>
      </p:sp>
      <p:sp>
        <p:nvSpPr>
          <p:cNvPr id="1760" name="Shape 1760"/>
          <p:cNvSpPr/>
          <p:nvPr/>
        </p:nvSpPr>
        <p:spPr>
          <a:xfrm>
            <a:off x="8772954" y="10118800"/>
            <a:ext cx="2557732" cy="1019647"/>
          </a:xfrm>
          <a:prstGeom prst="rect">
            <a:avLst/>
          </a:prstGeom>
          <a:solidFill>
            <a:schemeClr val="accent4"/>
          </a:solid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xmlns="" val="1"/>
            </a:ext>
          </a:extLst>
        </p:spPr>
        <p:txBody>
          <a:bodyPr lIns="50800" tIns="50800" rIns="50800" bIns="50800" anchor="ctr"/>
          <a:lstStyle>
            <a:lvl1pPr algn="ctr" defTabSz="825500">
              <a:lnSpc>
                <a:spcPct val="100000"/>
              </a:lnSpc>
              <a:spcBef>
                <a:spcPts val="0"/>
              </a:spcBef>
              <a:defRPr sz="3700" b="0">
                <a:latin typeface="Klavika Basic"/>
                <a:ea typeface="Klavika Basic"/>
                <a:cs typeface="Klavika Basic"/>
                <a:sym typeface="Klavika Basic"/>
              </a:defRPr>
            </a:lvl1pPr>
          </a:lstStyle>
          <a:p>
            <a:r>
              <a:t>Core</a:t>
            </a:r>
          </a:p>
        </p:txBody>
      </p:sp>
      <p:sp>
        <p:nvSpPr>
          <p:cNvPr id="1761" name="Shape 1761"/>
          <p:cNvSpPr/>
          <p:nvPr/>
        </p:nvSpPr>
        <p:spPr>
          <a:xfrm>
            <a:off x="1574800" y="2095499"/>
            <a:ext cx="22605610" cy="840741"/>
          </a:xfrm>
          <a:prstGeom prst="rect">
            <a:avLst/>
          </a:prstGeom>
          <a:ln w="25400">
            <a:miter lim="400000"/>
          </a:ln>
          <a:extLst>
            <a:ext uri="{C572A759-6A51-4108-AA02-DFA0A04FC94B}">
              <ma14:wrappingTextBoxFlag xmlns:ma14="http://schemas.microsoft.com/office/mac/drawingml/2011/main" xmlns="" val="1"/>
            </a:ext>
          </a:extLst>
        </p:spPr>
        <p:txBody>
          <a:bodyPr lIns="121919" tIns="121919" rIns="121919" bIns="121919" anchor="b">
            <a:spAutoFit/>
          </a:bodyPr>
          <a:lstStyle>
            <a:lvl1pPr marL="88900" indent="-88900">
              <a:lnSpc>
                <a:spcPct val="90000"/>
              </a:lnSpc>
              <a:spcBef>
                <a:spcPts val="0"/>
              </a:spcBef>
              <a:defRPr sz="3900" i="1">
                <a:solidFill>
                  <a:schemeClr val="accent1"/>
                </a:solidFill>
                <a:latin typeface="Verdana"/>
                <a:ea typeface="Verdana"/>
                <a:cs typeface="Verdana"/>
                <a:sym typeface="Verdana"/>
              </a:defRPr>
            </a:lvl1pPr>
          </a:lstStyle>
          <a:p>
            <a:r>
              <a:t>Ensure provisioning policy is being maintained to minimize risk to the business</a:t>
            </a:r>
          </a:p>
        </p:txBody>
      </p:sp>
      <p:sp>
        <p:nvSpPr>
          <p:cNvPr id="1762" name="Shape 1762"/>
          <p:cNvSpPr/>
          <p:nvPr/>
        </p:nvSpPr>
        <p:spPr>
          <a:xfrm>
            <a:off x="4954754" y="7795047"/>
            <a:ext cx="5524057" cy="1"/>
          </a:xfrm>
          <a:prstGeom prst="line">
            <a:avLst/>
          </a:prstGeom>
          <a:ln w="63500">
            <a:solidFill>
              <a:srgbClr val="000000"/>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763" name="Shape 1763"/>
          <p:cNvSpPr/>
          <p:nvPr/>
        </p:nvSpPr>
        <p:spPr>
          <a:xfrm flipV="1">
            <a:off x="5816865" y="5986008"/>
            <a:ext cx="1" cy="1784529"/>
          </a:xfrm>
          <a:prstGeom prst="line">
            <a:avLst/>
          </a:prstGeom>
          <a:ln w="63500">
            <a:solidFill>
              <a:srgbClr val="000000"/>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764" name="Shape 1764"/>
          <p:cNvSpPr/>
          <p:nvPr/>
        </p:nvSpPr>
        <p:spPr>
          <a:xfrm>
            <a:off x="3178958" y="4271235"/>
            <a:ext cx="9075649" cy="1"/>
          </a:xfrm>
          <a:prstGeom prst="line">
            <a:avLst/>
          </a:prstGeom>
          <a:ln w="63500">
            <a:solidFill>
              <a:srgbClr val="FFFFFF"/>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771" name="Group 1771"/>
          <p:cNvGrpSpPr/>
          <p:nvPr/>
        </p:nvGrpSpPr>
        <p:grpSpPr>
          <a:xfrm>
            <a:off x="1823968" y="6618227"/>
            <a:ext cx="681098" cy="2866536"/>
            <a:chOff x="0" y="0"/>
            <a:chExt cx="681096" cy="2866535"/>
          </a:xfrm>
        </p:grpSpPr>
        <p:sp>
          <p:nvSpPr>
            <p:cNvPr id="1765" name="Shape 1765"/>
            <p:cNvSpPr/>
            <p:nvPr/>
          </p:nvSpPr>
          <p:spPr>
            <a:xfrm>
              <a:off x="149253" y="1040372"/>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766" name="Shape 1766"/>
            <p:cNvSpPr/>
            <p:nvPr/>
          </p:nvSpPr>
          <p:spPr>
            <a:xfrm>
              <a:off x="0" y="1439642"/>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767" name="Shape 1767"/>
            <p:cNvSpPr/>
            <p:nvPr/>
          </p:nvSpPr>
          <p:spPr>
            <a:xfrm>
              <a:off x="149253" y="2079852"/>
              <a:ext cx="387917" cy="387418"/>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768" name="Shape 1768"/>
            <p:cNvSpPr/>
            <p:nvPr/>
          </p:nvSpPr>
          <p:spPr>
            <a:xfrm>
              <a:off x="0" y="2479123"/>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769" name="Shape 1769"/>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770" name="Shape 1770"/>
            <p:cNvSpPr/>
            <p:nvPr/>
          </p:nvSpPr>
          <p:spPr>
            <a:xfrm>
              <a:off x="0" y="399270"/>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sp>
        <p:nvSpPr>
          <p:cNvPr id="1772" name="Shape 1772"/>
          <p:cNvSpPr/>
          <p:nvPr/>
        </p:nvSpPr>
        <p:spPr>
          <a:xfrm flipV="1">
            <a:off x="2725419" y="6563217"/>
            <a:ext cx="1" cy="3171886"/>
          </a:xfrm>
          <a:prstGeom prst="line">
            <a:avLst/>
          </a:prstGeom>
          <a:ln w="63500">
            <a:solidFill>
              <a:schemeClr val="accent3"/>
            </a:solidFill>
            <a:miter/>
            <a:headEnd type="oval"/>
            <a:tailEnd type="oval"/>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773" name="Shape 1773"/>
          <p:cNvSpPr/>
          <p:nvPr/>
        </p:nvSpPr>
        <p:spPr>
          <a:xfrm>
            <a:off x="2754126" y="8504237"/>
            <a:ext cx="7356297" cy="1"/>
          </a:xfrm>
          <a:prstGeom prst="line">
            <a:avLst/>
          </a:prstGeom>
          <a:ln w="63500">
            <a:solidFill>
              <a:schemeClr val="accent3"/>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774" name="Shape 1774"/>
          <p:cNvSpPr/>
          <p:nvPr/>
        </p:nvSpPr>
        <p:spPr>
          <a:xfrm>
            <a:off x="1216422" y="9848037"/>
            <a:ext cx="2210633" cy="639234"/>
          </a:xfrm>
          <a:prstGeom prst="rect">
            <a:avLst/>
          </a:prstGeom>
          <a:ln w="254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lnSpc>
                <a:spcPct val="100000"/>
              </a:lnSpc>
              <a:spcBef>
                <a:spcPts val="0"/>
              </a:spcBef>
              <a:defRPr sz="2400">
                <a:solidFill>
                  <a:schemeClr val="accent3"/>
                </a:solidFill>
              </a:defRPr>
            </a:lvl1pPr>
          </a:lstStyle>
          <a:p>
            <a:r>
              <a:t>OPERATORS</a:t>
            </a:r>
          </a:p>
        </p:txBody>
      </p:sp>
      <p:grpSp>
        <p:nvGrpSpPr>
          <p:cNvPr id="1785" name="Group 1785"/>
          <p:cNvGrpSpPr/>
          <p:nvPr/>
        </p:nvGrpSpPr>
        <p:grpSpPr>
          <a:xfrm>
            <a:off x="3602711" y="5148059"/>
            <a:ext cx="4428308" cy="786683"/>
            <a:chOff x="0" y="0"/>
            <a:chExt cx="4428307" cy="786682"/>
          </a:xfrm>
        </p:grpSpPr>
        <p:sp>
          <p:nvSpPr>
            <p:cNvPr id="1775" name="Shape 1775"/>
            <p:cNvSpPr/>
            <p:nvPr/>
          </p:nvSpPr>
          <p:spPr>
            <a:xfrm>
              <a:off x="1117806" y="0"/>
              <a:ext cx="387916"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776" name="Shape 1776"/>
            <p:cNvSpPr/>
            <p:nvPr/>
          </p:nvSpPr>
          <p:spPr>
            <a:xfrm>
              <a:off x="968552" y="399270"/>
              <a:ext cx="681098"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777" name="Shape 1777"/>
            <p:cNvSpPr/>
            <p:nvPr/>
          </p:nvSpPr>
          <p:spPr>
            <a:xfrm>
              <a:off x="3896464" y="0"/>
              <a:ext cx="387916"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778" name="Shape 1778"/>
            <p:cNvSpPr/>
            <p:nvPr/>
          </p:nvSpPr>
          <p:spPr>
            <a:xfrm>
              <a:off x="3747210" y="399269"/>
              <a:ext cx="681098"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779" name="Shape 1779"/>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780" name="Shape 1780"/>
            <p:cNvSpPr/>
            <p:nvPr/>
          </p:nvSpPr>
          <p:spPr>
            <a:xfrm>
              <a:off x="0" y="399270"/>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781" name="Shape 1781"/>
            <p:cNvSpPr/>
            <p:nvPr/>
          </p:nvSpPr>
          <p:spPr>
            <a:xfrm>
              <a:off x="3054911" y="0"/>
              <a:ext cx="387916"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782" name="Shape 1782"/>
            <p:cNvSpPr/>
            <p:nvPr/>
          </p:nvSpPr>
          <p:spPr>
            <a:xfrm>
              <a:off x="2905657" y="399269"/>
              <a:ext cx="681098"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783" name="Shape 1783"/>
            <p:cNvSpPr/>
            <p:nvPr/>
          </p:nvSpPr>
          <p:spPr>
            <a:xfrm>
              <a:off x="2086359" y="0"/>
              <a:ext cx="387916"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784" name="Shape 1784"/>
            <p:cNvSpPr/>
            <p:nvPr/>
          </p:nvSpPr>
          <p:spPr>
            <a:xfrm>
              <a:off x="1937105" y="399269"/>
              <a:ext cx="681098"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sp>
        <p:nvSpPr>
          <p:cNvPr id="1786" name="Shape 1786"/>
          <p:cNvSpPr/>
          <p:nvPr/>
        </p:nvSpPr>
        <p:spPr>
          <a:xfrm>
            <a:off x="4537999" y="4366291"/>
            <a:ext cx="2557732" cy="639235"/>
          </a:xfrm>
          <a:prstGeom prst="rect">
            <a:avLst/>
          </a:prstGeom>
          <a:ln w="254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lgn="ctr">
              <a:lnSpc>
                <a:spcPct val="100000"/>
              </a:lnSpc>
              <a:spcBef>
                <a:spcPts val="0"/>
              </a:spcBef>
              <a:defRPr sz="2400">
                <a:solidFill>
                  <a:srgbClr val="000000"/>
                </a:solidFill>
              </a:defRPr>
            </a:lvl1pPr>
          </a:lstStyle>
          <a:p>
            <a:r>
              <a:t>DEVELOPERS</a:t>
            </a:r>
          </a:p>
        </p:txBody>
      </p:sp>
      <p:sp>
        <p:nvSpPr>
          <p:cNvPr id="1787" name="Shape 1787"/>
          <p:cNvSpPr/>
          <p:nvPr/>
        </p:nvSpPr>
        <p:spPr>
          <a:xfrm>
            <a:off x="3702437" y="6053413"/>
            <a:ext cx="4228857" cy="1"/>
          </a:xfrm>
          <a:prstGeom prst="line">
            <a:avLst/>
          </a:prstGeom>
          <a:ln w="63500">
            <a:solidFill>
              <a:srgbClr val="000000"/>
            </a:solidFill>
            <a:miter/>
            <a:headEnd type="oval"/>
            <a:tailEnd type="oval"/>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788" name="Shape 1788"/>
          <p:cNvSpPr/>
          <p:nvPr/>
        </p:nvSpPr>
        <p:spPr>
          <a:xfrm>
            <a:off x="11668833" y="11424608"/>
            <a:ext cx="2204297" cy="892647"/>
          </a:xfrm>
          <a:prstGeom prst="rect">
            <a:avLst/>
          </a:prstGeom>
          <a:solidFill>
            <a:srgbClr val="FFFFFF"/>
          </a:solidFill>
          <a:ln w="63500">
            <a:solidFill>
              <a:schemeClr val="accent4">
                <a:lumOff val="9950"/>
              </a:schemeClr>
            </a:solidFill>
            <a:miter/>
          </a:ln>
          <a:extLst>
            <a:ext uri="{C572A759-6A51-4108-AA02-DFA0A04FC94B}">
              <ma14:wrappingTextBoxFlag xmlns:ma14="http://schemas.microsoft.com/office/mac/drawingml/2011/main" xmlns="" val="1"/>
            </a:ext>
          </a:extLst>
        </p:spPr>
        <p:txBody>
          <a:bodyPr lIns="121919" tIns="121919" rIns="121919" bIns="121919" anchor="ctr"/>
          <a:lstStyle>
            <a:lvl1pPr algn="ctr">
              <a:lnSpc>
                <a:spcPct val="100000"/>
              </a:lnSpc>
              <a:spcBef>
                <a:spcPts val="0"/>
              </a:spcBef>
              <a:defRPr sz="2800" b="0">
                <a:solidFill>
                  <a:srgbClr val="535353"/>
                </a:solidFill>
                <a:latin typeface="Verdana"/>
                <a:ea typeface="Verdana"/>
                <a:cs typeface="Verdana"/>
                <a:sym typeface="Verdana"/>
              </a:defRPr>
            </a:lvl1pPr>
          </a:lstStyle>
          <a:p>
            <a:r>
              <a:t>Apply</a:t>
            </a:r>
          </a:p>
        </p:txBody>
      </p:sp>
      <p:sp>
        <p:nvSpPr>
          <p:cNvPr id="1789" name="Shape 1789"/>
          <p:cNvSpPr/>
          <p:nvPr/>
        </p:nvSpPr>
        <p:spPr>
          <a:xfrm>
            <a:off x="11668833" y="8911939"/>
            <a:ext cx="2204297" cy="892647"/>
          </a:xfrm>
          <a:prstGeom prst="rect">
            <a:avLst/>
          </a:prstGeom>
          <a:solidFill>
            <a:srgbClr val="FFFFFF"/>
          </a:solidFill>
          <a:ln w="63500">
            <a:solidFill>
              <a:schemeClr val="accent4">
                <a:lumOff val="9950"/>
              </a:schemeClr>
            </a:solidFill>
            <a:miter/>
          </a:ln>
          <a:extLst>
            <a:ext uri="{C572A759-6A51-4108-AA02-DFA0A04FC94B}">
              <ma14:wrappingTextBoxFlag xmlns:ma14="http://schemas.microsoft.com/office/mac/drawingml/2011/main" xmlns="" val="1"/>
            </a:ext>
          </a:extLst>
        </p:spPr>
        <p:txBody>
          <a:bodyPr lIns="121919" tIns="121919" rIns="121919" bIns="121919" anchor="ctr"/>
          <a:lstStyle>
            <a:lvl1pPr algn="ctr">
              <a:lnSpc>
                <a:spcPct val="100000"/>
              </a:lnSpc>
              <a:spcBef>
                <a:spcPts val="0"/>
              </a:spcBef>
              <a:defRPr sz="2800" b="0">
                <a:solidFill>
                  <a:srgbClr val="535353"/>
                </a:solidFill>
                <a:latin typeface="Verdana"/>
                <a:ea typeface="Verdana"/>
                <a:cs typeface="Verdana"/>
                <a:sym typeface="Verdana"/>
              </a:defRPr>
            </a:lvl1pPr>
          </a:lstStyle>
          <a:p>
            <a:r>
              <a:t>Plan </a:t>
            </a:r>
          </a:p>
        </p:txBody>
      </p:sp>
      <p:sp>
        <p:nvSpPr>
          <p:cNvPr id="1790" name="Shape 1790"/>
          <p:cNvSpPr/>
          <p:nvPr/>
        </p:nvSpPr>
        <p:spPr>
          <a:xfrm>
            <a:off x="1372374" y="3356885"/>
            <a:ext cx="7467601" cy="9146283"/>
          </a:xfrm>
          <a:prstGeom prst="rect">
            <a:avLst/>
          </a:prstGeom>
          <a:gradFill>
            <a:gsLst>
              <a:gs pos="0">
                <a:srgbClr val="FFFFFF">
                  <a:alpha val="44001"/>
                </a:srgbClr>
              </a:gs>
              <a:gs pos="100000">
                <a:srgbClr val="EEEEEE">
                  <a:alpha val="44001"/>
                </a:srgbClr>
              </a:gs>
            </a:gsLst>
            <a:lin ang="16200000"/>
          </a:gra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a:p>
        </p:txBody>
      </p:sp>
      <p:pic>
        <p:nvPicPr>
          <p:cNvPr id="1791" name="pasted-image.png"/>
          <p:cNvPicPr>
            <a:picLocks noChangeAspect="1"/>
          </p:cNvPicPr>
          <p:nvPr/>
        </p:nvPicPr>
        <p:blipFill>
          <a:blip r:embed="rId3">
            <a:extLst/>
          </a:blip>
          <a:stretch>
            <a:fillRect/>
          </a:stretch>
        </p:blipFill>
        <p:spPr>
          <a:xfrm>
            <a:off x="3493708" y="3414459"/>
            <a:ext cx="20278188" cy="8900382"/>
          </a:xfrm>
          <a:prstGeom prst="rect">
            <a:avLst/>
          </a:prstGeom>
          <a:ln w="50800">
            <a:solidFill>
              <a:schemeClr val="accent1"/>
            </a:solidFill>
            <a:miter/>
          </a:ln>
          <a:effectLst>
            <a:outerShdw blurRad="127000" dir="2700000" rotWithShape="0">
              <a:srgbClr val="000000">
                <a:alpha val="75000"/>
              </a:srgbClr>
            </a:outerShdw>
          </a:effectLst>
        </p:spPr>
      </p:pic>
    </p:spTree>
  </p:cSld>
  <p:clrMapOvr>
    <a:masterClrMapping/>
  </p:clrMapOvr>
  <p:transition spd="slow"/>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5" name="Shape 1795"/>
          <p:cNvSpPr/>
          <p:nvPr/>
        </p:nvSpPr>
        <p:spPr>
          <a:xfrm>
            <a:off x="16701986" y="3365100"/>
            <a:ext cx="7470674" cy="9146283"/>
          </a:xfrm>
          <a:prstGeom prst="rect">
            <a:avLst/>
          </a:prstGeom>
          <a:gradFill>
            <a:gsLst>
              <a:gs pos="0">
                <a:srgbClr val="FFFFFF">
                  <a:alpha val="44001"/>
                </a:srgbClr>
              </a:gs>
              <a:gs pos="100000">
                <a:srgbClr val="EEEEEE">
                  <a:alpha val="44001"/>
                </a:srgbClr>
              </a:gs>
            </a:gsLst>
            <a:lin ang="16200000"/>
          </a:gra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796" name="Shape 1796"/>
          <p:cNvSpPr/>
          <p:nvPr/>
        </p:nvSpPr>
        <p:spPr>
          <a:xfrm>
            <a:off x="16703523" y="3517025"/>
            <a:ext cx="7467601" cy="664634"/>
          </a:xfrm>
          <a:prstGeom prst="rect">
            <a:avLst/>
          </a:prstGeom>
          <a:ln w="254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lgn="ctr">
              <a:lnSpc>
                <a:spcPct val="150000"/>
              </a:lnSpc>
              <a:spcBef>
                <a:spcPts val="0"/>
              </a:spcBef>
              <a:defRPr sz="2600" cap="all">
                <a:solidFill>
                  <a:schemeClr val="accent1">
                    <a:lumOff val="11519"/>
                  </a:schemeClr>
                </a:solidFill>
                <a:latin typeface="Verdana"/>
                <a:ea typeface="Verdana"/>
                <a:cs typeface="Verdana"/>
                <a:sym typeface="Verdana"/>
              </a:defRPr>
            </a:lvl1pPr>
          </a:lstStyle>
          <a:p>
            <a:r>
              <a:t>Extensible provider model</a:t>
            </a:r>
          </a:p>
        </p:txBody>
      </p:sp>
      <p:sp>
        <p:nvSpPr>
          <p:cNvPr id="1797" name="Shape 1797"/>
          <p:cNvSpPr/>
          <p:nvPr/>
        </p:nvSpPr>
        <p:spPr>
          <a:xfrm>
            <a:off x="1252163" y="4271235"/>
            <a:ext cx="23037635" cy="1"/>
          </a:xfrm>
          <a:prstGeom prst="line">
            <a:avLst/>
          </a:prstGeom>
          <a:ln w="63500">
            <a:solidFill>
              <a:srgbClr val="FFFFFF"/>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798" name="Shape 1798"/>
          <p:cNvSpPr/>
          <p:nvPr/>
        </p:nvSpPr>
        <p:spPr>
          <a:xfrm>
            <a:off x="16485156" y="10613873"/>
            <a:ext cx="2711348" cy="1"/>
          </a:xfrm>
          <a:prstGeom prst="line">
            <a:avLst/>
          </a:prstGeom>
          <a:ln w="25400">
            <a:solidFill>
              <a:srgbClr val="000000">
                <a:alpha val="34000"/>
              </a:srgbClr>
            </a:solidFill>
            <a:miter lim="400000"/>
            <a:tailEnd type="triangle"/>
          </a:ln>
        </p:spPr>
        <p:txBody>
          <a:bodyPr lIns="50800" tIns="50800" rIns="50800" bIns="50800" anchor="ctr"/>
          <a:lstStyle/>
          <a:p>
            <a:pPr algn="ctr" defTabSz="825500">
              <a:lnSpc>
                <a:spcPct val="100000"/>
              </a:lnSpc>
              <a:spcBef>
                <a:spcPts val="0"/>
              </a:spcBef>
              <a:defRPr sz="3200" b="0">
                <a:solidFill>
                  <a:srgbClr val="000000"/>
                </a:solidFill>
                <a:latin typeface="Helvetica Light"/>
                <a:ea typeface="Helvetica Light"/>
                <a:cs typeface="Helvetica Light"/>
                <a:sym typeface="Helvetica Light"/>
              </a:defRPr>
            </a:pPr>
            <a:endParaRPr/>
          </a:p>
        </p:txBody>
      </p:sp>
      <p:sp>
        <p:nvSpPr>
          <p:cNvPr id="1799" name="Shape 1799"/>
          <p:cNvSpPr/>
          <p:nvPr/>
        </p:nvSpPr>
        <p:spPr>
          <a:xfrm>
            <a:off x="1372374" y="3356885"/>
            <a:ext cx="7467601" cy="9146283"/>
          </a:xfrm>
          <a:prstGeom prst="rect">
            <a:avLst/>
          </a:prstGeom>
          <a:gradFill>
            <a:gsLst>
              <a:gs pos="0">
                <a:srgbClr val="FFFFFF">
                  <a:alpha val="44001"/>
                </a:srgbClr>
              </a:gs>
              <a:gs pos="100000">
                <a:srgbClr val="EEEEEE">
                  <a:alpha val="44001"/>
                </a:srgbClr>
              </a:gs>
            </a:gsLst>
            <a:lin ang="16200000"/>
          </a:gra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800" name="Shape 1800"/>
          <p:cNvSpPr/>
          <p:nvPr/>
        </p:nvSpPr>
        <p:spPr>
          <a:xfrm>
            <a:off x="9037180" y="3365100"/>
            <a:ext cx="7467601" cy="9146283"/>
          </a:xfrm>
          <a:prstGeom prst="rect">
            <a:avLst/>
          </a:prstGeom>
          <a:gradFill>
            <a:gsLst>
              <a:gs pos="0">
                <a:srgbClr val="FFFFFF">
                  <a:alpha val="44001"/>
                </a:srgbClr>
              </a:gs>
              <a:gs pos="100000">
                <a:srgbClr val="EEEEEE">
                  <a:alpha val="44001"/>
                </a:srgbClr>
              </a:gs>
            </a:gsLst>
            <a:lin ang="16200000"/>
          </a:gra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801" name="Shape 1801"/>
          <p:cNvSpPr/>
          <p:nvPr/>
        </p:nvSpPr>
        <p:spPr>
          <a:xfrm>
            <a:off x="9692370" y="3533723"/>
            <a:ext cx="6157223" cy="690035"/>
          </a:xfrm>
          <a:prstGeom prst="rect">
            <a:avLst/>
          </a:prstGeom>
          <a:ln w="254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lgn="ctr">
              <a:lnSpc>
                <a:spcPct val="100000"/>
              </a:lnSpc>
              <a:spcBef>
                <a:spcPts val="0"/>
              </a:spcBef>
              <a:defRPr sz="2700">
                <a:solidFill>
                  <a:schemeClr val="accent1">
                    <a:lumOff val="11519"/>
                  </a:schemeClr>
                </a:solidFill>
              </a:defRPr>
            </a:lvl1pPr>
          </a:lstStyle>
          <a:p>
            <a:r>
              <a:t>PROVISIONING WORKFLOW</a:t>
            </a:r>
          </a:p>
        </p:txBody>
      </p:sp>
      <p:sp>
        <p:nvSpPr>
          <p:cNvPr id="1802" name="Shape 1802"/>
          <p:cNvSpPr/>
          <p:nvPr/>
        </p:nvSpPr>
        <p:spPr>
          <a:xfrm>
            <a:off x="2268095" y="3533723"/>
            <a:ext cx="5676158" cy="690035"/>
          </a:xfrm>
          <a:prstGeom prst="rect">
            <a:avLst/>
          </a:prstGeom>
          <a:ln w="254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lgn="ctr">
              <a:lnSpc>
                <a:spcPct val="100000"/>
              </a:lnSpc>
              <a:spcBef>
                <a:spcPts val="0"/>
              </a:spcBef>
              <a:defRPr sz="2700">
                <a:solidFill>
                  <a:schemeClr val="accent1">
                    <a:lumOff val="11519"/>
                  </a:schemeClr>
                </a:solidFill>
              </a:defRPr>
            </a:lvl1pPr>
          </a:lstStyle>
          <a:p>
            <a:r>
              <a:t>INFRASTRUCTURE AS CODE</a:t>
            </a:r>
          </a:p>
        </p:txBody>
      </p:sp>
      <p:sp>
        <p:nvSpPr>
          <p:cNvPr id="1803" name="Shape 1803"/>
          <p:cNvSpPr/>
          <p:nvPr/>
        </p:nvSpPr>
        <p:spPr>
          <a:xfrm>
            <a:off x="4954754" y="7795047"/>
            <a:ext cx="5524057" cy="1"/>
          </a:xfrm>
          <a:prstGeom prst="line">
            <a:avLst/>
          </a:prstGeom>
          <a:ln w="63500">
            <a:solidFill>
              <a:srgbClr val="000000"/>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804" name="Shape 1804"/>
          <p:cNvSpPr/>
          <p:nvPr/>
        </p:nvSpPr>
        <p:spPr>
          <a:xfrm flipV="1">
            <a:off x="10477612" y="7771204"/>
            <a:ext cx="1" cy="2650967"/>
          </a:xfrm>
          <a:prstGeom prst="line">
            <a:avLst/>
          </a:prstGeom>
          <a:ln w="63500">
            <a:solidFill>
              <a:srgbClr val="000000"/>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805" name="Shape 1805"/>
          <p:cNvSpPr/>
          <p:nvPr/>
        </p:nvSpPr>
        <p:spPr>
          <a:xfrm>
            <a:off x="3044854" y="8504237"/>
            <a:ext cx="7065568" cy="1"/>
          </a:xfrm>
          <a:prstGeom prst="line">
            <a:avLst/>
          </a:prstGeom>
          <a:ln w="63500">
            <a:solidFill>
              <a:schemeClr val="accent3"/>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806" name="Shape 1806"/>
          <p:cNvSpPr/>
          <p:nvPr/>
        </p:nvSpPr>
        <p:spPr>
          <a:xfrm flipV="1">
            <a:off x="10064520" y="8527616"/>
            <a:ext cx="1" cy="1784529"/>
          </a:xfrm>
          <a:prstGeom prst="line">
            <a:avLst/>
          </a:prstGeom>
          <a:ln w="63500">
            <a:solidFill>
              <a:schemeClr val="accent3"/>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807" name="Shape 1807"/>
          <p:cNvSpPr>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203</a:t>
            </a:fld>
            <a:endParaRPr/>
          </a:p>
        </p:txBody>
      </p:sp>
      <p:sp>
        <p:nvSpPr>
          <p:cNvPr id="1808" name="Shape 1808"/>
          <p:cNvSpPr/>
          <p:nvPr/>
        </p:nvSpPr>
        <p:spPr>
          <a:xfrm>
            <a:off x="10255084" y="9170670"/>
            <a:ext cx="5031633" cy="2915961"/>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chemeClr val="accent4">
              <a:alpha val="14000"/>
            </a:schemeClr>
          </a:solidFill>
          <a:ln w="63500">
            <a:solidFill>
              <a:schemeClr val="accent4">
                <a:alpha val="56000"/>
              </a:schemeClr>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809" name="Shape 1809"/>
          <p:cNvSpPr>
            <a:spLocks noGrp="1"/>
          </p:cNvSpPr>
          <p:nvPr>
            <p:ph type="title"/>
          </p:nvPr>
        </p:nvSpPr>
        <p:spPr>
          <a:xfrm>
            <a:off x="1565396" y="875901"/>
            <a:ext cx="21746796" cy="1405845"/>
          </a:xfrm>
          <a:prstGeom prst="rect">
            <a:avLst/>
          </a:prstGeom>
        </p:spPr>
        <p:txBody>
          <a:bodyPr/>
          <a:lstStyle>
            <a:lvl1pPr defTabSz="1316736">
              <a:spcBef>
                <a:spcPts val="1300"/>
              </a:spcBef>
              <a:defRPr sz="5328" spc="-190">
                <a:latin typeface="Verdana"/>
                <a:ea typeface="Verdana"/>
                <a:cs typeface="Verdana"/>
                <a:sym typeface="Verdana"/>
              </a:defRPr>
            </a:lvl1pPr>
          </a:lstStyle>
          <a:p>
            <a:r>
              <a:t>Enable Organization to have governance over infrastructure</a:t>
            </a:r>
          </a:p>
        </p:txBody>
      </p:sp>
      <p:sp>
        <p:nvSpPr>
          <p:cNvPr id="1810" name="Shape 1810"/>
          <p:cNvSpPr/>
          <p:nvPr/>
        </p:nvSpPr>
        <p:spPr>
          <a:xfrm>
            <a:off x="14211275" y="10118800"/>
            <a:ext cx="2557732" cy="1019647"/>
          </a:xfrm>
          <a:prstGeom prst="rect">
            <a:avLst/>
          </a:prstGeom>
          <a:solidFill>
            <a:schemeClr val="accent4"/>
          </a:solid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xmlns="" val="1"/>
            </a:ext>
          </a:extLst>
        </p:spPr>
        <p:txBody>
          <a:bodyPr lIns="50800" tIns="50800" rIns="50800" bIns="50800" anchor="ctr"/>
          <a:lstStyle>
            <a:lvl1pPr algn="ctr" defTabSz="825500">
              <a:lnSpc>
                <a:spcPct val="100000"/>
              </a:lnSpc>
              <a:spcBef>
                <a:spcPts val="0"/>
              </a:spcBef>
              <a:defRPr sz="3700" b="0">
                <a:latin typeface="Klavika Basic"/>
                <a:ea typeface="Klavika Basic"/>
                <a:cs typeface="Klavika Basic"/>
                <a:sym typeface="Klavika Basic"/>
              </a:defRPr>
            </a:lvl1pPr>
          </a:lstStyle>
          <a:p>
            <a:r>
              <a:t>Provider</a:t>
            </a:r>
          </a:p>
        </p:txBody>
      </p:sp>
      <p:sp>
        <p:nvSpPr>
          <p:cNvPr id="1811" name="Shape 1811"/>
          <p:cNvSpPr/>
          <p:nvPr/>
        </p:nvSpPr>
        <p:spPr>
          <a:xfrm>
            <a:off x="8772954" y="10118800"/>
            <a:ext cx="2557732" cy="1019647"/>
          </a:xfrm>
          <a:prstGeom prst="rect">
            <a:avLst/>
          </a:prstGeom>
          <a:solidFill>
            <a:schemeClr val="accent4"/>
          </a:solid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xmlns="" val="1"/>
            </a:ext>
          </a:extLst>
        </p:spPr>
        <p:txBody>
          <a:bodyPr lIns="50800" tIns="50800" rIns="50800" bIns="50800" anchor="ctr"/>
          <a:lstStyle>
            <a:lvl1pPr algn="ctr" defTabSz="825500">
              <a:lnSpc>
                <a:spcPct val="100000"/>
              </a:lnSpc>
              <a:spcBef>
                <a:spcPts val="0"/>
              </a:spcBef>
              <a:defRPr sz="3700" b="0">
                <a:latin typeface="Klavika Basic"/>
                <a:ea typeface="Klavika Basic"/>
                <a:cs typeface="Klavika Basic"/>
                <a:sym typeface="Klavika Basic"/>
              </a:defRPr>
            </a:lvl1pPr>
          </a:lstStyle>
          <a:p>
            <a:r>
              <a:t>Core</a:t>
            </a:r>
          </a:p>
        </p:txBody>
      </p:sp>
      <p:sp>
        <p:nvSpPr>
          <p:cNvPr id="1812" name="Shape 1812"/>
          <p:cNvSpPr/>
          <p:nvPr/>
        </p:nvSpPr>
        <p:spPr>
          <a:xfrm>
            <a:off x="1574800" y="2095499"/>
            <a:ext cx="22605610" cy="840741"/>
          </a:xfrm>
          <a:prstGeom prst="rect">
            <a:avLst/>
          </a:prstGeom>
          <a:ln w="25400">
            <a:miter lim="400000"/>
          </a:ln>
          <a:extLst>
            <a:ext uri="{C572A759-6A51-4108-AA02-DFA0A04FC94B}">
              <ma14:wrappingTextBoxFlag xmlns:ma14="http://schemas.microsoft.com/office/mac/drawingml/2011/main" xmlns="" val="1"/>
            </a:ext>
          </a:extLst>
        </p:spPr>
        <p:txBody>
          <a:bodyPr lIns="121919" tIns="121919" rIns="121919" bIns="121919" anchor="b">
            <a:spAutoFit/>
          </a:bodyPr>
          <a:lstStyle>
            <a:lvl1pPr marL="88900" indent="-88900">
              <a:lnSpc>
                <a:spcPct val="90000"/>
              </a:lnSpc>
              <a:spcBef>
                <a:spcPts val="0"/>
              </a:spcBef>
              <a:defRPr sz="3900" i="1">
                <a:solidFill>
                  <a:schemeClr val="accent1"/>
                </a:solidFill>
                <a:latin typeface="Verdana"/>
                <a:ea typeface="Verdana"/>
                <a:cs typeface="Verdana"/>
                <a:sym typeface="Verdana"/>
              </a:defRPr>
            </a:lvl1pPr>
          </a:lstStyle>
          <a:p>
            <a:r>
              <a:t>Automate policy to be enforced on every Terraform run</a:t>
            </a:r>
          </a:p>
        </p:txBody>
      </p:sp>
      <p:sp>
        <p:nvSpPr>
          <p:cNvPr id="1813" name="Shape 1813"/>
          <p:cNvSpPr/>
          <p:nvPr/>
        </p:nvSpPr>
        <p:spPr>
          <a:xfrm>
            <a:off x="4954754" y="7795047"/>
            <a:ext cx="5524057" cy="1"/>
          </a:xfrm>
          <a:prstGeom prst="line">
            <a:avLst/>
          </a:prstGeom>
          <a:ln w="63500">
            <a:solidFill>
              <a:srgbClr val="000000"/>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814" name="Shape 1814"/>
          <p:cNvSpPr/>
          <p:nvPr/>
        </p:nvSpPr>
        <p:spPr>
          <a:xfrm flipV="1">
            <a:off x="5816865" y="5986008"/>
            <a:ext cx="1" cy="1784529"/>
          </a:xfrm>
          <a:prstGeom prst="line">
            <a:avLst/>
          </a:prstGeom>
          <a:ln w="63500">
            <a:solidFill>
              <a:srgbClr val="000000"/>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815" name="Shape 1815"/>
          <p:cNvSpPr/>
          <p:nvPr/>
        </p:nvSpPr>
        <p:spPr>
          <a:xfrm>
            <a:off x="1370282" y="4271235"/>
            <a:ext cx="16405985" cy="1"/>
          </a:xfrm>
          <a:prstGeom prst="line">
            <a:avLst/>
          </a:prstGeom>
          <a:ln w="63500">
            <a:solidFill>
              <a:srgbClr val="FFFFFF"/>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822" name="Group 1822"/>
          <p:cNvGrpSpPr/>
          <p:nvPr/>
        </p:nvGrpSpPr>
        <p:grpSpPr>
          <a:xfrm>
            <a:off x="1823968" y="6618227"/>
            <a:ext cx="681098" cy="2866536"/>
            <a:chOff x="0" y="0"/>
            <a:chExt cx="681096" cy="2866535"/>
          </a:xfrm>
        </p:grpSpPr>
        <p:sp>
          <p:nvSpPr>
            <p:cNvPr id="1816" name="Shape 1816"/>
            <p:cNvSpPr/>
            <p:nvPr/>
          </p:nvSpPr>
          <p:spPr>
            <a:xfrm>
              <a:off x="149253" y="1040372"/>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817" name="Shape 1817"/>
            <p:cNvSpPr/>
            <p:nvPr/>
          </p:nvSpPr>
          <p:spPr>
            <a:xfrm>
              <a:off x="0" y="1439642"/>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818" name="Shape 1818"/>
            <p:cNvSpPr/>
            <p:nvPr/>
          </p:nvSpPr>
          <p:spPr>
            <a:xfrm>
              <a:off x="149253" y="2079852"/>
              <a:ext cx="387917" cy="387418"/>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819" name="Shape 1819"/>
            <p:cNvSpPr/>
            <p:nvPr/>
          </p:nvSpPr>
          <p:spPr>
            <a:xfrm>
              <a:off x="0" y="2479123"/>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820" name="Shape 1820"/>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821" name="Shape 1821"/>
            <p:cNvSpPr/>
            <p:nvPr/>
          </p:nvSpPr>
          <p:spPr>
            <a:xfrm>
              <a:off x="0" y="399270"/>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sp>
        <p:nvSpPr>
          <p:cNvPr id="1823" name="Shape 1823"/>
          <p:cNvSpPr/>
          <p:nvPr/>
        </p:nvSpPr>
        <p:spPr>
          <a:xfrm flipV="1">
            <a:off x="2725419" y="6563217"/>
            <a:ext cx="1" cy="3171886"/>
          </a:xfrm>
          <a:prstGeom prst="line">
            <a:avLst/>
          </a:prstGeom>
          <a:ln w="63500">
            <a:solidFill>
              <a:schemeClr val="accent3"/>
            </a:solidFill>
            <a:miter/>
            <a:headEnd type="oval"/>
            <a:tailEnd type="oval"/>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824" name="Shape 1824"/>
          <p:cNvSpPr/>
          <p:nvPr/>
        </p:nvSpPr>
        <p:spPr>
          <a:xfrm>
            <a:off x="2754126" y="8504237"/>
            <a:ext cx="7356297" cy="1"/>
          </a:xfrm>
          <a:prstGeom prst="line">
            <a:avLst/>
          </a:prstGeom>
          <a:ln w="63500">
            <a:solidFill>
              <a:schemeClr val="accent3"/>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825" name="Shape 1825"/>
          <p:cNvSpPr/>
          <p:nvPr/>
        </p:nvSpPr>
        <p:spPr>
          <a:xfrm>
            <a:off x="1216422" y="9848037"/>
            <a:ext cx="2210633" cy="639234"/>
          </a:xfrm>
          <a:prstGeom prst="rect">
            <a:avLst/>
          </a:prstGeom>
          <a:ln w="254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lnSpc>
                <a:spcPct val="100000"/>
              </a:lnSpc>
              <a:spcBef>
                <a:spcPts val="0"/>
              </a:spcBef>
              <a:defRPr sz="2400">
                <a:solidFill>
                  <a:schemeClr val="accent3"/>
                </a:solidFill>
              </a:defRPr>
            </a:lvl1pPr>
          </a:lstStyle>
          <a:p>
            <a:r>
              <a:t>OPERATORS</a:t>
            </a:r>
          </a:p>
        </p:txBody>
      </p:sp>
      <p:sp>
        <p:nvSpPr>
          <p:cNvPr id="1826" name="Shape 1826"/>
          <p:cNvSpPr/>
          <p:nvPr/>
        </p:nvSpPr>
        <p:spPr>
          <a:xfrm>
            <a:off x="3702437" y="6053413"/>
            <a:ext cx="4228857" cy="1"/>
          </a:xfrm>
          <a:prstGeom prst="line">
            <a:avLst/>
          </a:prstGeom>
          <a:ln w="63500">
            <a:solidFill>
              <a:srgbClr val="000000"/>
            </a:solidFill>
            <a:miter/>
            <a:headEnd type="oval"/>
            <a:tailEnd type="oval"/>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827" name="Shape 1827"/>
          <p:cNvSpPr/>
          <p:nvPr/>
        </p:nvSpPr>
        <p:spPr>
          <a:xfrm>
            <a:off x="11668833" y="11424608"/>
            <a:ext cx="2204297" cy="892647"/>
          </a:xfrm>
          <a:prstGeom prst="rect">
            <a:avLst/>
          </a:prstGeom>
          <a:solidFill>
            <a:srgbClr val="FFFFFF"/>
          </a:solidFill>
          <a:ln w="63500">
            <a:solidFill>
              <a:schemeClr val="accent4">
                <a:lumOff val="9950"/>
              </a:schemeClr>
            </a:solidFill>
            <a:miter/>
          </a:ln>
          <a:extLst>
            <a:ext uri="{C572A759-6A51-4108-AA02-DFA0A04FC94B}">
              <ma14:wrappingTextBoxFlag xmlns:ma14="http://schemas.microsoft.com/office/mac/drawingml/2011/main" xmlns="" val="1"/>
            </a:ext>
          </a:extLst>
        </p:spPr>
        <p:txBody>
          <a:bodyPr lIns="121919" tIns="121919" rIns="121919" bIns="121919" anchor="ctr"/>
          <a:lstStyle>
            <a:lvl1pPr algn="ctr">
              <a:lnSpc>
                <a:spcPct val="100000"/>
              </a:lnSpc>
              <a:spcBef>
                <a:spcPts val="0"/>
              </a:spcBef>
              <a:defRPr sz="2800" b="0">
                <a:solidFill>
                  <a:srgbClr val="535353"/>
                </a:solidFill>
                <a:latin typeface="Verdana"/>
                <a:ea typeface="Verdana"/>
                <a:cs typeface="Verdana"/>
                <a:sym typeface="Verdana"/>
              </a:defRPr>
            </a:lvl1pPr>
          </a:lstStyle>
          <a:p>
            <a:r>
              <a:t>Apply</a:t>
            </a:r>
          </a:p>
        </p:txBody>
      </p:sp>
      <p:sp>
        <p:nvSpPr>
          <p:cNvPr id="1828" name="Shape 1828"/>
          <p:cNvSpPr/>
          <p:nvPr/>
        </p:nvSpPr>
        <p:spPr>
          <a:xfrm>
            <a:off x="11668833" y="8911939"/>
            <a:ext cx="2204297" cy="892647"/>
          </a:xfrm>
          <a:prstGeom prst="rect">
            <a:avLst/>
          </a:prstGeom>
          <a:solidFill>
            <a:srgbClr val="FFFFFF"/>
          </a:solidFill>
          <a:ln w="63500">
            <a:solidFill>
              <a:schemeClr val="accent4">
                <a:lumOff val="9950"/>
              </a:schemeClr>
            </a:solidFill>
            <a:miter/>
          </a:ln>
          <a:extLst>
            <a:ext uri="{C572A759-6A51-4108-AA02-DFA0A04FC94B}">
              <ma14:wrappingTextBoxFlag xmlns:ma14="http://schemas.microsoft.com/office/mac/drawingml/2011/main" xmlns="" val="1"/>
            </a:ext>
          </a:extLst>
        </p:spPr>
        <p:txBody>
          <a:bodyPr lIns="121919" tIns="121919" rIns="121919" bIns="121919" anchor="ctr"/>
          <a:lstStyle>
            <a:lvl1pPr algn="ctr">
              <a:lnSpc>
                <a:spcPct val="100000"/>
              </a:lnSpc>
              <a:spcBef>
                <a:spcPts val="0"/>
              </a:spcBef>
              <a:defRPr sz="2800" b="0">
                <a:solidFill>
                  <a:srgbClr val="535353"/>
                </a:solidFill>
                <a:latin typeface="Verdana"/>
                <a:ea typeface="Verdana"/>
                <a:cs typeface="Verdana"/>
                <a:sym typeface="Verdana"/>
              </a:defRPr>
            </a:lvl1pPr>
          </a:lstStyle>
          <a:p>
            <a:r>
              <a:t>Plan </a:t>
            </a:r>
          </a:p>
        </p:txBody>
      </p:sp>
      <p:pic>
        <p:nvPicPr>
          <p:cNvPr id="1829" name="pasted-image.png"/>
          <p:cNvPicPr>
            <a:picLocks noChangeAspect="1"/>
          </p:cNvPicPr>
          <p:nvPr/>
        </p:nvPicPr>
        <p:blipFill>
          <a:blip r:embed="rId3">
            <a:extLst/>
          </a:blip>
          <a:stretch>
            <a:fillRect/>
          </a:stretch>
        </p:blipFill>
        <p:spPr>
          <a:xfrm>
            <a:off x="2971174" y="6805216"/>
            <a:ext cx="6149331" cy="2699028"/>
          </a:xfrm>
          <a:prstGeom prst="rect">
            <a:avLst/>
          </a:prstGeom>
          <a:ln w="50800">
            <a:solidFill>
              <a:schemeClr val="accent1"/>
            </a:solidFill>
            <a:miter/>
          </a:ln>
          <a:effectLst>
            <a:outerShdw blurRad="127000" dir="2700000" rotWithShape="0">
              <a:srgbClr val="000000">
                <a:alpha val="75000"/>
              </a:srgbClr>
            </a:outerShdw>
          </a:effectLst>
        </p:spPr>
      </p:pic>
      <p:sp>
        <p:nvSpPr>
          <p:cNvPr id="1830" name="Shape 1830"/>
          <p:cNvSpPr/>
          <p:nvPr/>
        </p:nvSpPr>
        <p:spPr>
          <a:xfrm>
            <a:off x="12250633" y="10111075"/>
            <a:ext cx="1040696" cy="1035097"/>
          </a:xfrm>
          <a:prstGeom prst="ellipse">
            <a:avLst/>
          </a:prstGeom>
          <a:solidFill>
            <a:srgbClr val="A7A7A7"/>
          </a:soli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831" name="Shape 1831"/>
          <p:cNvSpPr/>
          <p:nvPr/>
        </p:nvSpPr>
        <p:spPr>
          <a:xfrm>
            <a:off x="12455634" y="10214500"/>
            <a:ext cx="630695" cy="789941"/>
          </a:xfrm>
          <a:prstGeom prst="rect">
            <a:avLst/>
          </a:prstGeom>
          <a:ln w="25400">
            <a:miter lim="400000"/>
          </a:ln>
          <a:extLst>
            <a:ext uri="{C572A759-6A51-4108-AA02-DFA0A04FC94B}">
              <ma14:wrappingTextBoxFlag xmlns:ma14="http://schemas.microsoft.com/office/mac/drawingml/2011/main" xmlns="" val="1"/>
            </a:ext>
          </a:extLst>
        </p:spPr>
        <p:txBody>
          <a:bodyPr wrap="none" lIns="121919" tIns="121919" rIns="121919" bIns="121919" anchor="b">
            <a:spAutoFit/>
          </a:bodyPr>
          <a:lstStyle>
            <a:lvl1pPr>
              <a:defRPr sz="3600"/>
            </a:lvl1pPr>
          </a:lstStyle>
          <a:p>
            <a:r>
              <a:t>√</a:t>
            </a:r>
          </a:p>
        </p:txBody>
      </p:sp>
      <p:grpSp>
        <p:nvGrpSpPr>
          <p:cNvPr id="1857" name="Group 1857"/>
          <p:cNvGrpSpPr/>
          <p:nvPr/>
        </p:nvGrpSpPr>
        <p:grpSpPr>
          <a:xfrm>
            <a:off x="4546046" y="4769116"/>
            <a:ext cx="2541639" cy="1132479"/>
            <a:chOff x="0" y="0"/>
            <a:chExt cx="2541638" cy="1132477"/>
          </a:xfrm>
        </p:grpSpPr>
        <p:grpSp>
          <p:nvGrpSpPr>
            <p:cNvPr id="1836" name="Group 1836"/>
            <p:cNvGrpSpPr/>
            <p:nvPr/>
          </p:nvGrpSpPr>
          <p:grpSpPr>
            <a:xfrm>
              <a:off x="0" y="-1"/>
              <a:ext cx="782944" cy="917733"/>
              <a:chOff x="0" y="0"/>
              <a:chExt cx="782943" cy="917731"/>
            </a:xfrm>
          </p:grpSpPr>
          <p:sp>
            <p:nvSpPr>
              <p:cNvPr id="1832" name="Shape 1832"/>
              <p:cNvSpPr/>
              <p:nvPr/>
            </p:nvSpPr>
            <p:spPr>
              <a:xfrm>
                <a:off x="0" y="432591"/>
                <a:ext cx="782944" cy="485141"/>
              </a:xfrm>
              <a:prstGeom prst="rect">
                <a:avLst/>
              </a:prstGeom>
              <a:gradFill flip="none" rotWithShape="1">
                <a:gsLst>
                  <a:gs pos="0">
                    <a:srgbClr val="FFFFFF"/>
                  </a:gs>
                  <a:gs pos="100000">
                    <a:srgbClr val="EEEEEE"/>
                  </a:gs>
                </a:gsLst>
                <a:lin ang="16200000" scaled="0"/>
              </a:gra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835" name="Group 1835"/>
              <p:cNvGrpSpPr/>
              <p:nvPr/>
            </p:nvGrpSpPr>
            <p:grpSpPr>
              <a:xfrm>
                <a:off x="50923" y="0"/>
                <a:ext cx="681097" cy="786682"/>
                <a:chOff x="0" y="0"/>
                <a:chExt cx="681096" cy="786681"/>
              </a:xfrm>
            </p:grpSpPr>
            <p:sp>
              <p:nvSpPr>
                <p:cNvPr id="1833" name="Shape 1833"/>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834" name="Shape 1834"/>
                <p:cNvSpPr/>
                <p:nvPr/>
              </p:nvSpPr>
              <p:spPr>
                <a:xfrm>
                  <a:off x="0" y="399269"/>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grpSp>
          <p:nvGrpSpPr>
            <p:cNvPr id="1841" name="Group 1841"/>
            <p:cNvGrpSpPr/>
            <p:nvPr/>
          </p:nvGrpSpPr>
          <p:grpSpPr>
            <a:xfrm>
              <a:off x="458216" y="-1"/>
              <a:ext cx="782945" cy="917733"/>
              <a:chOff x="0" y="0"/>
              <a:chExt cx="782943" cy="917731"/>
            </a:xfrm>
          </p:grpSpPr>
          <p:sp>
            <p:nvSpPr>
              <p:cNvPr id="1837" name="Shape 1837"/>
              <p:cNvSpPr/>
              <p:nvPr/>
            </p:nvSpPr>
            <p:spPr>
              <a:xfrm>
                <a:off x="0" y="432591"/>
                <a:ext cx="782944" cy="485141"/>
              </a:xfrm>
              <a:prstGeom prst="rect">
                <a:avLst/>
              </a:prstGeom>
              <a:gradFill flip="none" rotWithShape="1">
                <a:gsLst>
                  <a:gs pos="0">
                    <a:srgbClr val="FFFFFF"/>
                  </a:gs>
                  <a:gs pos="100000">
                    <a:srgbClr val="EEEEEE"/>
                  </a:gs>
                </a:gsLst>
                <a:lin ang="16200000" scaled="0"/>
              </a:gra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840" name="Group 1840"/>
              <p:cNvGrpSpPr/>
              <p:nvPr/>
            </p:nvGrpSpPr>
            <p:grpSpPr>
              <a:xfrm>
                <a:off x="50923" y="0"/>
                <a:ext cx="681097" cy="786682"/>
                <a:chOff x="0" y="0"/>
                <a:chExt cx="681096" cy="786681"/>
              </a:xfrm>
            </p:grpSpPr>
            <p:sp>
              <p:nvSpPr>
                <p:cNvPr id="1838" name="Shape 1838"/>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839" name="Shape 1839"/>
                <p:cNvSpPr/>
                <p:nvPr/>
              </p:nvSpPr>
              <p:spPr>
                <a:xfrm>
                  <a:off x="0" y="399269"/>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grpSp>
          <p:nvGrpSpPr>
            <p:cNvPr id="1846" name="Group 1846"/>
            <p:cNvGrpSpPr/>
            <p:nvPr/>
          </p:nvGrpSpPr>
          <p:grpSpPr>
            <a:xfrm>
              <a:off x="1758695" y="-1"/>
              <a:ext cx="782944" cy="917733"/>
              <a:chOff x="0" y="0"/>
              <a:chExt cx="782943" cy="917731"/>
            </a:xfrm>
          </p:grpSpPr>
          <p:sp>
            <p:nvSpPr>
              <p:cNvPr id="1842" name="Shape 1842"/>
              <p:cNvSpPr/>
              <p:nvPr/>
            </p:nvSpPr>
            <p:spPr>
              <a:xfrm>
                <a:off x="0" y="432591"/>
                <a:ext cx="782944" cy="485141"/>
              </a:xfrm>
              <a:prstGeom prst="rect">
                <a:avLst/>
              </a:prstGeom>
              <a:gradFill flip="none" rotWithShape="1">
                <a:gsLst>
                  <a:gs pos="0">
                    <a:srgbClr val="FFFFFF"/>
                  </a:gs>
                  <a:gs pos="100000">
                    <a:srgbClr val="EEEEEE"/>
                  </a:gs>
                </a:gsLst>
                <a:lin ang="16200000" scaled="0"/>
              </a:gra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845" name="Group 1845"/>
              <p:cNvGrpSpPr/>
              <p:nvPr/>
            </p:nvGrpSpPr>
            <p:grpSpPr>
              <a:xfrm>
                <a:off x="50923" y="0"/>
                <a:ext cx="681097" cy="786682"/>
                <a:chOff x="0" y="0"/>
                <a:chExt cx="681096" cy="786681"/>
              </a:xfrm>
            </p:grpSpPr>
            <p:sp>
              <p:nvSpPr>
                <p:cNvPr id="1843" name="Shape 1843"/>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844" name="Shape 1844"/>
                <p:cNvSpPr/>
                <p:nvPr/>
              </p:nvSpPr>
              <p:spPr>
                <a:xfrm>
                  <a:off x="0" y="399269"/>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grpSp>
          <p:nvGrpSpPr>
            <p:cNvPr id="1851" name="Group 1851"/>
            <p:cNvGrpSpPr/>
            <p:nvPr/>
          </p:nvGrpSpPr>
          <p:grpSpPr>
            <a:xfrm>
              <a:off x="1306576" y="-1"/>
              <a:ext cx="782944" cy="917733"/>
              <a:chOff x="0" y="0"/>
              <a:chExt cx="782943" cy="917731"/>
            </a:xfrm>
          </p:grpSpPr>
          <p:sp>
            <p:nvSpPr>
              <p:cNvPr id="1847" name="Shape 1847"/>
              <p:cNvSpPr/>
              <p:nvPr/>
            </p:nvSpPr>
            <p:spPr>
              <a:xfrm>
                <a:off x="0" y="432591"/>
                <a:ext cx="782944" cy="485141"/>
              </a:xfrm>
              <a:prstGeom prst="rect">
                <a:avLst/>
              </a:prstGeom>
              <a:gradFill flip="none" rotWithShape="1">
                <a:gsLst>
                  <a:gs pos="0">
                    <a:srgbClr val="FFFFFF"/>
                  </a:gs>
                  <a:gs pos="100000">
                    <a:srgbClr val="EEEEEE"/>
                  </a:gs>
                </a:gsLst>
                <a:lin ang="16200000" scaled="0"/>
              </a:gra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850" name="Group 1850"/>
              <p:cNvGrpSpPr/>
              <p:nvPr/>
            </p:nvGrpSpPr>
            <p:grpSpPr>
              <a:xfrm>
                <a:off x="50923" y="0"/>
                <a:ext cx="681097" cy="786682"/>
                <a:chOff x="0" y="0"/>
                <a:chExt cx="681096" cy="786681"/>
              </a:xfrm>
            </p:grpSpPr>
            <p:sp>
              <p:nvSpPr>
                <p:cNvPr id="1848" name="Shape 1848"/>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849" name="Shape 1849"/>
                <p:cNvSpPr/>
                <p:nvPr/>
              </p:nvSpPr>
              <p:spPr>
                <a:xfrm>
                  <a:off x="0" y="399269"/>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grpSp>
          <p:nvGrpSpPr>
            <p:cNvPr id="1856" name="Group 1856"/>
            <p:cNvGrpSpPr/>
            <p:nvPr/>
          </p:nvGrpSpPr>
          <p:grpSpPr>
            <a:xfrm>
              <a:off x="789432" y="0"/>
              <a:ext cx="966150" cy="1132478"/>
              <a:chOff x="0" y="0"/>
              <a:chExt cx="966148" cy="1132477"/>
            </a:xfrm>
          </p:grpSpPr>
          <p:sp>
            <p:nvSpPr>
              <p:cNvPr id="1852" name="Shape 1852"/>
              <p:cNvSpPr/>
              <p:nvPr/>
            </p:nvSpPr>
            <p:spPr>
              <a:xfrm>
                <a:off x="0" y="533816"/>
                <a:ext cx="966149" cy="598662"/>
              </a:xfrm>
              <a:prstGeom prst="rect">
                <a:avLst/>
              </a:prstGeom>
              <a:gradFill flip="none" rotWithShape="1">
                <a:gsLst>
                  <a:gs pos="0">
                    <a:srgbClr val="FFFFFF"/>
                  </a:gs>
                  <a:gs pos="100000">
                    <a:srgbClr val="EEEEEE"/>
                  </a:gs>
                </a:gsLst>
                <a:lin ang="16200000" scaled="0"/>
              </a:gra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855" name="Group 1855"/>
              <p:cNvGrpSpPr/>
              <p:nvPr/>
            </p:nvGrpSpPr>
            <p:grpSpPr>
              <a:xfrm>
                <a:off x="62839" y="0"/>
                <a:ext cx="840471" cy="970763"/>
                <a:chOff x="0" y="0"/>
                <a:chExt cx="840470" cy="970762"/>
              </a:xfrm>
            </p:grpSpPr>
            <p:sp>
              <p:nvSpPr>
                <p:cNvPr id="1853" name="Shape 1853"/>
                <p:cNvSpPr/>
                <p:nvPr/>
              </p:nvSpPr>
              <p:spPr>
                <a:xfrm>
                  <a:off x="184178" y="0"/>
                  <a:ext cx="478687" cy="478071"/>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854" name="Shape 1854"/>
                <p:cNvSpPr/>
                <p:nvPr/>
              </p:nvSpPr>
              <p:spPr>
                <a:xfrm>
                  <a:off x="0" y="492697"/>
                  <a:ext cx="840471" cy="47806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grpSp>
      <p:sp>
        <p:nvSpPr>
          <p:cNvPr id="1858" name="Shape 1858"/>
          <p:cNvSpPr/>
          <p:nvPr/>
        </p:nvSpPr>
        <p:spPr>
          <a:xfrm>
            <a:off x="1784792" y="4821240"/>
            <a:ext cx="2557732" cy="639235"/>
          </a:xfrm>
          <a:prstGeom prst="rect">
            <a:avLst/>
          </a:prstGeom>
          <a:ln w="254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lgn="ctr">
              <a:lnSpc>
                <a:spcPct val="100000"/>
              </a:lnSpc>
              <a:spcBef>
                <a:spcPts val="0"/>
              </a:spcBef>
              <a:defRPr sz="2400">
                <a:solidFill>
                  <a:srgbClr val="000000"/>
                </a:solidFill>
              </a:defRPr>
            </a:lvl1pPr>
          </a:lstStyle>
          <a:p>
            <a:r>
              <a:t>DEVELOPERS</a:t>
            </a:r>
          </a:p>
        </p:txBody>
      </p:sp>
      <p:sp>
        <p:nvSpPr>
          <p:cNvPr id="1859" name="Shape 1859"/>
          <p:cNvSpPr/>
          <p:nvPr/>
        </p:nvSpPr>
        <p:spPr>
          <a:xfrm>
            <a:off x="17510943" y="11535758"/>
            <a:ext cx="3223578" cy="1"/>
          </a:xfrm>
          <a:prstGeom prst="line">
            <a:avLst/>
          </a:prstGeom>
          <a:ln w="25400">
            <a:solidFill>
              <a:srgbClr val="000000">
                <a:alpha val="34000"/>
              </a:srgbClr>
            </a:solidFill>
            <a:miter lim="400000"/>
            <a:tailEnd type="triangle"/>
          </a:ln>
        </p:spPr>
        <p:txBody>
          <a:bodyPr lIns="50800" tIns="50800" rIns="50800" bIns="50800" anchor="ctr"/>
          <a:lstStyle/>
          <a:p>
            <a:pPr algn="ctr" defTabSz="825500">
              <a:lnSpc>
                <a:spcPct val="100000"/>
              </a:lnSpc>
              <a:spcBef>
                <a:spcPts val="0"/>
              </a:spcBef>
              <a:defRPr sz="3200" b="0">
                <a:solidFill>
                  <a:srgbClr val="000000"/>
                </a:solidFill>
                <a:latin typeface="Helvetica Light"/>
                <a:ea typeface="Helvetica Light"/>
                <a:cs typeface="Helvetica Light"/>
                <a:sym typeface="Helvetica Light"/>
              </a:defRPr>
            </a:pPr>
            <a:endParaRPr/>
          </a:p>
        </p:txBody>
      </p:sp>
      <p:sp>
        <p:nvSpPr>
          <p:cNvPr id="1860" name="Shape 1860"/>
          <p:cNvSpPr/>
          <p:nvPr/>
        </p:nvSpPr>
        <p:spPr>
          <a:xfrm>
            <a:off x="18118641" y="9685430"/>
            <a:ext cx="2711347" cy="1"/>
          </a:xfrm>
          <a:prstGeom prst="line">
            <a:avLst/>
          </a:prstGeom>
          <a:ln w="25400">
            <a:solidFill>
              <a:srgbClr val="000000">
                <a:alpha val="34000"/>
              </a:srgbClr>
            </a:solidFill>
            <a:miter lim="400000"/>
            <a:tailEnd type="triangle"/>
          </a:ln>
        </p:spPr>
        <p:txBody>
          <a:bodyPr lIns="50800" tIns="50800" rIns="50800" bIns="50800" anchor="ctr"/>
          <a:lstStyle/>
          <a:p>
            <a:pPr algn="ctr" defTabSz="825500">
              <a:lnSpc>
                <a:spcPct val="100000"/>
              </a:lnSpc>
              <a:spcBef>
                <a:spcPts val="0"/>
              </a:spcBef>
              <a:defRPr sz="3200" b="0">
                <a:solidFill>
                  <a:srgbClr val="000000"/>
                </a:solidFill>
                <a:latin typeface="Helvetica Light"/>
                <a:ea typeface="Helvetica Light"/>
                <a:cs typeface="Helvetica Light"/>
                <a:sym typeface="Helvetica Light"/>
              </a:defRPr>
            </a:pPr>
            <a:endParaRPr/>
          </a:p>
        </p:txBody>
      </p:sp>
      <p:pic>
        <p:nvPicPr>
          <p:cNvPr id="1861" name="image48.png"/>
          <p:cNvPicPr>
            <a:picLocks noChangeAspect="1"/>
          </p:cNvPicPr>
          <p:nvPr/>
        </p:nvPicPr>
        <p:blipFill>
          <a:blip r:embed="rId4" cstate="hqprint">
            <a:alphaModFix amt="34000"/>
            <a:extLst>
              <a:ext uri="{28A0092B-C50C-407E-A947-70E740481C1C}">
                <a14:useLocalDpi xmlns:a14="http://schemas.microsoft.com/office/drawing/2010/main"/>
              </a:ext>
            </a:extLst>
          </a:blip>
          <a:stretch>
            <a:fillRect/>
          </a:stretch>
        </p:blipFill>
        <p:spPr>
          <a:xfrm>
            <a:off x="20879770" y="9135367"/>
            <a:ext cx="2000262" cy="945124"/>
          </a:xfrm>
          <a:prstGeom prst="rect">
            <a:avLst/>
          </a:prstGeom>
          <a:ln w="12700">
            <a:miter lim="400000"/>
          </a:ln>
        </p:spPr>
      </p:pic>
      <p:pic>
        <p:nvPicPr>
          <p:cNvPr id="1862" name="image48.png"/>
          <p:cNvPicPr>
            <a:picLocks noChangeAspect="1"/>
          </p:cNvPicPr>
          <p:nvPr/>
        </p:nvPicPr>
        <p:blipFill>
          <a:blip r:embed="rId4" cstate="hqprint">
            <a:alphaModFix amt="34000"/>
            <a:extLst>
              <a:ext uri="{28A0092B-C50C-407E-A947-70E740481C1C}">
                <a14:useLocalDpi xmlns:a14="http://schemas.microsoft.com/office/drawing/2010/main"/>
              </a:ext>
            </a:extLst>
          </a:blip>
          <a:stretch>
            <a:fillRect/>
          </a:stretch>
        </p:blipFill>
        <p:spPr>
          <a:xfrm>
            <a:off x="19182439" y="10014311"/>
            <a:ext cx="2000263" cy="945124"/>
          </a:xfrm>
          <a:prstGeom prst="rect">
            <a:avLst/>
          </a:prstGeom>
          <a:ln w="12700">
            <a:miter lim="400000"/>
          </a:ln>
        </p:spPr>
      </p:pic>
      <p:pic>
        <p:nvPicPr>
          <p:cNvPr id="1863" name="image48.png"/>
          <p:cNvPicPr>
            <a:picLocks noChangeAspect="1"/>
          </p:cNvPicPr>
          <p:nvPr/>
        </p:nvPicPr>
        <p:blipFill>
          <a:blip r:embed="rId4" cstate="hqprint">
            <a:alphaModFix amt="34000"/>
            <a:extLst>
              <a:ext uri="{28A0092B-C50C-407E-A947-70E740481C1C}">
                <a14:useLocalDpi xmlns:a14="http://schemas.microsoft.com/office/drawing/2010/main"/>
              </a:ext>
            </a:extLst>
          </a:blip>
          <a:stretch>
            <a:fillRect/>
          </a:stretch>
        </p:blipFill>
        <p:spPr>
          <a:xfrm>
            <a:off x="20783632" y="11056923"/>
            <a:ext cx="2000262" cy="945123"/>
          </a:xfrm>
          <a:prstGeom prst="rect">
            <a:avLst/>
          </a:prstGeom>
          <a:ln w="12700">
            <a:miter lim="400000"/>
          </a:ln>
        </p:spPr>
      </p:pic>
      <p:grpSp>
        <p:nvGrpSpPr>
          <p:cNvPr id="1866" name="Group 1866"/>
          <p:cNvGrpSpPr/>
          <p:nvPr/>
        </p:nvGrpSpPr>
        <p:grpSpPr>
          <a:xfrm>
            <a:off x="18928472" y="10007017"/>
            <a:ext cx="711656" cy="840741"/>
            <a:chOff x="0" y="0"/>
            <a:chExt cx="711655" cy="840739"/>
          </a:xfrm>
        </p:grpSpPr>
        <p:sp>
          <p:nvSpPr>
            <p:cNvPr id="1864" name="Shape 1864"/>
            <p:cNvSpPr/>
            <p:nvPr/>
          </p:nvSpPr>
          <p:spPr>
            <a:xfrm>
              <a:off x="13106" y="191946"/>
              <a:ext cx="583848" cy="583848"/>
            </a:xfrm>
            <a:prstGeom prst="ellipse">
              <a:avLst/>
            </a:prstGeom>
            <a:solidFill>
              <a:schemeClr val="accent5"/>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865" name="Shape 1865"/>
            <p:cNvSpPr/>
            <p:nvPr/>
          </p:nvSpPr>
          <p:spPr>
            <a:xfrm>
              <a:off x="0" y="0"/>
              <a:ext cx="711656" cy="840740"/>
            </a:xfrm>
            <a:prstGeom prst="rect">
              <a:avLst/>
            </a:prstGeom>
            <a:noFill/>
            <a:ln w="25400" cap="flat">
              <a:noFill/>
              <a:miter lim="400000"/>
            </a:ln>
            <a:effectLst/>
            <a:extLst>
              <a:ext uri="{C572A759-6A51-4108-AA02-DFA0A04FC94B}">
                <ma14:wrappingTextBoxFlag xmlns:ma14="http://schemas.microsoft.com/office/mac/drawingml/2011/main" xmlns="" val="1"/>
              </a:ext>
            </a:extLst>
          </p:spPr>
          <p:txBody>
            <a:bodyPr wrap="square" lIns="121919" tIns="121919" rIns="121919" bIns="121919" numCol="1" anchor="b">
              <a:noAutofit/>
            </a:bodyPr>
            <a:lstStyle>
              <a:lvl1pPr>
                <a:defRPr sz="3000"/>
              </a:lvl1pPr>
            </a:lstStyle>
            <a:p>
              <a:r>
                <a:t>√</a:t>
              </a:r>
            </a:p>
          </p:txBody>
        </p:sp>
      </p:grpSp>
      <p:grpSp>
        <p:nvGrpSpPr>
          <p:cNvPr id="1869" name="Group 1869"/>
          <p:cNvGrpSpPr/>
          <p:nvPr/>
        </p:nvGrpSpPr>
        <p:grpSpPr>
          <a:xfrm>
            <a:off x="20648559" y="9187559"/>
            <a:ext cx="711656" cy="840741"/>
            <a:chOff x="0" y="0"/>
            <a:chExt cx="711655" cy="840739"/>
          </a:xfrm>
        </p:grpSpPr>
        <p:sp>
          <p:nvSpPr>
            <p:cNvPr id="1867" name="Shape 1867"/>
            <p:cNvSpPr/>
            <p:nvPr/>
          </p:nvSpPr>
          <p:spPr>
            <a:xfrm>
              <a:off x="13106" y="191946"/>
              <a:ext cx="583848" cy="583848"/>
            </a:xfrm>
            <a:prstGeom prst="ellipse">
              <a:avLst/>
            </a:prstGeom>
            <a:solidFill>
              <a:schemeClr val="accent5"/>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868" name="Shape 1868"/>
            <p:cNvSpPr/>
            <p:nvPr/>
          </p:nvSpPr>
          <p:spPr>
            <a:xfrm>
              <a:off x="0" y="0"/>
              <a:ext cx="711656" cy="840740"/>
            </a:xfrm>
            <a:prstGeom prst="rect">
              <a:avLst/>
            </a:prstGeom>
            <a:noFill/>
            <a:ln w="25400" cap="flat">
              <a:noFill/>
              <a:miter lim="400000"/>
            </a:ln>
            <a:effectLst/>
            <a:extLst>
              <a:ext uri="{C572A759-6A51-4108-AA02-DFA0A04FC94B}">
                <ma14:wrappingTextBoxFlag xmlns:ma14="http://schemas.microsoft.com/office/mac/drawingml/2011/main" xmlns="" val="1"/>
              </a:ext>
            </a:extLst>
          </p:spPr>
          <p:txBody>
            <a:bodyPr wrap="square" lIns="121919" tIns="121919" rIns="121919" bIns="121919" numCol="1" anchor="b">
              <a:noAutofit/>
            </a:bodyPr>
            <a:lstStyle>
              <a:lvl1pPr>
                <a:defRPr sz="3000"/>
              </a:lvl1pPr>
            </a:lstStyle>
            <a:p>
              <a:r>
                <a:t>√</a:t>
              </a:r>
            </a:p>
          </p:txBody>
        </p:sp>
      </p:grpSp>
      <p:grpSp>
        <p:nvGrpSpPr>
          <p:cNvPr id="1872" name="Group 1872"/>
          <p:cNvGrpSpPr/>
          <p:nvPr/>
        </p:nvGrpSpPr>
        <p:grpSpPr>
          <a:xfrm>
            <a:off x="20648559" y="11056923"/>
            <a:ext cx="711656" cy="840741"/>
            <a:chOff x="0" y="0"/>
            <a:chExt cx="711655" cy="840739"/>
          </a:xfrm>
        </p:grpSpPr>
        <p:sp>
          <p:nvSpPr>
            <p:cNvPr id="1870" name="Shape 1870"/>
            <p:cNvSpPr/>
            <p:nvPr/>
          </p:nvSpPr>
          <p:spPr>
            <a:xfrm>
              <a:off x="13106" y="191946"/>
              <a:ext cx="583848" cy="583848"/>
            </a:xfrm>
            <a:prstGeom prst="ellipse">
              <a:avLst/>
            </a:prstGeom>
            <a:solidFill>
              <a:schemeClr val="accent5"/>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871" name="Shape 1871"/>
            <p:cNvSpPr/>
            <p:nvPr/>
          </p:nvSpPr>
          <p:spPr>
            <a:xfrm>
              <a:off x="0" y="0"/>
              <a:ext cx="711656" cy="840740"/>
            </a:xfrm>
            <a:prstGeom prst="rect">
              <a:avLst/>
            </a:prstGeom>
            <a:noFill/>
            <a:ln w="25400" cap="flat">
              <a:noFill/>
              <a:miter lim="400000"/>
            </a:ln>
            <a:effectLst/>
            <a:extLst>
              <a:ext uri="{C572A759-6A51-4108-AA02-DFA0A04FC94B}">
                <ma14:wrappingTextBoxFlag xmlns:ma14="http://schemas.microsoft.com/office/mac/drawingml/2011/main" xmlns="" val="1"/>
              </a:ext>
            </a:extLst>
          </p:spPr>
          <p:txBody>
            <a:bodyPr wrap="square" lIns="121919" tIns="121919" rIns="121919" bIns="121919" numCol="1" anchor="b">
              <a:noAutofit/>
            </a:bodyPr>
            <a:lstStyle>
              <a:lvl1pPr>
                <a:defRPr sz="3000"/>
              </a:lvl1pPr>
            </a:lstStyle>
            <a:p>
              <a:r>
                <a:t>√</a:t>
              </a:r>
            </a:p>
          </p:txBody>
        </p:sp>
      </p:grpSp>
      <p:sp>
        <p:nvSpPr>
          <p:cNvPr id="1873" name="Shape 1873"/>
          <p:cNvSpPr/>
          <p:nvPr/>
        </p:nvSpPr>
        <p:spPr>
          <a:xfrm>
            <a:off x="16916232" y="10251499"/>
            <a:ext cx="1920088" cy="696700"/>
          </a:xfrm>
          <a:prstGeom prst="rect">
            <a:avLst/>
          </a:prstGeom>
          <a:solidFill>
            <a:srgbClr val="942192"/>
          </a:solid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xmlns="" val="1"/>
            </a:ext>
          </a:extLst>
        </p:spPr>
        <p:txBody>
          <a:bodyPr lIns="50800" tIns="50800" rIns="50800" bIns="50800" anchor="ctr"/>
          <a:lstStyle>
            <a:lvl1pPr algn="ctr" defTabSz="825500">
              <a:lnSpc>
                <a:spcPct val="100000"/>
              </a:lnSpc>
              <a:spcBef>
                <a:spcPts val="0"/>
              </a:spcBef>
              <a:defRPr sz="3000" b="0">
                <a:latin typeface="Klavika Basic"/>
                <a:ea typeface="Klavika Basic"/>
                <a:cs typeface="Klavika Basic"/>
                <a:sym typeface="Klavika Basic"/>
              </a:defRPr>
            </a:lvl1pPr>
          </a:lstStyle>
          <a:p>
            <a:pPr>
              <a:defRPr sz="5000"/>
            </a:pPr>
            <a:r>
              <a:rPr sz="3000"/>
              <a:t>AWS</a:t>
            </a:r>
          </a:p>
        </p:txBody>
      </p:sp>
      <p:sp>
        <p:nvSpPr>
          <p:cNvPr id="1874" name="Shape 1874"/>
          <p:cNvSpPr/>
          <p:nvPr/>
        </p:nvSpPr>
        <p:spPr>
          <a:xfrm>
            <a:off x="16916232" y="11209574"/>
            <a:ext cx="1920088" cy="696700"/>
          </a:xfrm>
          <a:prstGeom prst="rect">
            <a:avLst/>
          </a:prstGeom>
          <a:solidFill>
            <a:srgbClr val="942192"/>
          </a:solid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xmlns="" val="1"/>
            </a:ext>
          </a:extLst>
        </p:spPr>
        <p:txBody>
          <a:bodyPr lIns="50800" tIns="50800" rIns="50800" bIns="50800" anchor="ctr"/>
          <a:lstStyle>
            <a:lvl1pPr algn="ctr" defTabSz="825500">
              <a:lnSpc>
                <a:spcPct val="100000"/>
              </a:lnSpc>
              <a:spcBef>
                <a:spcPts val="0"/>
              </a:spcBef>
              <a:defRPr sz="3000" b="0">
                <a:latin typeface="Klavika Basic"/>
                <a:ea typeface="Klavika Basic"/>
                <a:cs typeface="Klavika Basic"/>
                <a:sym typeface="Klavika Basic"/>
              </a:defRPr>
            </a:lvl1pPr>
          </a:lstStyle>
          <a:p>
            <a:pPr>
              <a:defRPr sz="5000"/>
            </a:pPr>
            <a:r>
              <a:rPr sz="3000"/>
              <a:t>Azure</a:t>
            </a:r>
          </a:p>
        </p:txBody>
      </p:sp>
      <p:sp>
        <p:nvSpPr>
          <p:cNvPr id="1875" name="Shape 1875"/>
          <p:cNvSpPr/>
          <p:nvPr/>
        </p:nvSpPr>
        <p:spPr>
          <a:xfrm>
            <a:off x="16916232" y="9284282"/>
            <a:ext cx="1920088" cy="696699"/>
          </a:xfrm>
          <a:prstGeom prst="rect">
            <a:avLst/>
          </a:prstGeom>
          <a:solidFill>
            <a:srgbClr val="942192"/>
          </a:solid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xmlns="" val="1"/>
            </a:ext>
          </a:extLst>
        </p:spPr>
        <p:txBody>
          <a:bodyPr lIns="50800" tIns="50800" rIns="50800" bIns="50800" anchor="ctr"/>
          <a:lstStyle>
            <a:lvl1pPr algn="ctr" defTabSz="825500">
              <a:lnSpc>
                <a:spcPct val="100000"/>
              </a:lnSpc>
              <a:spcBef>
                <a:spcPts val="0"/>
              </a:spcBef>
              <a:defRPr sz="3000" b="0">
                <a:latin typeface="Klavika Basic"/>
                <a:ea typeface="Klavika Basic"/>
                <a:cs typeface="Klavika Basic"/>
                <a:sym typeface="Klavika Basic"/>
              </a:defRPr>
            </a:lvl1pPr>
          </a:lstStyle>
          <a:p>
            <a:pPr>
              <a:defRPr sz="5000"/>
            </a:pPr>
            <a:r>
              <a:rPr sz="3000"/>
              <a:t>GCP</a:t>
            </a:r>
          </a:p>
        </p:txBody>
      </p:sp>
    </p:spTree>
  </p:cSld>
  <p:clrMapOvr>
    <a:masterClrMapping/>
  </p:clrMapOvr>
  <p:transition spd="slow"/>
</p:sld>
</file>

<file path=ppt/slides/slide2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6118FD9-2C5A-0A47-9F71-5E5D7FB4477C}"/>
              </a:ext>
            </a:extLst>
          </p:cNvPr>
          <p:cNvSpPr>
            <a:spLocks noGrp="1"/>
          </p:cNvSpPr>
          <p:nvPr>
            <p:ph type="body" sz="quarter" idx="13"/>
          </p:nvPr>
        </p:nvSpPr>
        <p:spPr/>
        <p:txBody>
          <a:bodyPr/>
          <a:lstStyle/>
          <a:p>
            <a:r>
              <a:rPr lang="en-US" dirty="0"/>
              <a:t>10 - Sentinel Policy</a:t>
            </a:r>
          </a:p>
        </p:txBody>
      </p:sp>
      <p:sp>
        <p:nvSpPr>
          <p:cNvPr id="3" name="Title 2">
            <a:extLst>
              <a:ext uri="{FF2B5EF4-FFF2-40B4-BE49-F238E27FC236}">
                <a16:creationId xmlns:a16="http://schemas.microsoft.com/office/drawing/2014/main" id="{1C288E10-2650-2744-833A-C2E1CDA72839}"/>
              </a:ext>
            </a:extLst>
          </p:cNvPr>
          <p:cNvSpPr>
            <a:spLocks noGrp="1"/>
          </p:cNvSpPr>
          <p:nvPr>
            <p:ph type="title"/>
          </p:nvPr>
        </p:nvSpPr>
        <p:spPr/>
        <p:txBody>
          <a:bodyPr/>
          <a:lstStyle/>
          <a:p>
            <a:r>
              <a:rPr lang="en-US" dirty="0"/>
              <a:t>Challenge</a:t>
            </a:r>
          </a:p>
        </p:txBody>
      </p:sp>
    </p:spTree>
    <p:extLst>
      <p:ext uri="{BB962C8B-B14F-4D97-AF65-F5344CB8AC3E}">
        <p14:creationId xmlns:p14="http://schemas.microsoft.com/office/powerpoint/2010/main" val="1498973190"/>
      </p:ext>
    </p:extLst>
  </p:cSld>
  <p:clrMapOvr>
    <a:masterClrMapping/>
  </p:clrMapOvr>
  <p:transition spd="med"/>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B4BE3AF-A1A6-F34D-A32B-FB108138EFBC}"/>
              </a:ext>
            </a:extLst>
          </p:cNvPr>
          <p:cNvSpPr>
            <a:spLocks noGrp="1"/>
          </p:cNvSpPr>
          <p:nvPr>
            <p:ph type="body" sz="quarter" idx="13"/>
          </p:nvPr>
        </p:nvSpPr>
        <p:spPr/>
        <p:txBody>
          <a:bodyPr/>
          <a:lstStyle/>
          <a:p>
            <a:endParaRPr lang="en-US"/>
          </a:p>
        </p:txBody>
      </p:sp>
      <p:sp>
        <p:nvSpPr>
          <p:cNvPr id="3" name="Title 2">
            <a:extLst>
              <a:ext uri="{FF2B5EF4-FFF2-40B4-BE49-F238E27FC236}">
                <a16:creationId xmlns:a16="http://schemas.microsoft.com/office/drawing/2014/main" id="{440CCA2A-1543-944F-94D6-1C5BBE9D9E22}"/>
              </a:ext>
            </a:extLst>
          </p:cNvPr>
          <p:cNvSpPr>
            <a:spLocks noGrp="1"/>
          </p:cNvSpPr>
          <p:nvPr>
            <p:ph type="title"/>
          </p:nvPr>
        </p:nvSpPr>
        <p:spPr/>
        <p:txBody>
          <a:bodyPr/>
          <a:lstStyle/>
          <a:p>
            <a:r>
              <a:rPr lang="en-US" dirty="0"/>
              <a:t>Demo</a:t>
            </a:r>
          </a:p>
        </p:txBody>
      </p:sp>
    </p:spTree>
    <p:extLst>
      <p:ext uri="{BB962C8B-B14F-4D97-AF65-F5344CB8AC3E}">
        <p14:creationId xmlns:p14="http://schemas.microsoft.com/office/powerpoint/2010/main" val="2933837128"/>
      </p:ext>
    </p:extLst>
  </p:cSld>
  <p:clrMapOvr>
    <a:masterClrMapping/>
  </p:clrMapOvr>
  <p:transition spd="med"/>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68D09DB-74B7-B94B-81DB-9B59D71CC631}"/>
              </a:ext>
            </a:extLst>
          </p:cNvPr>
          <p:cNvSpPr>
            <a:spLocks noGrp="1"/>
          </p:cNvSpPr>
          <p:nvPr>
            <p:ph type="body" sz="quarter" idx="13"/>
          </p:nvPr>
        </p:nvSpPr>
        <p:spPr/>
        <p:txBody>
          <a:bodyPr/>
          <a:lstStyle/>
          <a:p>
            <a:endParaRPr lang="en-US"/>
          </a:p>
        </p:txBody>
      </p:sp>
      <p:sp>
        <p:nvSpPr>
          <p:cNvPr id="3" name="Title 2">
            <a:extLst>
              <a:ext uri="{FF2B5EF4-FFF2-40B4-BE49-F238E27FC236}">
                <a16:creationId xmlns:a16="http://schemas.microsoft.com/office/drawing/2014/main" id="{0CD8FF16-68F3-4148-92BD-48BD162AC1AD}"/>
              </a:ext>
            </a:extLst>
          </p:cNvPr>
          <p:cNvSpPr>
            <a:spLocks noGrp="1"/>
          </p:cNvSpPr>
          <p:nvPr>
            <p:ph type="title"/>
          </p:nvPr>
        </p:nvSpPr>
        <p:spPr/>
        <p:txBody>
          <a:bodyPr/>
          <a:lstStyle/>
          <a:p>
            <a:r>
              <a:rPr lang="en-US" dirty="0"/>
              <a:t>Questions?</a:t>
            </a:r>
          </a:p>
        </p:txBody>
      </p:sp>
    </p:spTree>
    <p:extLst>
      <p:ext uri="{BB962C8B-B14F-4D97-AF65-F5344CB8AC3E}">
        <p14:creationId xmlns:p14="http://schemas.microsoft.com/office/powerpoint/2010/main" val="1720693890"/>
      </p:ext>
    </p:extLst>
  </p:cSld>
  <p:clrMapOvr>
    <a:masterClrMapping/>
  </p:clrMapOvr>
  <p:transition spd="med"/>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AAE0FA69-040C-B44E-824F-14FDA852F332}"/>
              </a:ext>
            </a:extLst>
          </p:cNvPr>
          <p:cNvSpPr>
            <a:spLocks noGrp="1"/>
          </p:cNvSpPr>
          <p:nvPr>
            <p:ph type="body" idx="1"/>
          </p:nvPr>
        </p:nvSpPr>
        <p:spPr/>
        <p:txBody>
          <a:bodyPr>
            <a:normAutofit fontScale="77500" lnSpcReduction="20000"/>
          </a:bodyPr>
          <a:lstStyle/>
          <a:p>
            <a:pPr marL="0" indent="0">
              <a:buNone/>
            </a:pPr>
            <a:r>
              <a:rPr lang="en-US" b="1" dirty="0"/>
              <a:t>Pre-Requisites</a:t>
            </a:r>
            <a:endParaRPr lang="en-US" dirty="0"/>
          </a:p>
          <a:p>
            <a:pPr marL="0" indent="0">
              <a:buNone/>
            </a:pPr>
            <a:r>
              <a:rPr lang="en-US" dirty="0"/>
              <a:t>- An available Azure subscription with sufficient funding</a:t>
            </a:r>
          </a:p>
          <a:p>
            <a:pPr marL="0" indent="0">
              <a:buNone/>
            </a:pPr>
            <a:r>
              <a:rPr lang="en-US" dirty="0"/>
              <a:t>- Desired set of infrastructure to deploy to Azure</a:t>
            </a:r>
          </a:p>
          <a:p>
            <a:pPr marL="0" indent="0">
              <a:buNone/>
            </a:pPr>
            <a:r>
              <a:rPr lang="en-US" dirty="0"/>
              <a:t>- Availability of required SMEs (application architects,</a:t>
            </a:r>
          </a:p>
          <a:p>
            <a:pPr marL="0" indent="0">
              <a:buNone/>
            </a:pPr>
            <a:r>
              <a:rPr lang="en-US" dirty="0"/>
              <a:t>cloud architects, DevOps manager, etc.)</a:t>
            </a:r>
          </a:p>
          <a:p>
            <a:pPr marL="0" indent="0">
              <a:buNone/>
            </a:pPr>
            <a:endParaRPr lang="en-US" dirty="0"/>
          </a:p>
          <a:p>
            <a:pPr marL="0" indent="0">
              <a:buNone/>
            </a:pPr>
            <a:r>
              <a:rPr lang="en-US" b="1" dirty="0"/>
              <a:t>What You Will Get</a:t>
            </a:r>
          </a:p>
          <a:p>
            <a:pPr marL="0" indent="0">
              <a:buNone/>
            </a:pPr>
            <a:r>
              <a:rPr lang="en-US" dirty="0"/>
              <a:t>- Purpose built infrastructure configuration based on your organizations needs/goals utilizing the best practices established performing large scale deployments</a:t>
            </a:r>
          </a:p>
          <a:p>
            <a:pPr marL="0" indent="0">
              <a:buNone/>
            </a:pPr>
            <a:r>
              <a:rPr lang="en-US" dirty="0"/>
              <a:t>- Terraform configuration representing a one or more application environments including necessary networking (</a:t>
            </a:r>
            <a:r>
              <a:rPr lang="en-US" dirty="0" err="1"/>
              <a:t>Vnets</a:t>
            </a:r>
            <a:r>
              <a:rPr lang="en-US" dirty="0"/>
              <a:t>/Subnets/</a:t>
            </a:r>
            <a:r>
              <a:rPr lang="en-US" dirty="0" err="1"/>
              <a:t>Peerings</a:t>
            </a:r>
            <a:r>
              <a:rPr lang="en-US" dirty="0"/>
              <a:t>)</a:t>
            </a:r>
          </a:p>
          <a:p>
            <a:pPr marL="0" indent="0">
              <a:buNone/>
            </a:pPr>
            <a:r>
              <a:rPr lang="en-US" dirty="0"/>
              <a:t>- Remote state configuration allowing for multiple team collaboration</a:t>
            </a:r>
          </a:p>
          <a:p>
            <a:pPr marL="0" indent="0">
              <a:buNone/>
            </a:pPr>
            <a:r>
              <a:rPr lang="en-US" dirty="0"/>
              <a:t>- Terraform Enterprise integration and design considerations</a:t>
            </a:r>
          </a:p>
          <a:p>
            <a:pPr marL="0" indent="0">
              <a:buNone/>
            </a:pPr>
            <a:r>
              <a:rPr lang="en-US" dirty="0"/>
              <a:t>- Presentation and documentation to prepare your teams to develop, maintain, and deploy your Terraform</a:t>
            </a:r>
          </a:p>
        </p:txBody>
      </p:sp>
      <p:sp>
        <p:nvSpPr>
          <p:cNvPr id="2" name="Title 1">
            <a:extLst>
              <a:ext uri="{FF2B5EF4-FFF2-40B4-BE49-F238E27FC236}">
                <a16:creationId xmlns:a16="http://schemas.microsoft.com/office/drawing/2014/main" id="{DDAFD84A-BE98-1247-BB0F-53D25E43925B}"/>
              </a:ext>
            </a:extLst>
          </p:cNvPr>
          <p:cNvSpPr>
            <a:spLocks noGrp="1"/>
          </p:cNvSpPr>
          <p:nvPr>
            <p:ph type="title"/>
          </p:nvPr>
        </p:nvSpPr>
        <p:spPr/>
        <p:txBody>
          <a:bodyPr/>
          <a:lstStyle/>
          <a:p>
            <a:r>
              <a:rPr lang="en-US" dirty="0"/>
              <a:t>1 Week </a:t>
            </a:r>
            <a:r>
              <a:rPr lang="en-US" dirty="0" err="1"/>
              <a:t>PoC</a:t>
            </a:r>
            <a:endParaRPr lang="en-US" dirty="0"/>
          </a:p>
        </p:txBody>
      </p:sp>
      <p:sp>
        <p:nvSpPr>
          <p:cNvPr id="7" name="Text Placeholder 6">
            <a:extLst>
              <a:ext uri="{FF2B5EF4-FFF2-40B4-BE49-F238E27FC236}">
                <a16:creationId xmlns:a16="http://schemas.microsoft.com/office/drawing/2014/main" id="{179E4CC0-FC4B-4149-951C-92C66E3B2E53}"/>
              </a:ext>
            </a:extLst>
          </p:cNvPr>
          <p:cNvSpPr>
            <a:spLocks noGrp="1"/>
          </p:cNvSpPr>
          <p:nvPr>
            <p:ph type="body" sz="quarter" idx="10"/>
          </p:nvPr>
        </p:nvSpPr>
        <p:spPr/>
        <p:txBody>
          <a:bodyPr/>
          <a:lstStyle/>
          <a:p>
            <a:endParaRPr lang="en-US"/>
          </a:p>
        </p:txBody>
      </p:sp>
      <p:sp>
        <p:nvSpPr>
          <p:cNvPr id="5" name="TextBox 4">
            <a:extLst>
              <a:ext uri="{FF2B5EF4-FFF2-40B4-BE49-F238E27FC236}">
                <a16:creationId xmlns:a16="http://schemas.microsoft.com/office/drawing/2014/main" id="{2338B62D-EF05-5941-889E-C47D29E4D453}"/>
              </a:ext>
            </a:extLst>
          </p:cNvPr>
          <p:cNvSpPr txBox="1"/>
          <p:nvPr/>
        </p:nvSpPr>
        <p:spPr>
          <a:xfrm>
            <a:off x="8638162" y="2775785"/>
            <a:ext cx="656588" cy="901270"/>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121919" tIns="121919" rIns="121919" bIns="121919" numCol="1" spcCol="38100" rtlCol="0" anchor="b">
            <a:spAutoFit/>
          </a:bodyPr>
          <a:lstStyle/>
          <a:p>
            <a:pPr marL="0" marR="0" indent="0" algn="l" defTabSz="1828800" rtl="0" fontAlgn="auto" latinLnBrk="0" hangingPunct="0">
              <a:lnSpc>
                <a:spcPct val="80000"/>
              </a:lnSpc>
              <a:spcBef>
                <a:spcPts val="500"/>
              </a:spcBef>
              <a:spcAft>
                <a:spcPts val="0"/>
              </a:spcAft>
              <a:buClrTx/>
              <a:buSzTx/>
              <a:buFontTx/>
              <a:buNone/>
              <a:tabLst/>
            </a:pPr>
            <a:r>
              <a:rPr kumimoji="0" lang="en-US" sz="4800" b="1" i="0" u="none" strike="noStrike" cap="none" spc="0" normalizeH="0" baseline="0" dirty="0">
                <a:ln>
                  <a:noFill/>
                </a:ln>
                <a:solidFill>
                  <a:srgbClr val="FFFFFF"/>
                </a:solidFill>
                <a:effectLst/>
                <a:uFillTx/>
                <a:latin typeface="Tahoma"/>
                <a:ea typeface="Tahoma"/>
                <a:cs typeface="Tahoma"/>
                <a:sym typeface="Tahoma"/>
              </a:rPr>
              <a:t>C</a:t>
            </a:r>
          </a:p>
        </p:txBody>
      </p:sp>
    </p:spTree>
  </p:cSld>
  <p:clrMapOvr>
    <a:masterClrMapping/>
  </p:clrMapOvr>
  <p:transition spd="slow"/>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57811552"/>
      </p:ext>
    </p:extLst>
  </p:cSld>
  <p:clrMapOvr>
    <a:masterClrMapping/>
  </p:clrMapOvr>
  <p:transition spd="med"/>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1256781"/>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9" name="Rectangle"/>
          <p:cNvSpPr/>
          <p:nvPr/>
        </p:nvSpPr>
        <p:spPr>
          <a:xfrm>
            <a:off x="6792841" y="5588213"/>
            <a:ext cx="16469326" cy="1955802"/>
          </a:xfrm>
          <a:prstGeom prst="rect">
            <a:avLst/>
          </a:prstGeom>
          <a:gradFill>
            <a:gsLst>
              <a:gs pos="0">
                <a:srgbClr val="EBEBEB"/>
              </a:gs>
              <a:gs pos="9272">
                <a:srgbClr val="F5F5F5"/>
              </a:gs>
              <a:gs pos="25852">
                <a:srgbClr val="FFFFFF"/>
              </a:gs>
              <a:gs pos="43169">
                <a:srgbClr val="FDFDFD"/>
              </a:gs>
              <a:gs pos="88817">
                <a:srgbClr val="FBFBFB"/>
              </a:gs>
              <a:gs pos="99315">
                <a:srgbClr val="FFFFFF"/>
              </a:gs>
            </a:gsLst>
          </a:gra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1870" name="Rectangle"/>
          <p:cNvSpPr/>
          <p:nvPr/>
        </p:nvSpPr>
        <p:spPr>
          <a:xfrm>
            <a:off x="6792841" y="7645400"/>
            <a:ext cx="16469326" cy="1955800"/>
          </a:xfrm>
          <a:prstGeom prst="rect">
            <a:avLst/>
          </a:prstGeom>
          <a:gradFill>
            <a:gsLst>
              <a:gs pos="0">
                <a:srgbClr val="EBEBEB"/>
              </a:gs>
              <a:gs pos="9272">
                <a:srgbClr val="F5F5F5"/>
              </a:gs>
              <a:gs pos="25852">
                <a:srgbClr val="FFFFFF"/>
              </a:gs>
              <a:gs pos="43169">
                <a:srgbClr val="FDFDFD"/>
              </a:gs>
              <a:gs pos="88817">
                <a:srgbClr val="FBFBFB"/>
              </a:gs>
              <a:gs pos="99315">
                <a:srgbClr val="FFFFFF"/>
              </a:gs>
            </a:gsLst>
          </a:gra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1871" name="Rectangle"/>
          <p:cNvSpPr/>
          <p:nvPr/>
        </p:nvSpPr>
        <p:spPr>
          <a:xfrm>
            <a:off x="6792841" y="9744451"/>
            <a:ext cx="16469326" cy="1955802"/>
          </a:xfrm>
          <a:prstGeom prst="rect">
            <a:avLst/>
          </a:prstGeom>
          <a:gradFill>
            <a:gsLst>
              <a:gs pos="0">
                <a:srgbClr val="EBEBEB"/>
              </a:gs>
              <a:gs pos="9272">
                <a:srgbClr val="F5F5F5"/>
              </a:gs>
              <a:gs pos="25852">
                <a:srgbClr val="FFFFFF"/>
              </a:gs>
              <a:gs pos="43169">
                <a:srgbClr val="FDFDFD"/>
              </a:gs>
              <a:gs pos="88817">
                <a:srgbClr val="FBFBFB"/>
              </a:gs>
              <a:gs pos="99315">
                <a:srgbClr val="FFFFFF"/>
              </a:gs>
            </a:gsLst>
          </a:gra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1872" name="Slide Number"/>
          <p:cNvSpPr txBox="1">
            <a:spLocks noGrp="1"/>
          </p:cNvSpPr>
          <p:nvPr>
            <p:ph type="sldNum" sz="quarter" idx="4294967295"/>
          </p:nvPr>
        </p:nvSpPr>
        <p:spPr>
          <a:xfrm>
            <a:off x="23456898" y="12945581"/>
            <a:ext cx="514905" cy="485139"/>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21</a:t>
            </a:fld>
            <a:endParaRPr/>
          </a:p>
        </p:txBody>
      </p:sp>
      <p:sp>
        <p:nvSpPr>
          <p:cNvPr id="1873" name="DEVELOPMENT"/>
          <p:cNvSpPr txBox="1"/>
          <p:nvPr/>
        </p:nvSpPr>
        <p:spPr>
          <a:xfrm>
            <a:off x="1539993" y="6087033"/>
            <a:ext cx="2886168" cy="639233"/>
          </a:xfrm>
          <a:prstGeom prst="rect">
            <a:avLst/>
          </a:prstGeom>
          <a:ln w="127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spcBef>
                <a:spcPts val="0"/>
              </a:spcBef>
              <a:defRPr sz="2400">
                <a:solidFill>
                  <a:srgbClr val="44546A"/>
                </a:solidFill>
                <a:latin typeface="Tahoma"/>
                <a:ea typeface="Tahoma"/>
                <a:cs typeface="Tahoma"/>
                <a:sym typeface="Tahoma"/>
              </a:defRPr>
            </a:lvl1pPr>
          </a:lstStyle>
          <a:p>
            <a:r>
              <a:t>DEVELOPMENT</a:t>
            </a:r>
          </a:p>
        </p:txBody>
      </p:sp>
      <p:sp>
        <p:nvSpPr>
          <p:cNvPr id="1874" name="SECURITY"/>
          <p:cNvSpPr txBox="1"/>
          <p:nvPr/>
        </p:nvSpPr>
        <p:spPr>
          <a:xfrm>
            <a:off x="1565393" y="8147776"/>
            <a:ext cx="2428968" cy="639233"/>
          </a:xfrm>
          <a:prstGeom prst="rect">
            <a:avLst/>
          </a:prstGeom>
          <a:ln w="127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spcBef>
                <a:spcPts val="0"/>
              </a:spcBef>
              <a:defRPr sz="2400">
                <a:solidFill>
                  <a:srgbClr val="44546A"/>
                </a:solidFill>
                <a:latin typeface="Tahoma"/>
                <a:ea typeface="Tahoma"/>
                <a:cs typeface="Tahoma"/>
                <a:sym typeface="Tahoma"/>
              </a:defRPr>
            </a:lvl1pPr>
          </a:lstStyle>
          <a:p>
            <a:r>
              <a:t>SECURITY</a:t>
            </a:r>
          </a:p>
        </p:txBody>
      </p:sp>
      <p:sp>
        <p:nvSpPr>
          <p:cNvPr id="1875" name="OPERATIONS"/>
          <p:cNvSpPr txBox="1"/>
          <p:nvPr/>
        </p:nvSpPr>
        <p:spPr>
          <a:xfrm>
            <a:off x="1565395" y="10244401"/>
            <a:ext cx="2428969" cy="639233"/>
          </a:xfrm>
          <a:prstGeom prst="rect">
            <a:avLst/>
          </a:prstGeom>
          <a:ln w="127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spcBef>
                <a:spcPts val="0"/>
              </a:spcBef>
              <a:defRPr sz="2400">
                <a:solidFill>
                  <a:srgbClr val="44546A"/>
                </a:solidFill>
                <a:latin typeface="Tahoma"/>
                <a:ea typeface="Tahoma"/>
                <a:cs typeface="Tahoma"/>
                <a:sym typeface="Tahoma"/>
              </a:defRPr>
            </a:lvl1pPr>
          </a:lstStyle>
          <a:p>
            <a:r>
              <a:t>OPERATIONS</a:t>
            </a:r>
          </a:p>
        </p:txBody>
      </p:sp>
      <p:sp>
        <p:nvSpPr>
          <p:cNvPr id="1876" name="Run applications"/>
          <p:cNvSpPr txBox="1"/>
          <p:nvPr/>
        </p:nvSpPr>
        <p:spPr>
          <a:xfrm>
            <a:off x="1539990" y="6444058"/>
            <a:ext cx="4273510" cy="575733"/>
          </a:xfrm>
          <a:prstGeom prst="rect">
            <a:avLst/>
          </a:prstGeom>
          <a:ln w="127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spcBef>
                <a:spcPts val="0"/>
              </a:spcBef>
              <a:defRPr sz="2000" b="0">
                <a:solidFill>
                  <a:srgbClr val="44546A"/>
                </a:solidFill>
                <a:latin typeface="Verdana"/>
                <a:ea typeface="Verdana"/>
                <a:cs typeface="Verdana"/>
                <a:sym typeface="Verdana"/>
              </a:defRPr>
            </a:lvl1pPr>
          </a:lstStyle>
          <a:p>
            <a:r>
              <a:t>Run applications</a:t>
            </a:r>
          </a:p>
        </p:txBody>
      </p:sp>
      <p:sp>
        <p:nvSpPr>
          <p:cNvPr id="1877" name="Secure infrastructure &amp; applications"/>
          <p:cNvSpPr txBox="1"/>
          <p:nvPr/>
        </p:nvSpPr>
        <p:spPr>
          <a:xfrm>
            <a:off x="1565390" y="8523378"/>
            <a:ext cx="5391110" cy="575733"/>
          </a:xfrm>
          <a:prstGeom prst="rect">
            <a:avLst/>
          </a:prstGeom>
          <a:ln w="127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spcBef>
                <a:spcPts val="0"/>
              </a:spcBef>
              <a:defRPr sz="2000" b="0">
                <a:solidFill>
                  <a:srgbClr val="44546A"/>
                </a:solidFill>
                <a:latin typeface="Verdana"/>
                <a:ea typeface="Verdana"/>
                <a:cs typeface="Verdana"/>
                <a:sym typeface="Verdana"/>
              </a:defRPr>
            </a:lvl1pPr>
          </a:lstStyle>
          <a:p>
            <a:r>
              <a:t>Secure infrastructure &amp; applications</a:t>
            </a:r>
          </a:p>
        </p:txBody>
      </p:sp>
      <p:sp>
        <p:nvSpPr>
          <p:cNvPr id="1878" name="Provision infrastructure"/>
          <p:cNvSpPr txBox="1"/>
          <p:nvPr/>
        </p:nvSpPr>
        <p:spPr>
          <a:xfrm>
            <a:off x="1565393" y="10624567"/>
            <a:ext cx="4273510" cy="575733"/>
          </a:xfrm>
          <a:prstGeom prst="rect">
            <a:avLst/>
          </a:prstGeom>
          <a:ln w="127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spcBef>
                <a:spcPts val="0"/>
              </a:spcBef>
              <a:defRPr sz="2000" b="0">
                <a:solidFill>
                  <a:srgbClr val="44546A"/>
                </a:solidFill>
                <a:latin typeface="Verdana"/>
                <a:ea typeface="Verdana"/>
                <a:cs typeface="Verdana"/>
                <a:sym typeface="Verdana"/>
              </a:defRPr>
            </a:lvl1pPr>
          </a:lstStyle>
          <a:p>
            <a:r>
              <a:t>Provision infrastructure</a:t>
            </a:r>
          </a:p>
        </p:txBody>
      </p:sp>
      <p:sp>
        <p:nvSpPr>
          <p:cNvPr id="1879" name="Rectangle"/>
          <p:cNvSpPr/>
          <p:nvPr/>
        </p:nvSpPr>
        <p:spPr>
          <a:xfrm>
            <a:off x="2673748" y="5029372"/>
            <a:ext cx="3017074" cy="76202"/>
          </a:xfrm>
          <a:prstGeom prst="rect">
            <a:avLst/>
          </a:prstGeom>
          <a:solidFill>
            <a:schemeClr val="accent2"/>
          </a:soli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1880" name="Rectangle"/>
          <p:cNvSpPr/>
          <p:nvPr/>
        </p:nvSpPr>
        <p:spPr>
          <a:xfrm>
            <a:off x="6736343" y="7647940"/>
            <a:ext cx="73154" cy="1950722"/>
          </a:xfrm>
          <a:prstGeom prst="rect">
            <a:avLst/>
          </a:prstGeom>
          <a:solidFill>
            <a:srgbClr val="000000"/>
          </a:soli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1881" name="Rectangle"/>
          <p:cNvSpPr/>
          <p:nvPr/>
        </p:nvSpPr>
        <p:spPr>
          <a:xfrm>
            <a:off x="6736343" y="9747743"/>
            <a:ext cx="73154" cy="1955802"/>
          </a:xfrm>
          <a:prstGeom prst="rect">
            <a:avLst/>
          </a:prstGeom>
          <a:solidFill>
            <a:schemeClr val="accent4"/>
          </a:soli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grpSp>
        <p:nvGrpSpPr>
          <p:cNvPr id="1886" name="Group"/>
          <p:cNvGrpSpPr/>
          <p:nvPr/>
        </p:nvGrpSpPr>
        <p:grpSpPr>
          <a:xfrm>
            <a:off x="1732727" y="4408373"/>
            <a:ext cx="614396" cy="710738"/>
            <a:chOff x="0" y="0"/>
            <a:chExt cx="614395" cy="710736"/>
          </a:xfrm>
        </p:grpSpPr>
        <p:sp>
          <p:nvSpPr>
            <p:cNvPr id="1882" name="Shape"/>
            <p:cNvSpPr/>
            <p:nvPr/>
          </p:nvSpPr>
          <p:spPr>
            <a:xfrm>
              <a:off x="134636" y="-1"/>
              <a:ext cx="349928" cy="34947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25400" cap="flat">
              <a:solidFill>
                <a:srgbClr val="000000"/>
              </a:solidFill>
              <a:prstDash val="solid"/>
              <a:miter lim="800000"/>
            </a:ln>
            <a:effectLst/>
          </p:spPr>
          <p:txBody>
            <a:bodyPr wrap="square" lIns="121918" tIns="121918" rIns="121918" bIns="121918" numCol="1" anchor="ctr">
              <a:noAutofit/>
            </a:bodyPr>
            <a:lstStyle/>
            <a:p>
              <a:pPr defTabSz="1219200">
                <a:lnSpc>
                  <a:spcPct val="100000"/>
                </a:lnSpc>
                <a:spcBef>
                  <a:spcPts val="0"/>
                </a:spcBef>
                <a:defRPr b="0">
                  <a:solidFill>
                    <a:srgbClr val="FFFFFF"/>
                  </a:solidFill>
                  <a:latin typeface="Arial"/>
                  <a:ea typeface="Arial"/>
                  <a:cs typeface="Arial"/>
                  <a:sym typeface="Arial"/>
                </a:defRPr>
              </a:pPr>
              <a:endParaRPr/>
            </a:p>
          </p:txBody>
        </p:sp>
        <p:sp>
          <p:nvSpPr>
            <p:cNvPr id="1883" name="Line"/>
            <p:cNvSpPr/>
            <p:nvPr/>
          </p:nvSpPr>
          <p:spPr>
            <a:xfrm>
              <a:off x="0" y="360167"/>
              <a:ext cx="614396" cy="34947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25400" cap="flat">
              <a:solidFill>
                <a:srgbClr val="000000"/>
              </a:solidFill>
              <a:prstDash val="solid"/>
              <a:miter lim="800000"/>
            </a:ln>
            <a:effectLst/>
          </p:spPr>
          <p:txBody>
            <a:bodyPr wrap="square" lIns="121918" tIns="121918" rIns="121918" bIns="121918" numCol="1" anchor="t">
              <a:noAutofit/>
            </a:bodyPr>
            <a:lstStyle/>
            <a:p>
              <a:pPr defTabSz="1219200">
                <a:lnSpc>
                  <a:spcPct val="100000"/>
                </a:lnSpc>
                <a:spcBef>
                  <a:spcPts val="0"/>
                </a:spcBef>
                <a:defRPr b="0">
                  <a:solidFill>
                    <a:srgbClr val="FFFFFF"/>
                  </a:solidFill>
                  <a:latin typeface="Arial"/>
                  <a:ea typeface="Arial"/>
                  <a:cs typeface="Arial"/>
                  <a:sym typeface="Arial"/>
                </a:defRPr>
              </a:pPr>
              <a:endParaRPr/>
            </a:p>
          </p:txBody>
        </p:sp>
        <p:sp>
          <p:nvSpPr>
            <p:cNvPr id="1884" name="Line"/>
            <p:cNvSpPr/>
            <p:nvPr/>
          </p:nvSpPr>
          <p:spPr>
            <a:xfrm flipV="1">
              <a:off x="134636" y="571468"/>
              <a:ext cx="4809" cy="139269"/>
            </a:xfrm>
            <a:prstGeom prst="line">
              <a:avLst/>
            </a:prstGeom>
            <a:noFill/>
            <a:ln w="25400" cap="flat">
              <a:solidFill>
                <a:srgbClr val="000000"/>
              </a:solidFill>
              <a:prstDash val="solid"/>
              <a:miter lim="800000"/>
            </a:ln>
            <a:effectLst/>
          </p:spPr>
          <p:txBody>
            <a:bodyPr wrap="square" lIns="45718" tIns="45718" rIns="45718" bIns="45718" numCol="1" anchor="t">
              <a:noAutofit/>
            </a:bodyPr>
            <a:lstStyle/>
            <a:p>
              <a:pPr>
                <a:defRPr>
                  <a:solidFill>
                    <a:srgbClr val="FFFFFF"/>
                  </a:solidFill>
                </a:defRPr>
              </a:pPr>
              <a:endParaRPr/>
            </a:p>
          </p:txBody>
        </p:sp>
        <p:sp>
          <p:nvSpPr>
            <p:cNvPr id="1885" name="Line"/>
            <p:cNvSpPr/>
            <p:nvPr/>
          </p:nvSpPr>
          <p:spPr>
            <a:xfrm flipV="1">
              <a:off x="485652" y="571468"/>
              <a:ext cx="4812" cy="139269"/>
            </a:xfrm>
            <a:prstGeom prst="line">
              <a:avLst/>
            </a:prstGeom>
            <a:noFill/>
            <a:ln w="25400" cap="flat">
              <a:solidFill>
                <a:srgbClr val="000000"/>
              </a:solidFill>
              <a:prstDash val="solid"/>
              <a:miter lim="800000"/>
            </a:ln>
            <a:effectLst/>
          </p:spPr>
          <p:txBody>
            <a:bodyPr wrap="square" lIns="45718" tIns="45718" rIns="45718" bIns="45718" numCol="1" anchor="t">
              <a:noAutofit/>
            </a:bodyPr>
            <a:lstStyle/>
            <a:p>
              <a:pPr>
                <a:defRPr>
                  <a:solidFill>
                    <a:srgbClr val="FFFFFF"/>
                  </a:solidFill>
                </a:defRPr>
              </a:pPr>
              <a:endParaRPr/>
            </a:p>
          </p:txBody>
        </p:sp>
      </p:grpSp>
      <p:sp>
        <p:nvSpPr>
          <p:cNvPr id="1887" name="THE PRACTITIONER"/>
          <p:cNvSpPr txBox="1"/>
          <p:nvPr/>
        </p:nvSpPr>
        <p:spPr>
          <a:xfrm>
            <a:off x="2487664" y="4444124"/>
            <a:ext cx="3495768" cy="639233"/>
          </a:xfrm>
          <a:prstGeom prst="rect">
            <a:avLst/>
          </a:prstGeom>
          <a:ln w="127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spcBef>
                <a:spcPts val="0"/>
              </a:spcBef>
              <a:defRPr sz="2400">
                <a:solidFill>
                  <a:srgbClr val="44546A"/>
                </a:solidFill>
                <a:latin typeface="Tahoma"/>
                <a:ea typeface="Tahoma"/>
                <a:cs typeface="Tahoma"/>
                <a:sym typeface="Tahoma"/>
              </a:defRPr>
            </a:lvl1pPr>
          </a:lstStyle>
          <a:p>
            <a:r>
              <a:t>THE PRACTITIONER</a:t>
            </a:r>
          </a:p>
        </p:txBody>
      </p:sp>
      <p:sp>
        <p:nvSpPr>
          <p:cNvPr id="1888" name="Rectangle"/>
          <p:cNvSpPr/>
          <p:nvPr/>
        </p:nvSpPr>
        <p:spPr>
          <a:xfrm>
            <a:off x="6736343" y="5575513"/>
            <a:ext cx="73154" cy="1955802"/>
          </a:xfrm>
          <a:prstGeom prst="rect">
            <a:avLst/>
          </a:prstGeom>
          <a:solidFill>
            <a:schemeClr val="accent5"/>
          </a:soli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grpSp>
        <p:nvGrpSpPr>
          <p:cNvPr id="1893" name="Group"/>
          <p:cNvGrpSpPr/>
          <p:nvPr/>
        </p:nvGrpSpPr>
        <p:grpSpPr>
          <a:xfrm>
            <a:off x="12465369" y="10280273"/>
            <a:ext cx="611225" cy="696702"/>
            <a:chOff x="0" y="0"/>
            <a:chExt cx="611223" cy="696700"/>
          </a:xfrm>
        </p:grpSpPr>
        <p:sp>
          <p:nvSpPr>
            <p:cNvPr id="1889" name="Shape"/>
            <p:cNvSpPr/>
            <p:nvPr/>
          </p:nvSpPr>
          <p:spPr>
            <a:xfrm>
              <a:off x="211052" y="123302"/>
              <a:ext cx="189118" cy="32906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7200"/>
                  </a:lnTo>
                  <a:lnTo>
                    <a:pt x="21600" y="21600"/>
                  </a:lnTo>
                  <a:lnTo>
                    <a:pt x="0" y="14400"/>
                  </a:lnTo>
                  <a:lnTo>
                    <a:pt x="0" y="0"/>
                  </a:lnTo>
                  <a:close/>
                </a:path>
              </a:pathLst>
            </a:custGeom>
            <a:solidFill>
              <a:schemeClr val="accent4"/>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sp>
          <p:nvSpPr>
            <p:cNvPr id="1890" name="Shape"/>
            <p:cNvSpPr/>
            <p:nvPr/>
          </p:nvSpPr>
          <p:spPr>
            <a:xfrm>
              <a:off x="420592" y="123302"/>
              <a:ext cx="190631" cy="329062"/>
            </a:xfrm>
            <a:custGeom>
              <a:avLst/>
              <a:gdLst/>
              <a:ahLst/>
              <a:cxnLst>
                <a:cxn ang="0">
                  <a:pos x="wd2" y="hd2"/>
                </a:cxn>
                <a:cxn ang="5400000">
                  <a:pos x="wd2" y="hd2"/>
                </a:cxn>
                <a:cxn ang="10800000">
                  <a:pos x="wd2" y="hd2"/>
                </a:cxn>
                <a:cxn ang="16200000">
                  <a:pos x="wd2" y="hd2"/>
                </a:cxn>
              </a:cxnLst>
              <a:rect l="0" t="0" r="r" b="b"/>
              <a:pathLst>
                <a:path w="21600" h="21600" extrusionOk="0">
                  <a:moveTo>
                    <a:pt x="0" y="7200"/>
                  </a:moveTo>
                  <a:lnTo>
                    <a:pt x="0" y="21600"/>
                  </a:lnTo>
                  <a:lnTo>
                    <a:pt x="21600" y="14400"/>
                  </a:lnTo>
                  <a:lnTo>
                    <a:pt x="21600" y="0"/>
                  </a:lnTo>
                  <a:lnTo>
                    <a:pt x="0" y="7200"/>
                  </a:lnTo>
                  <a:close/>
                </a:path>
              </a:pathLst>
            </a:custGeom>
            <a:solidFill>
              <a:srgbClr val="4040B2"/>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sp>
          <p:nvSpPr>
            <p:cNvPr id="1891" name="Shape"/>
            <p:cNvSpPr/>
            <p:nvPr/>
          </p:nvSpPr>
          <p:spPr>
            <a:xfrm>
              <a:off x="-1" y="-1"/>
              <a:ext cx="189875" cy="33057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4384"/>
                  </a:lnTo>
                  <a:lnTo>
                    <a:pt x="21600" y="21600"/>
                  </a:lnTo>
                  <a:lnTo>
                    <a:pt x="21600" y="7216"/>
                  </a:lnTo>
                  <a:lnTo>
                    <a:pt x="0" y="0"/>
                  </a:lnTo>
                  <a:close/>
                </a:path>
              </a:pathLst>
            </a:custGeom>
            <a:solidFill>
              <a:schemeClr val="accent4"/>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sp>
          <p:nvSpPr>
            <p:cNvPr id="1892" name="Shape"/>
            <p:cNvSpPr/>
            <p:nvPr/>
          </p:nvSpPr>
          <p:spPr>
            <a:xfrm>
              <a:off x="211052" y="366882"/>
              <a:ext cx="189118" cy="329818"/>
            </a:xfrm>
            <a:custGeom>
              <a:avLst/>
              <a:gdLst/>
              <a:ahLst/>
              <a:cxnLst>
                <a:cxn ang="0">
                  <a:pos x="wd2" y="hd2"/>
                </a:cxn>
                <a:cxn ang="5400000">
                  <a:pos x="wd2" y="hd2"/>
                </a:cxn>
                <a:cxn ang="10800000">
                  <a:pos x="wd2" y="hd2"/>
                </a:cxn>
                <a:cxn ang="16200000">
                  <a:pos x="wd2" y="hd2"/>
                </a:cxn>
              </a:cxnLst>
              <a:rect l="0" t="0" r="r" b="b"/>
              <a:pathLst>
                <a:path w="21600" h="21600" extrusionOk="0">
                  <a:moveTo>
                    <a:pt x="0" y="14417"/>
                  </a:moveTo>
                  <a:lnTo>
                    <a:pt x="21600" y="21600"/>
                  </a:lnTo>
                  <a:lnTo>
                    <a:pt x="21600" y="7233"/>
                  </a:lnTo>
                  <a:lnTo>
                    <a:pt x="0" y="0"/>
                  </a:lnTo>
                  <a:lnTo>
                    <a:pt x="0" y="14417"/>
                  </a:lnTo>
                  <a:close/>
                </a:path>
              </a:pathLst>
            </a:custGeom>
            <a:solidFill>
              <a:schemeClr val="accent4"/>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grpSp>
      <p:sp>
        <p:nvSpPr>
          <p:cNvPr id="1894" name="Shape"/>
          <p:cNvSpPr/>
          <p:nvPr/>
        </p:nvSpPr>
        <p:spPr>
          <a:xfrm>
            <a:off x="10255083" y="7117380"/>
            <a:ext cx="5031635" cy="2915962"/>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rgbClr val="44546A">
              <a:alpha val="26000"/>
            </a:srgbClr>
          </a:solidFill>
          <a:ln w="63500">
            <a:solidFill>
              <a:srgbClr val="44546A"/>
            </a:solidFill>
            <a:miter/>
          </a:ln>
        </p:spPr>
        <p:txBody>
          <a:bodyPr lIns="121918" tIns="121918" rIns="121918" bIns="121918"/>
          <a:lstStyle/>
          <a:p>
            <a:pPr>
              <a:lnSpc>
                <a:spcPct val="100000"/>
              </a:lnSpc>
              <a:spcBef>
                <a:spcPts val="0"/>
              </a:spcBef>
              <a:defRPr sz="3400" b="0">
                <a:latin typeface="Verdana"/>
                <a:ea typeface="Verdana"/>
                <a:cs typeface="Verdana"/>
                <a:sym typeface="Verdana"/>
              </a:defRPr>
            </a:pPr>
            <a:endParaRPr/>
          </a:p>
        </p:txBody>
      </p:sp>
      <p:sp>
        <p:nvSpPr>
          <p:cNvPr id="1895" name="Shape"/>
          <p:cNvSpPr/>
          <p:nvPr/>
        </p:nvSpPr>
        <p:spPr>
          <a:xfrm>
            <a:off x="10255083" y="9170669"/>
            <a:ext cx="5031635" cy="2915962"/>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chemeClr val="accent4">
              <a:alpha val="14000"/>
            </a:schemeClr>
          </a:solidFill>
          <a:ln w="63500">
            <a:solidFill>
              <a:schemeClr val="accent4">
                <a:alpha val="56000"/>
              </a:schemeClr>
            </a:solidFill>
            <a:miter/>
          </a:ln>
        </p:spPr>
        <p:txBody>
          <a:bodyPr lIns="121918" tIns="121918" rIns="121918" bIns="121918"/>
          <a:lstStyle/>
          <a:p>
            <a:pPr>
              <a:lnSpc>
                <a:spcPct val="100000"/>
              </a:lnSpc>
              <a:spcBef>
                <a:spcPts val="0"/>
              </a:spcBef>
              <a:defRPr sz="3400" b="0">
                <a:latin typeface="Verdana"/>
                <a:ea typeface="Verdana"/>
                <a:cs typeface="Verdana"/>
                <a:sym typeface="Verdana"/>
              </a:defRPr>
            </a:pPr>
            <a:endParaRPr/>
          </a:p>
        </p:txBody>
      </p:sp>
      <p:grpSp>
        <p:nvGrpSpPr>
          <p:cNvPr id="1907" name="Group"/>
          <p:cNvGrpSpPr/>
          <p:nvPr/>
        </p:nvGrpSpPr>
        <p:grpSpPr>
          <a:xfrm>
            <a:off x="12437618" y="8133632"/>
            <a:ext cx="666728" cy="667522"/>
            <a:chOff x="0" y="0"/>
            <a:chExt cx="666727" cy="667520"/>
          </a:xfrm>
        </p:grpSpPr>
        <p:sp>
          <p:nvSpPr>
            <p:cNvPr id="1896" name="Triangle"/>
            <p:cNvSpPr/>
            <p:nvPr/>
          </p:nvSpPr>
          <p:spPr>
            <a:xfrm>
              <a:off x="0" y="-1"/>
              <a:ext cx="666728" cy="66752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10761" y="21600"/>
                  </a:lnTo>
                  <a:lnTo>
                    <a:pt x="0" y="0"/>
                  </a:lnTo>
                  <a:lnTo>
                    <a:pt x="21600" y="0"/>
                  </a:lnTo>
                  <a:close/>
                </a:path>
              </a:pathLst>
            </a:custGeom>
            <a:solidFill>
              <a:srgbClr val="000000"/>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sp>
          <p:nvSpPr>
            <p:cNvPr id="1897" name="Square"/>
            <p:cNvSpPr/>
            <p:nvPr/>
          </p:nvSpPr>
          <p:spPr>
            <a:xfrm>
              <a:off x="255697" y="133025"/>
              <a:ext cx="39032" cy="39032"/>
            </a:xfrm>
            <a:prstGeom prst="rect">
              <a:avLst/>
            </a:pr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sp>
          <p:nvSpPr>
            <p:cNvPr id="1898" name="Square"/>
            <p:cNvSpPr/>
            <p:nvPr/>
          </p:nvSpPr>
          <p:spPr>
            <a:xfrm>
              <a:off x="313846" y="133025"/>
              <a:ext cx="38237" cy="39032"/>
            </a:xfrm>
            <a:prstGeom prst="rect">
              <a:avLst/>
            </a:pr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sp>
          <p:nvSpPr>
            <p:cNvPr id="1899" name="Square"/>
            <p:cNvSpPr/>
            <p:nvPr/>
          </p:nvSpPr>
          <p:spPr>
            <a:xfrm>
              <a:off x="371199" y="133025"/>
              <a:ext cx="39031" cy="39032"/>
            </a:xfrm>
            <a:prstGeom prst="rect">
              <a:avLst/>
            </a:pr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sp>
          <p:nvSpPr>
            <p:cNvPr id="1900" name="Square"/>
            <p:cNvSpPr/>
            <p:nvPr/>
          </p:nvSpPr>
          <p:spPr>
            <a:xfrm>
              <a:off x="255697" y="191175"/>
              <a:ext cx="39032" cy="39031"/>
            </a:xfrm>
            <a:prstGeom prst="rect">
              <a:avLst/>
            </a:pr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sp>
          <p:nvSpPr>
            <p:cNvPr id="1901" name="Square"/>
            <p:cNvSpPr/>
            <p:nvPr/>
          </p:nvSpPr>
          <p:spPr>
            <a:xfrm>
              <a:off x="313846" y="191175"/>
              <a:ext cx="38237" cy="39031"/>
            </a:xfrm>
            <a:prstGeom prst="rect">
              <a:avLst/>
            </a:pr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sp>
          <p:nvSpPr>
            <p:cNvPr id="1902" name="Square"/>
            <p:cNvSpPr/>
            <p:nvPr/>
          </p:nvSpPr>
          <p:spPr>
            <a:xfrm>
              <a:off x="371199" y="191175"/>
              <a:ext cx="39031" cy="39031"/>
            </a:xfrm>
            <a:prstGeom prst="rect">
              <a:avLst/>
            </a:pr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sp>
          <p:nvSpPr>
            <p:cNvPr id="1903" name="Square"/>
            <p:cNvSpPr/>
            <p:nvPr/>
          </p:nvSpPr>
          <p:spPr>
            <a:xfrm>
              <a:off x="255697" y="250120"/>
              <a:ext cx="39032" cy="38237"/>
            </a:xfrm>
            <a:prstGeom prst="rect">
              <a:avLst/>
            </a:pr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sp>
          <p:nvSpPr>
            <p:cNvPr id="1904" name="Square"/>
            <p:cNvSpPr/>
            <p:nvPr/>
          </p:nvSpPr>
          <p:spPr>
            <a:xfrm>
              <a:off x="313846" y="250120"/>
              <a:ext cx="38237" cy="38237"/>
            </a:xfrm>
            <a:prstGeom prst="rect">
              <a:avLst/>
            </a:pr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sp>
          <p:nvSpPr>
            <p:cNvPr id="1905" name="Square"/>
            <p:cNvSpPr/>
            <p:nvPr/>
          </p:nvSpPr>
          <p:spPr>
            <a:xfrm>
              <a:off x="313846" y="307473"/>
              <a:ext cx="38237" cy="39031"/>
            </a:xfrm>
            <a:prstGeom prst="rect">
              <a:avLst/>
            </a:pr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sp>
          <p:nvSpPr>
            <p:cNvPr id="1906" name="Square"/>
            <p:cNvSpPr/>
            <p:nvPr/>
          </p:nvSpPr>
          <p:spPr>
            <a:xfrm>
              <a:off x="371996" y="250120"/>
              <a:ext cx="39031" cy="38237"/>
            </a:xfrm>
            <a:prstGeom prst="rect">
              <a:avLst/>
            </a:pr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grpSp>
      <p:sp>
        <p:nvSpPr>
          <p:cNvPr id="1908" name="Decoupling application from infrastructure…"/>
          <p:cNvSpPr txBox="1"/>
          <p:nvPr/>
        </p:nvSpPr>
        <p:spPr>
          <a:xfrm>
            <a:off x="16014699" y="5960748"/>
            <a:ext cx="5616857" cy="1185333"/>
          </a:xfrm>
          <a:prstGeom prst="rect">
            <a:avLst/>
          </a:prstGeom>
          <a:ln w="127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p>
            <a:pPr marL="254000" indent="-254000">
              <a:lnSpc>
                <a:spcPct val="100000"/>
              </a:lnSpc>
              <a:spcBef>
                <a:spcPts val="1100"/>
              </a:spcBef>
              <a:buSzPct val="100000"/>
              <a:buChar char="•"/>
              <a:defRPr sz="2000" b="0">
                <a:solidFill>
                  <a:srgbClr val="44546A"/>
                </a:solidFill>
                <a:latin typeface="Verdana"/>
                <a:ea typeface="Verdana"/>
                <a:cs typeface="Verdana"/>
                <a:sym typeface="Verdana"/>
              </a:defRPr>
            </a:pPr>
            <a:r>
              <a:t>Decoupling application from infrastructure</a:t>
            </a:r>
          </a:p>
          <a:p>
            <a:pPr marL="254000" indent="-254000">
              <a:lnSpc>
                <a:spcPct val="150000"/>
              </a:lnSpc>
              <a:spcBef>
                <a:spcPts val="0"/>
              </a:spcBef>
              <a:buSzPct val="100000"/>
              <a:buChar char="•"/>
              <a:defRPr sz="2000" b="0">
                <a:solidFill>
                  <a:srgbClr val="44546A"/>
                </a:solidFill>
                <a:latin typeface="Verdana"/>
                <a:ea typeface="Verdana"/>
                <a:cs typeface="Verdana"/>
                <a:sym typeface="Verdana"/>
              </a:defRPr>
            </a:pPr>
            <a:r>
              <a:t>Bin packing, machine efficiency</a:t>
            </a:r>
          </a:p>
        </p:txBody>
      </p:sp>
      <p:sp>
        <p:nvSpPr>
          <p:cNvPr id="1909" name="Shape"/>
          <p:cNvSpPr/>
          <p:nvPr/>
        </p:nvSpPr>
        <p:spPr>
          <a:xfrm>
            <a:off x="10255083" y="5092877"/>
            <a:ext cx="5031635" cy="2915962"/>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chemeClr val="accent5">
              <a:alpha val="26000"/>
            </a:schemeClr>
          </a:solidFill>
          <a:ln w="63500">
            <a:solidFill>
              <a:schemeClr val="accent5"/>
            </a:solidFill>
            <a:miter/>
          </a:ln>
        </p:spPr>
        <p:txBody>
          <a:bodyPr lIns="121918" tIns="121918" rIns="121918" bIns="121918"/>
          <a:lstStyle/>
          <a:p>
            <a:pPr>
              <a:lnSpc>
                <a:spcPct val="100000"/>
              </a:lnSpc>
              <a:spcBef>
                <a:spcPts val="0"/>
              </a:spcBef>
              <a:defRPr sz="3400" b="0">
                <a:latin typeface="Verdana"/>
                <a:ea typeface="Verdana"/>
                <a:cs typeface="Verdana"/>
                <a:sym typeface="Verdana"/>
              </a:defRPr>
            </a:pPr>
            <a:endParaRPr/>
          </a:p>
        </p:txBody>
      </p:sp>
      <p:grpSp>
        <p:nvGrpSpPr>
          <p:cNvPr id="1913" name="Group"/>
          <p:cNvGrpSpPr/>
          <p:nvPr/>
        </p:nvGrpSpPr>
        <p:grpSpPr>
          <a:xfrm>
            <a:off x="12441970" y="6029599"/>
            <a:ext cx="658024" cy="754106"/>
            <a:chOff x="0" y="-1"/>
            <a:chExt cx="658022" cy="754105"/>
          </a:xfrm>
        </p:grpSpPr>
        <p:sp>
          <p:nvSpPr>
            <p:cNvPr id="1910" name="Shape"/>
            <p:cNvSpPr/>
            <p:nvPr/>
          </p:nvSpPr>
          <p:spPr>
            <a:xfrm>
              <a:off x="328607" y="188121"/>
              <a:ext cx="329415" cy="565984"/>
            </a:xfrm>
            <a:custGeom>
              <a:avLst/>
              <a:gdLst/>
              <a:ahLst/>
              <a:cxnLst>
                <a:cxn ang="0">
                  <a:pos x="wd2" y="hd2"/>
                </a:cxn>
                <a:cxn ang="5400000">
                  <a:pos x="wd2" y="hd2"/>
                </a:cxn>
                <a:cxn ang="10800000">
                  <a:pos x="wd2" y="hd2"/>
                </a:cxn>
                <a:cxn ang="16200000">
                  <a:pos x="wd2" y="hd2"/>
                </a:cxn>
              </a:cxnLst>
              <a:rect l="0" t="0" r="r" b="b"/>
              <a:pathLst>
                <a:path w="21600" h="21600" extrusionOk="0">
                  <a:moveTo>
                    <a:pt x="9635" y="3852"/>
                  </a:moveTo>
                  <a:lnTo>
                    <a:pt x="9635" y="8658"/>
                  </a:lnTo>
                  <a:lnTo>
                    <a:pt x="4024" y="10569"/>
                  </a:lnTo>
                  <a:lnTo>
                    <a:pt x="0" y="9121"/>
                  </a:lnTo>
                  <a:lnTo>
                    <a:pt x="0" y="21600"/>
                  </a:lnTo>
                  <a:lnTo>
                    <a:pt x="106" y="21600"/>
                  </a:lnTo>
                  <a:lnTo>
                    <a:pt x="21600" y="14421"/>
                  </a:lnTo>
                  <a:lnTo>
                    <a:pt x="21600" y="0"/>
                  </a:lnTo>
                  <a:lnTo>
                    <a:pt x="21176" y="0"/>
                  </a:lnTo>
                  <a:lnTo>
                    <a:pt x="9635" y="3852"/>
                  </a:lnTo>
                  <a:close/>
                </a:path>
              </a:pathLst>
            </a:custGeom>
            <a:solidFill>
              <a:srgbClr val="1F9967"/>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sp>
          <p:nvSpPr>
            <p:cNvPr id="1911" name="Shape"/>
            <p:cNvSpPr/>
            <p:nvPr/>
          </p:nvSpPr>
          <p:spPr>
            <a:xfrm>
              <a:off x="1" y="-2"/>
              <a:ext cx="658023" cy="351218"/>
            </a:xfrm>
            <a:custGeom>
              <a:avLst/>
              <a:gdLst/>
              <a:ahLst/>
              <a:cxnLst>
                <a:cxn ang="0">
                  <a:pos x="wd2" y="hd2"/>
                </a:cxn>
                <a:cxn ang="5400000">
                  <a:pos x="wd2" y="hd2"/>
                </a:cxn>
                <a:cxn ang="10800000">
                  <a:pos x="wd2" y="hd2"/>
                </a:cxn>
                <a:cxn ang="16200000">
                  <a:pos x="wd2" y="hd2"/>
                </a:cxn>
              </a:cxnLst>
              <a:rect l="0" t="0" r="r" b="b"/>
              <a:pathLst>
                <a:path w="21600" h="21600" extrusionOk="0">
                  <a:moveTo>
                    <a:pt x="10681" y="0"/>
                  </a:moveTo>
                  <a:lnTo>
                    <a:pt x="0" y="11619"/>
                  </a:lnTo>
                  <a:lnTo>
                    <a:pt x="7235" y="19564"/>
                  </a:lnTo>
                  <a:lnTo>
                    <a:pt x="8667" y="17926"/>
                  </a:lnTo>
                  <a:lnTo>
                    <a:pt x="12218" y="21600"/>
                  </a:lnTo>
                  <a:lnTo>
                    <a:pt x="12218" y="13903"/>
                  </a:lnTo>
                  <a:lnTo>
                    <a:pt x="15610" y="10030"/>
                  </a:lnTo>
                  <a:lnTo>
                    <a:pt x="15610" y="17777"/>
                  </a:lnTo>
                  <a:lnTo>
                    <a:pt x="21600" y="11570"/>
                  </a:lnTo>
                  <a:lnTo>
                    <a:pt x="10681" y="0"/>
                  </a:lnTo>
                  <a:close/>
                </a:path>
              </a:pathLst>
            </a:custGeom>
            <a:solidFill>
              <a:schemeClr val="accent5"/>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sp>
          <p:nvSpPr>
            <p:cNvPr id="1912" name="Shape"/>
            <p:cNvSpPr/>
            <p:nvPr/>
          </p:nvSpPr>
          <p:spPr>
            <a:xfrm>
              <a:off x="0" y="188120"/>
              <a:ext cx="328608" cy="565984"/>
            </a:xfrm>
            <a:custGeom>
              <a:avLst/>
              <a:gdLst/>
              <a:ahLst/>
              <a:cxnLst>
                <a:cxn ang="0">
                  <a:pos x="wd2" y="hd2"/>
                </a:cxn>
                <a:cxn ang="5400000">
                  <a:pos x="wd2" y="hd2"/>
                </a:cxn>
                <a:cxn ang="10800000">
                  <a:pos x="wd2" y="hd2"/>
                </a:cxn>
                <a:cxn ang="16200000">
                  <a:pos x="wd2" y="hd2"/>
                </a:cxn>
              </a:cxnLst>
              <a:rect l="0" t="0" r="r" b="b"/>
              <a:pathLst>
                <a:path w="21600" h="21600" extrusionOk="0">
                  <a:moveTo>
                    <a:pt x="18681" y="8196"/>
                  </a:moveTo>
                  <a:lnTo>
                    <a:pt x="18681" y="12942"/>
                  </a:lnTo>
                  <a:lnTo>
                    <a:pt x="12206" y="15376"/>
                  </a:lnTo>
                  <a:lnTo>
                    <a:pt x="12206" y="5762"/>
                  </a:lnTo>
                  <a:lnTo>
                    <a:pt x="14648" y="4868"/>
                  </a:lnTo>
                  <a:lnTo>
                    <a:pt x="106" y="0"/>
                  </a:lnTo>
                  <a:lnTo>
                    <a:pt x="0" y="31"/>
                  </a:lnTo>
                  <a:lnTo>
                    <a:pt x="0" y="14421"/>
                  </a:lnTo>
                  <a:lnTo>
                    <a:pt x="21600" y="21600"/>
                  </a:lnTo>
                  <a:lnTo>
                    <a:pt x="21600" y="9121"/>
                  </a:lnTo>
                  <a:lnTo>
                    <a:pt x="18681" y="8196"/>
                  </a:lnTo>
                  <a:close/>
                </a:path>
              </a:pathLst>
            </a:custGeom>
            <a:solidFill>
              <a:schemeClr val="accent5"/>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grpSp>
      <p:sp>
        <p:nvSpPr>
          <p:cNvPr id="1914" name="Run any application on any infrastructure"/>
          <p:cNvSpPr txBox="1">
            <a:spLocks noGrp="1"/>
          </p:cNvSpPr>
          <p:nvPr>
            <p:ph type="title"/>
          </p:nvPr>
        </p:nvSpPr>
        <p:spPr>
          <a:xfrm>
            <a:off x="1565395" y="875900"/>
            <a:ext cx="21746798" cy="2207524"/>
          </a:xfrm>
          <a:prstGeom prst="rect">
            <a:avLst/>
          </a:prstGeom>
        </p:spPr>
        <p:txBody>
          <a:bodyPr/>
          <a:lstStyle>
            <a:lvl1pPr>
              <a:defRPr spc="-299"/>
            </a:lvl1pPr>
          </a:lstStyle>
          <a:p>
            <a:r>
              <a:t>Run any application on any infrastructure</a:t>
            </a:r>
          </a:p>
        </p:txBody>
      </p:sp>
    </p:spTree>
    <p:extLst>
      <p:ext uri="{BB962C8B-B14F-4D97-AF65-F5344CB8AC3E}">
        <p14:creationId xmlns:p14="http://schemas.microsoft.com/office/powerpoint/2010/main" val="1842781451"/>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18" name="Rectangle"/>
          <p:cNvSpPr/>
          <p:nvPr/>
        </p:nvSpPr>
        <p:spPr>
          <a:xfrm>
            <a:off x="6792841" y="5588213"/>
            <a:ext cx="16469326" cy="1955802"/>
          </a:xfrm>
          <a:prstGeom prst="rect">
            <a:avLst/>
          </a:prstGeom>
          <a:gradFill>
            <a:gsLst>
              <a:gs pos="0">
                <a:srgbClr val="EBEBEB"/>
              </a:gs>
              <a:gs pos="9272">
                <a:srgbClr val="F5F5F5"/>
              </a:gs>
              <a:gs pos="25852">
                <a:srgbClr val="FFFFFF"/>
              </a:gs>
              <a:gs pos="43169">
                <a:srgbClr val="FDFDFD"/>
              </a:gs>
              <a:gs pos="88817">
                <a:srgbClr val="FBFBFB"/>
              </a:gs>
              <a:gs pos="99315">
                <a:srgbClr val="FFFFFF"/>
              </a:gs>
            </a:gsLst>
          </a:gra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1919" name="Rectangle"/>
          <p:cNvSpPr/>
          <p:nvPr/>
        </p:nvSpPr>
        <p:spPr>
          <a:xfrm>
            <a:off x="6792841" y="7645400"/>
            <a:ext cx="16469326" cy="1955800"/>
          </a:xfrm>
          <a:prstGeom prst="rect">
            <a:avLst/>
          </a:prstGeom>
          <a:gradFill>
            <a:gsLst>
              <a:gs pos="0">
                <a:srgbClr val="EBEBEB"/>
              </a:gs>
              <a:gs pos="9272">
                <a:srgbClr val="F5F5F5"/>
              </a:gs>
              <a:gs pos="25852">
                <a:srgbClr val="FFFFFF"/>
              </a:gs>
              <a:gs pos="43169">
                <a:srgbClr val="FDFDFD"/>
              </a:gs>
              <a:gs pos="88817">
                <a:srgbClr val="FBFBFB"/>
              </a:gs>
              <a:gs pos="99315">
                <a:srgbClr val="FFFFFF"/>
              </a:gs>
            </a:gsLst>
          </a:gra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1920" name="Rectangle"/>
          <p:cNvSpPr/>
          <p:nvPr/>
        </p:nvSpPr>
        <p:spPr>
          <a:xfrm>
            <a:off x="6792841" y="9744451"/>
            <a:ext cx="16469326" cy="1955802"/>
          </a:xfrm>
          <a:prstGeom prst="rect">
            <a:avLst/>
          </a:prstGeom>
          <a:gradFill>
            <a:gsLst>
              <a:gs pos="0">
                <a:srgbClr val="EBEBEB"/>
              </a:gs>
              <a:gs pos="9272">
                <a:srgbClr val="F5F5F5"/>
              </a:gs>
              <a:gs pos="25852">
                <a:srgbClr val="FFFFFF"/>
              </a:gs>
              <a:gs pos="43169">
                <a:srgbClr val="FDFDFD"/>
              </a:gs>
              <a:gs pos="88817">
                <a:srgbClr val="FBFBFB"/>
              </a:gs>
              <a:gs pos="99315">
                <a:srgbClr val="FFFFFF"/>
              </a:gs>
            </a:gsLst>
          </a:gra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1921" name="Slide Number"/>
          <p:cNvSpPr txBox="1">
            <a:spLocks noGrp="1"/>
          </p:cNvSpPr>
          <p:nvPr>
            <p:ph type="sldNum" sz="quarter" idx="4294967295"/>
          </p:nvPr>
        </p:nvSpPr>
        <p:spPr>
          <a:xfrm>
            <a:off x="23456898" y="12945581"/>
            <a:ext cx="514905" cy="485139"/>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22</a:t>
            </a:fld>
            <a:endParaRPr/>
          </a:p>
        </p:txBody>
      </p:sp>
      <p:sp>
        <p:nvSpPr>
          <p:cNvPr id="1922" name="DEVELOPMENT"/>
          <p:cNvSpPr txBox="1"/>
          <p:nvPr/>
        </p:nvSpPr>
        <p:spPr>
          <a:xfrm>
            <a:off x="1539993" y="6087033"/>
            <a:ext cx="2886168" cy="639233"/>
          </a:xfrm>
          <a:prstGeom prst="rect">
            <a:avLst/>
          </a:prstGeom>
          <a:ln w="127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spcBef>
                <a:spcPts val="0"/>
              </a:spcBef>
              <a:defRPr sz="2400">
                <a:solidFill>
                  <a:srgbClr val="44546A"/>
                </a:solidFill>
                <a:latin typeface="Tahoma"/>
                <a:ea typeface="Tahoma"/>
                <a:cs typeface="Tahoma"/>
                <a:sym typeface="Tahoma"/>
              </a:defRPr>
            </a:lvl1pPr>
          </a:lstStyle>
          <a:p>
            <a:r>
              <a:t>DEVELOPMENT</a:t>
            </a:r>
          </a:p>
        </p:txBody>
      </p:sp>
      <p:sp>
        <p:nvSpPr>
          <p:cNvPr id="1923" name="SECURITY"/>
          <p:cNvSpPr txBox="1"/>
          <p:nvPr/>
        </p:nvSpPr>
        <p:spPr>
          <a:xfrm>
            <a:off x="1565393" y="8147776"/>
            <a:ext cx="2428968" cy="639233"/>
          </a:xfrm>
          <a:prstGeom prst="rect">
            <a:avLst/>
          </a:prstGeom>
          <a:ln w="127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spcBef>
                <a:spcPts val="0"/>
              </a:spcBef>
              <a:defRPr sz="2400">
                <a:solidFill>
                  <a:srgbClr val="44546A"/>
                </a:solidFill>
                <a:latin typeface="Tahoma"/>
                <a:ea typeface="Tahoma"/>
                <a:cs typeface="Tahoma"/>
                <a:sym typeface="Tahoma"/>
              </a:defRPr>
            </a:lvl1pPr>
          </a:lstStyle>
          <a:p>
            <a:r>
              <a:t>SECURITY</a:t>
            </a:r>
          </a:p>
        </p:txBody>
      </p:sp>
      <p:sp>
        <p:nvSpPr>
          <p:cNvPr id="1924" name="OPERATIONS"/>
          <p:cNvSpPr txBox="1"/>
          <p:nvPr/>
        </p:nvSpPr>
        <p:spPr>
          <a:xfrm>
            <a:off x="1565395" y="10244401"/>
            <a:ext cx="2428969" cy="639233"/>
          </a:xfrm>
          <a:prstGeom prst="rect">
            <a:avLst/>
          </a:prstGeom>
          <a:ln w="127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spcBef>
                <a:spcPts val="0"/>
              </a:spcBef>
              <a:defRPr sz="2400">
                <a:solidFill>
                  <a:srgbClr val="44546A"/>
                </a:solidFill>
                <a:latin typeface="Tahoma"/>
                <a:ea typeface="Tahoma"/>
                <a:cs typeface="Tahoma"/>
                <a:sym typeface="Tahoma"/>
              </a:defRPr>
            </a:lvl1pPr>
          </a:lstStyle>
          <a:p>
            <a:r>
              <a:t>OPERATIONS</a:t>
            </a:r>
          </a:p>
        </p:txBody>
      </p:sp>
      <p:sp>
        <p:nvSpPr>
          <p:cNvPr id="1925" name="Run applications"/>
          <p:cNvSpPr txBox="1"/>
          <p:nvPr/>
        </p:nvSpPr>
        <p:spPr>
          <a:xfrm>
            <a:off x="1539990" y="6444058"/>
            <a:ext cx="4273510" cy="575733"/>
          </a:xfrm>
          <a:prstGeom prst="rect">
            <a:avLst/>
          </a:prstGeom>
          <a:ln w="127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spcBef>
                <a:spcPts val="0"/>
              </a:spcBef>
              <a:defRPr sz="2000" b="0">
                <a:solidFill>
                  <a:srgbClr val="44546A"/>
                </a:solidFill>
                <a:latin typeface="Verdana"/>
                <a:ea typeface="Verdana"/>
                <a:cs typeface="Verdana"/>
                <a:sym typeface="Verdana"/>
              </a:defRPr>
            </a:lvl1pPr>
          </a:lstStyle>
          <a:p>
            <a:r>
              <a:t>Run applications</a:t>
            </a:r>
          </a:p>
        </p:txBody>
      </p:sp>
      <p:sp>
        <p:nvSpPr>
          <p:cNvPr id="1926" name="Secure infrastructure &amp; applications"/>
          <p:cNvSpPr txBox="1"/>
          <p:nvPr/>
        </p:nvSpPr>
        <p:spPr>
          <a:xfrm>
            <a:off x="1565390" y="8523378"/>
            <a:ext cx="5391110" cy="575733"/>
          </a:xfrm>
          <a:prstGeom prst="rect">
            <a:avLst/>
          </a:prstGeom>
          <a:ln w="127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spcBef>
                <a:spcPts val="0"/>
              </a:spcBef>
              <a:defRPr sz="2000" b="0">
                <a:solidFill>
                  <a:srgbClr val="44546A"/>
                </a:solidFill>
                <a:latin typeface="Verdana"/>
                <a:ea typeface="Verdana"/>
                <a:cs typeface="Verdana"/>
                <a:sym typeface="Verdana"/>
              </a:defRPr>
            </a:lvl1pPr>
          </a:lstStyle>
          <a:p>
            <a:r>
              <a:t>Secure infrastructure &amp; applications</a:t>
            </a:r>
          </a:p>
        </p:txBody>
      </p:sp>
      <p:sp>
        <p:nvSpPr>
          <p:cNvPr id="1927" name="Provision infrastructure"/>
          <p:cNvSpPr txBox="1"/>
          <p:nvPr/>
        </p:nvSpPr>
        <p:spPr>
          <a:xfrm>
            <a:off x="1565393" y="10624567"/>
            <a:ext cx="4273510" cy="575733"/>
          </a:xfrm>
          <a:prstGeom prst="rect">
            <a:avLst/>
          </a:prstGeom>
          <a:ln w="127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spcBef>
                <a:spcPts val="0"/>
              </a:spcBef>
              <a:defRPr sz="2000" b="0">
                <a:solidFill>
                  <a:srgbClr val="44546A"/>
                </a:solidFill>
                <a:latin typeface="Verdana"/>
                <a:ea typeface="Verdana"/>
                <a:cs typeface="Verdana"/>
                <a:sym typeface="Verdana"/>
              </a:defRPr>
            </a:lvl1pPr>
          </a:lstStyle>
          <a:p>
            <a:r>
              <a:t>Provision infrastructure</a:t>
            </a:r>
          </a:p>
        </p:txBody>
      </p:sp>
      <p:sp>
        <p:nvSpPr>
          <p:cNvPr id="1928" name="Rectangle"/>
          <p:cNvSpPr/>
          <p:nvPr/>
        </p:nvSpPr>
        <p:spPr>
          <a:xfrm>
            <a:off x="2673748" y="5029372"/>
            <a:ext cx="3017074" cy="76202"/>
          </a:xfrm>
          <a:prstGeom prst="rect">
            <a:avLst/>
          </a:prstGeom>
          <a:solidFill>
            <a:schemeClr val="accent2"/>
          </a:soli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1929" name="Rectangle"/>
          <p:cNvSpPr/>
          <p:nvPr/>
        </p:nvSpPr>
        <p:spPr>
          <a:xfrm>
            <a:off x="6736343" y="7647940"/>
            <a:ext cx="73154" cy="1950722"/>
          </a:xfrm>
          <a:prstGeom prst="rect">
            <a:avLst/>
          </a:prstGeom>
          <a:solidFill>
            <a:srgbClr val="000000"/>
          </a:soli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1930" name="Rectangle"/>
          <p:cNvSpPr/>
          <p:nvPr/>
        </p:nvSpPr>
        <p:spPr>
          <a:xfrm>
            <a:off x="6736343" y="9747743"/>
            <a:ext cx="73154" cy="1955802"/>
          </a:xfrm>
          <a:prstGeom prst="rect">
            <a:avLst/>
          </a:prstGeom>
          <a:solidFill>
            <a:schemeClr val="accent4"/>
          </a:soli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grpSp>
        <p:nvGrpSpPr>
          <p:cNvPr id="1935" name="Group"/>
          <p:cNvGrpSpPr/>
          <p:nvPr/>
        </p:nvGrpSpPr>
        <p:grpSpPr>
          <a:xfrm>
            <a:off x="1732727" y="4408373"/>
            <a:ext cx="614396" cy="710738"/>
            <a:chOff x="0" y="0"/>
            <a:chExt cx="614395" cy="710736"/>
          </a:xfrm>
        </p:grpSpPr>
        <p:sp>
          <p:nvSpPr>
            <p:cNvPr id="1931" name="Shape"/>
            <p:cNvSpPr/>
            <p:nvPr/>
          </p:nvSpPr>
          <p:spPr>
            <a:xfrm>
              <a:off x="134636" y="-1"/>
              <a:ext cx="349928" cy="34947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25400" cap="flat">
              <a:solidFill>
                <a:srgbClr val="000000"/>
              </a:solidFill>
              <a:prstDash val="solid"/>
              <a:miter lim="800000"/>
            </a:ln>
            <a:effectLst/>
          </p:spPr>
          <p:txBody>
            <a:bodyPr wrap="square" lIns="121918" tIns="121918" rIns="121918" bIns="121918" numCol="1" anchor="ctr">
              <a:noAutofit/>
            </a:bodyPr>
            <a:lstStyle/>
            <a:p>
              <a:pPr defTabSz="1219200">
                <a:lnSpc>
                  <a:spcPct val="100000"/>
                </a:lnSpc>
                <a:spcBef>
                  <a:spcPts val="0"/>
                </a:spcBef>
                <a:defRPr b="0">
                  <a:solidFill>
                    <a:srgbClr val="FFFFFF"/>
                  </a:solidFill>
                  <a:latin typeface="Arial"/>
                  <a:ea typeface="Arial"/>
                  <a:cs typeface="Arial"/>
                  <a:sym typeface="Arial"/>
                </a:defRPr>
              </a:pPr>
              <a:endParaRPr/>
            </a:p>
          </p:txBody>
        </p:sp>
        <p:sp>
          <p:nvSpPr>
            <p:cNvPr id="1932" name="Line"/>
            <p:cNvSpPr/>
            <p:nvPr/>
          </p:nvSpPr>
          <p:spPr>
            <a:xfrm>
              <a:off x="0" y="360167"/>
              <a:ext cx="614396" cy="34947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25400" cap="flat">
              <a:solidFill>
                <a:srgbClr val="000000"/>
              </a:solidFill>
              <a:prstDash val="solid"/>
              <a:miter lim="800000"/>
            </a:ln>
            <a:effectLst/>
          </p:spPr>
          <p:txBody>
            <a:bodyPr wrap="square" lIns="121918" tIns="121918" rIns="121918" bIns="121918" numCol="1" anchor="t">
              <a:noAutofit/>
            </a:bodyPr>
            <a:lstStyle/>
            <a:p>
              <a:pPr defTabSz="1219200">
                <a:lnSpc>
                  <a:spcPct val="100000"/>
                </a:lnSpc>
                <a:spcBef>
                  <a:spcPts val="0"/>
                </a:spcBef>
                <a:defRPr b="0">
                  <a:solidFill>
                    <a:srgbClr val="FFFFFF"/>
                  </a:solidFill>
                  <a:latin typeface="Arial"/>
                  <a:ea typeface="Arial"/>
                  <a:cs typeface="Arial"/>
                  <a:sym typeface="Arial"/>
                </a:defRPr>
              </a:pPr>
              <a:endParaRPr/>
            </a:p>
          </p:txBody>
        </p:sp>
        <p:sp>
          <p:nvSpPr>
            <p:cNvPr id="1933" name="Line"/>
            <p:cNvSpPr/>
            <p:nvPr/>
          </p:nvSpPr>
          <p:spPr>
            <a:xfrm flipV="1">
              <a:off x="134636" y="571468"/>
              <a:ext cx="4809" cy="139269"/>
            </a:xfrm>
            <a:prstGeom prst="line">
              <a:avLst/>
            </a:prstGeom>
            <a:noFill/>
            <a:ln w="25400" cap="flat">
              <a:solidFill>
                <a:srgbClr val="000000"/>
              </a:solidFill>
              <a:prstDash val="solid"/>
              <a:miter lim="800000"/>
            </a:ln>
            <a:effectLst/>
          </p:spPr>
          <p:txBody>
            <a:bodyPr wrap="square" lIns="45718" tIns="45718" rIns="45718" bIns="45718" numCol="1" anchor="t">
              <a:noAutofit/>
            </a:bodyPr>
            <a:lstStyle/>
            <a:p>
              <a:pPr>
                <a:defRPr>
                  <a:solidFill>
                    <a:srgbClr val="FFFFFF"/>
                  </a:solidFill>
                </a:defRPr>
              </a:pPr>
              <a:endParaRPr/>
            </a:p>
          </p:txBody>
        </p:sp>
        <p:sp>
          <p:nvSpPr>
            <p:cNvPr id="1934" name="Line"/>
            <p:cNvSpPr/>
            <p:nvPr/>
          </p:nvSpPr>
          <p:spPr>
            <a:xfrm flipV="1">
              <a:off x="485652" y="571468"/>
              <a:ext cx="4812" cy="139269"/>
            </a:xfrm>
            <a:prstGeom prst="line">
              <a:avLst/>
            </a:prstGeom>
            <a:noFill/>
            <a:ln w="25400" cap="flat">
              <a:solidFill>
                <a:srgbClr val="000000"/>
              </a:solidFill>
              <a:prstDash val="solid"/>
              <a:miter lim="800000"/>
            </a:ln>
            <a:effectLst/>
          </p:spPr>
          <p:txBody>
            <a:bodyPr wrap="square" lIns="45718" tIns="45718" rIns="45718" bIns="45718" numCol="1" anchor="t">
              <a:noAutofit/>
            </a:bodyPr>
            <a:lstStyle/>
            <a:p>
              <a:pPr>
                <a:defRPr>
                  <a:solidFill>
                    <a:srgbClr val="FFFFFF"/>
                  </a:solidFill>
                </a:defRPr>
              </a:pPr>
              <a:endParaRPr/>
            </a:p>
          </p:txBody>
        </p:sp>
      </p:grpSp>
      <p:sp>
        <p:nvSpPr>
          <p:cNvPr id="1936" name="The connectivity issue in distributed infrastructure"/>
          <p:cNvSpPr txBox="1">
            <a:spLocks noGrp="1"/>
          </p:cNvSpPr>
          <p:nvPr>
            <p:ph type="title"/>
          </p:nvPr>
        </p:nvSpPr>
        <p:spPr>
          <a:xfrm>
            <a:off x="1565395" y="875900"/>
            <a:ext cx="21746798" cy="2207524"/>
          </a:xfrm>
          <a:prstGeom prst="rect">
            <a:avLst/>
          </a:prstGeom>
        </p:spPr>
        <p:txBody>
          <a:bodyPr/>
          <a:lstStyle>
            <a:lvl1pPr defTabSz="1773935">
              <a:defRPr sz="7100" spc="-300"/>
            </a:lvl1pPr>
          </a:lstStyle>
          <a:p>
            <a:r>
              <a:t>The connectivity issue in distributed infrastructure</a:t>
            </a:r>
          </a:p>
        </p:txBody>
      </p:sp>
      <p:sp>
        <p:nvSpPr>
          <p:cNvPr id="1937" name="THE PRACTITIONER"/>
          <p:cNvSpPr txBox="1"/>
          <p:nvPr/>
        </p:nvSpPr>
        <p:spPr>
          <a:xfrm>
            <a:off x="2487664" y="4444124"/>
            <a:ext cx="3495768" cy="639233"/>
          </a:xfrm>
          <a:prstGeom prst="rect">
            <a:avLst/>
          </a:prstGeom>
          <a:ln w="127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spcBef>
                <a:spcPts val="0"/>
              </a:spcBef>
              <a:defRPr sz="2400">
                <a:solidFill>
                  <a:srgbClr val="44546A"/>
                </a:solidFill>
                <a:latin typeface="Tahoma"/>
                <a:ea typeface="Tahoma"/>
                <a:cs typeface="Tahoma"/>
                <a:sym typeface="Tahoma"/>
              </a:defRPr>
            </a:lvl1pPr>
          </a:lstStyle>
          <a:p>
            <a:r>
              <a:t>THE PRACTITIONER</a:t>
            </a:r>
          </a:p>
        </p:txBody>
      </p:sp>
      <p:sp>
        <p:nvSpPr>
          <p:cNvPr id="1938" name="Rectangle"/>
          <p:cNvSpPr/>
          <p:nvPr/>
        </p:nvSpPr>
        <p:spPr>
          <a:xfrm>
            <a:off x="6736343" y="5575513"/>
            <a:ext cx="73154" cy="1955802"/>
          </a:xfrm>
          <a:prstGeom prst="rect">
            <a:avLst/>
          </a:prstGeom>
          <a:solidFill>
            <a:schemeClr val="accent5"/>
          </a:soli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grpSp>
        <p:nvGrpSpPr>
          <p:cNvPr id="1963" name="Group"/>
          <p:cNvGrpSpPr/>
          <p:nvPr/>
        </p:nvGrpSpPr>
        <p:grpSpPr>
          <a:xfrm>
            <a:off x="10255084" y="5092876"/>
            <a:ext cx="5031635" cy="6993757"/>
            <a:chOff x="0" y="0"/>
            <a:chExt cx="5031634" cy="6993755"/>
          </a:xfrm>
        </p:grpSpPr>
        <p:grpSp>
          <p:nvGrpSpPr>
            <p:cNvPr id="1943" name="Group"/>
            <p:cNvGrpSpPr/>
            <p:nvPr/>
          </p:nvGrpSpPr>
          <p:grpSpPr>
            <a:xfrm>
              <a:off x="2210284" y="5187396"/>
              <a:ext cx="611226" cy="696703"/>
              <a:chOff x="-1" y="0"/>
              <a:chExt cx="611224" cy="696702"/>
            </a:xfrm>
          </p:grpSpPr>
          <p:sp>
            <p:nvSpPr>
              <p:cNvPr id="1939" name="Shape"/>
              <p:cNvSpPr/>
              <p:nvPr/>
            </p:nvSpPr>
            <p:spPr>
              <a:xfrm>
                <a:off x="211052" y="123302"/>
                <a:ext cx="189118" cy="32906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7200"/>
                    </a:lnTo>
                    <a:lnTo>
                      <a:pt x="21600" y="21600"/>
                    </a:lnTo>
                    <a:lnTo>
                      <a:pt x="0" y="14400"/>
                    </a:lnTo>
                    <a:lnTo>
                      <a:pt x="0" y="0"/>
                    </a:lnTo>
                    <a:close/>
                  </a:path>
                </a:pathLst>
              </a:custGeom>
              <a:solidFill>
                <a:schemeClr val="accent4"/>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sp>
            <p:nvSpPr>
              <p:cNvPr id="1940" name="Shape"/>
              <p:cNvSpPr/>
              <p:nvPr/>
            </p:nvSpPr>
            <p:spPr>
              <a:xfrm>
                <a:off x="420592" y="123302"/>
                <a:ext cx="190632" cy="329063"/>
              </a:xfrm>
              <a:custGeom>
                <a:avLst/>
                <a:gdLst/>
                <a:ahLst/>
                <a:cxnLst>
                  <a:cxn ang="0">
                    <a:pos x="wd2" y="hd2"/>
                  </a:cxn>
                  <a:cxn ang="5400000">
                    <a:pos x="wd2" y="hd2"/>
                  </a:cxn>
                  <a:cxn ang="10800000">
                    <a:pos x="wd2" y="hd2"/>
                  </a:cxn>
                  <a:cxn ang="16200000">
                    <a:pos x="wd2" y="hd2"/>
                  </a:cxn>
                </a:cxnLst>
                <a:rect l="0" t="0" r="r" b="b"/>
                <a:pathLst>
                  <a:path w="21600" h="21600" extrusionOk="0">
                    <a:moveTo>
                      <a:pt x="0" y="7200"/>
                    </a:moveTo>
                    <a:lnTo>
                      <a:pt x="0" y="21600"/>
                    </a:lnTo>
                    <a:lnTo>
                      <a:pt x="21600" y="14400"/>
                    </a:lnTo>
                    <a:lnTo>
                      <a:pt x="21600" y="0"/>
                    </a:lnTo>
                    <a:lnTo>
                      <a:pt x="0" y="7200"/>
                    </a:lnTo>
                    <a:close/>
                  </a:path>
                </a:pathLst>
              </a:custGeom>
              <a:solidFill>
                <a:srgbClr val="4040B2"/>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sp>
            <p:nvSpPr>
              <p:cNvPr id="1941" name="Shape"/>
              <p:cNvSpPr/>
              <p:nvPr/>
            </p:nvSpPr>
            <p:spPr>
              <a:xfrm>
                <a:off x="-2" y="-1"/>
                <a:ext cx="189876" cy="33057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4384"/>
                    </a:lnTo>
                    <a:lnTo>
                      <a:pt x="21600" y="21600"/>
                    </a:lnTo>
                    <a:lnTo>
                      <a:pt x="21600" y="7216"/>
                    </a:lnTo>
                    <a:lnTo>
                      <a:pt x="0" y="0"/>
                    </a:lnTo>
                    <a:close/>
                  </a:path>
                </a:pathLst>
              </a:custGeom>
              <a:solidFill>
                <a:schemeClr val="accent4"/>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sp>
            <p:nvSpPr>
              <p:cNvPr id="1942" name="Shape"/>
              <p:cNvSpPr/>
              <p:nvPr/>
            </p:nvSpPr>
            <p:spPr>
              <a:xfrm>
                <a:off x="211052" y="366883"/>
                <a:ext cx="189118" cy="329819"/>
              </a:xfrm>
              <a:custGeom>
                <a:avLst/>
                <a:gdLst/>
                <a:ahLst/>
                <a:cxnLst>
                  <a:cxn ang="0">
                    <a:pos x="wd2" y="hd2"/>
                  </a:cxn>
                  <a:cxn ang="5400000">
                    <a:pos x="wd2" y="hd2"/>
                  </a:cxn>
                  <a:cxn ang="10800000">
                    <a:pos x="wd2" y="hd2"/>
                  </a:cxn>
                  <a:cxn ang="16200000">
                    <a:pos x="wd2" y="hd2"/>
                  </a:cxn>
                </a:cxnLst>
                <a:rect l="0" t="0" r="r" b="b"/>
                <a:pathLst>
                  <a:path w="21600" h="21600" extrusionOk="0">
                    <a:moveTo>
                      <a:pt x="0" y="14417"/>
                    </a:moveTo>
                    <a:lnTo>
                      <a:pt x="21600" y="21600"/>
                    </a:lnTo>
                    <a:lnTo>
                      <a:pt x="21600" y="7233"/>
                    </a:lnTo>
                    <a:lnTo>
                      <a:pt x="0" y="0"/>
                    </a:lnTo>
                    <a:lnTo>
                      <a:pt x="0" y="14417"/>
                    </a:lnTo>
                    <a:close/>
                  </a:path>
                </a:pathLst>
              </a:custGeom>
              <a:solidFill>
                <a:schemeClr val="accent4"/>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grpSp>
        <p:sp>
          <p:nvSpPr>
            <p:cNvPr id="1944" name="Shape"/>
            <p:cNvSpPr/>
            <p:nvPr/>
          </p:nvSpPr>
          <p:spPr>
            <a:xfrm>
              <a:off x="0" y="2024502"/>
              <a:ext cx="5031635" cy="2915963"/>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rgbClr val="44546A">
                <a:alpha val="26000"/>
              </a:srgbClr>
            </a:solidFill>
            <a:ln w="63500" cap="flat">
              <a:solidFill>
                <a:srgbClr val="44546A"/>
              </a:solidFill>
              <a:prstDash val="solid"/>
              <a:miter lim="8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sp>
          <p:nvSpPr>
            <p:cNvPr id="1945" name="Shape"/>
            <p:cNvSpPr/>
            <p:nvPr/>
          </p:nvSpPr>
          <p:spPr>
            <a:xfrm>
              <a:off x="0" y="4077793"/>
              <a:ext cx="5031635" cy="2915963"/>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chemeClr val="accent4">
                <a:alpha val="14000"/>
              </a:schemeClr>
            </a:solidFill>
            <a:ln w="63500" cap="flat">
              <a:solidFill>
                <a:schemeClr val="accent4">
                  <a:alpha val="56000"/>
                </a:schemeClr>
              </a:solidFill>
              <a:prstDash val="solid"/>
              <a:miter lim="8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grpSp>
          <p:nvGrpSpPr>
            <p:cNvPr id="1957" name="Group"/>
            <p:cNvGrpSpPr/>
            <p:nvPr/>
          </p:nvGrpSpPr>
          <p:grpSpPr>
            <a:xfrm>
              <a:off x="2182533" y="3040755"/>
              <a:ext cx="666729" cy="667522"/>
              <a:chOff x="0" y="0"/>
              <a:chExt cx="666727" cy="667521"/>
            </a:xfrm>
          </p:grpSpPr>
          <p:sp>
            <p:nvSpPr>
              <p:cNvPr id="1946" name="Triangle"/>
              <p:cNvSpPr/>
              <p:nvPr/>
            </p:nvSpPr>
            <p:spPr>
              <a:xfrm>
                <a:off x="-1" y="0"/>
                <a:ext cx="666729" cy="66752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10761" y="21600"/>
                    </a:lnTo>
                    <a:lnTo>
                      <a:pt x="0" y="0"/>
                    </a:lnTo>
                    <a:lnTo>
                      <a:pt x="21600" y="0"/>
                    </a:lnTo>
                    <a:close/>
                  </a:path>
                </a:pathLst>
              </a:custGeom>
              <a:solidFill>
                <a:srgbClr val="000000"/>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sp>
            <p:nvSpPr>
              <p:cNvPr id="1947" name="Square"/>
              <p:cNvSpPr/>
              <p:nvPr/>
            </p:nvSpPr>
            <p:spPr>
              <a:xfrm>
                <a:off x="255697" y="133025"/>
                <a:ext cx="39032" cy="39032"/>
              </a:xfrm>
              <a:prstGeom prst="rect">
                <a:avLst/>
              </a:pr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sp>
            <p:nvSpPr>
              <p:cNvPr id="1948" name="Square"/>
              <p:cNvSpPr/>
              <p:nvPr/>
            </p:nvSpPr>
            <p:spPr>
              <a:xfrm>
                <a:off x="313846" y="133025"/>
                <a:ext cx="38237" cy="39032"/>
              </a:xfrm>
              <a:prstGeom prst="rect">
                <a:avLst/>
              </a:pr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sp>
            <p:nvSpPr>
              <p:cNvPr id="1949" name="Square"/>
              <p:cNvSpPr/>
              <p:nvPr/>
            </p:nvSpPr>
            <p:spPr>
              <a:xfrm>
                <a:off x="371199" y="133025"/>
                <a:ext cx="39031" cy="39032"/>
              </a:xfrm>
              <a:prstGeom prst="rect">
                <a:avLst/>
              </a:pr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sp>
            <p:nvSpPr>
              <p:cNvPr id="1950" name="Square"/>
              <p:cNvSpPr/>
              <p:nvPr/>
            </p:nvSpPr>
            <p:spPr>
              <a:xfrm>
                <a:off x="255697" y="191175"/>
                <a:ext cx="39032" cy="39031"/>
              </a:xfrm>
              <a:prstGeom prst="rect">
                <a:avLst/>
              </a:pr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sp>
            <p:nvSpPr>
              <p:cNvPr id="1951" name="Square"/>
              <p:cNvSpPr/>
              <p:nvPr/>
            </p:nvSpPr>
            <p:spPr>
              <a:xfrm>
                <a:off x="313846" y="191175"/>
                <a:ext cx="38237" cy="39031"/>
              </a:xfrm>
              <a:prstGeom prst="rect">
                <a:avLst/>
              </a:pr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sp>
            <p:nvSpPr>
              <p:cNvPr id="1952" name="Square"/>
              <p:cNvSpPr/>
              <p:nvPr/>
            </p:nvSpPr>
            <p:spPr>
              <a:xfrm>
                <a:off x="371199" y="191175"/>
                <a:ext cx="39031" cy="39031"/>
              </a:xfrm>
              <a:prstGeom prst="rect">
                <a:avLst/>
              </a:pr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sp>
            <p:nvSpPr>
              <p:cNvPr id="1953" name="Square"/>
              <p:cNvSpPr/>
              <p:nvPr/>
            </p:nvSpPr>
            <p:spPr>
              <a:xfrm>
                <a:off x="255697" y="250120"/>
                <a:ext cx="39032" cy="38237"/>
              </a:xfrm>
              <a:prstGeom prst="rect">
                <a:avLst/>
              </a:pr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sp>
            <p:nvSpPr>
              <p:cNvPr id="1954" name="Square"/>
              <p:cNvSpPr/>
              <p:nvPr/>
            </p:nvSpPr>
            <p:spPr>
              <a:xfrm>
                <a:off x="313846" y="250120"/>
                <a:ext cx="38237" cy="38237"/>
              </a:xfrm>
              <a:prstGeom prst="rect">
                <a:avLst/>
              </a:pr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sp>
            <p:nvSpPr>
              <p:cNvPr id="1955" name="Square"/>
              <p:cNvSpPr/>
              <p:nvPr/>
            </p:nvSpPr>
            <p:spPr>
              <a:xfrm>
                <a:off x="313846" y="307473"/>
                <a:ext cx="38237" cy="39031"/>
              </a:xfrm>
              <a:prstGeom prst="rect">
                <a:avLst/>
              </a:pr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sp>
            <p:nvSpPr>
              <p:cNvPr id="1956" name="Square"/>
              <p:cNvSpPr/>
              <p:nvPr/>
            </p:nvSpPr>
            <p:spPr>
              <a:xfrm>
                <a:off x="371996" y="250120"/>
                <a:ext cx="39031" cy="38237"/>
              </a:xfrm>
              <a:prstGeom prst="rect">
                <a:avLst/>
              </a:pr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grpSp>
        <p:sp>
          <p:nvSpPr>
            <p:cNvPr id="1958" name="Shape"/>
            <p:cNvSpPr/>
            <p:nvPr/>
          </p:nvSpPr>
          <p:spPr>
            <a:xfrm>
              <a:off x="0" y="-1"/>
              <a:ext cx="5031635" cy="2915963"/>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chemeClr val="accent5">
                <a:alpha val="26000"/>
              </a:schemeClr>
            </a:solidFill>
            <a:ln w="63500" cap="flat">
              <a:solidFill>
                <a:schemeClr val="accent5"/>
              </a:solidFill>
              <a:prstDash val="solid"/>
              <a:miter lim="8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grpSp>
          <p:nvGrpSpPr>
            <p:cNvPr id="1962" name="Group"/>
            <p:cNvGrpSpPr/>
            <p:nvPr/>
          </p:nvGrpSpPr>
          <p:grpSpPr>
            <a:xfrm>
              <a:off x="2186885" y="936722"/>
              <a:ext cx="658025" cy="754105"/>
              <a:chOff x="0" y="0"/>
              <a:chExt cx="658023" cy="754104"/>
            </a:xfrm>
          </p:grpSpPr>
          <p:sp>
            <p:nvSpPr>
              <p:cNvPr id="1959" name="Shape"/>
              <p:cNvSpPr/>
              <p:nvPr/>
            </p:nvSpPr>
            <p:spPr>
              <a:xfrm>
                <a:off x="328607" y="188121"/>
                <a:ext cx="329416" cy="565983"/>
              </a:xfrm>
              <a:custGeom>
                <a:avLst/>
                <a:gdLst/>
                <a:ahLst/>
                <a:cxnLst>
                  <a:cxn ang="0">
                    <a:pos x="wd2" y="hd2"/>
                  </a:cxn>
                  <a:cxn ang="5400000">
                    <a:pos x="wd2" y="hd2"/>
                  </a:cxn>
                  <a:cxn ang="10800000">
                    <a:pos x="wd2" y="hd2"/>
                  </a:cxn>
                  <a:cxn ang="16200000">
                    <a:pos x="wd2" y="hd2"/>
                  </a:cxn>
                </a:cxnLst>
                <a:rect l="0" t="0" r="r" b="b"/>
                <a:pathLst>
                  <a:path w="21600" h="21600" extrusionOk="0">
                    <a:moveTo>
                      <a:pt x="9635" y="3852"/>
                    </a:moveTo>
                    <a:lnTo>
                      <a:pt x="9635" y="8658"/>
                    </a:lnTo>
                    <a:lnTo>
                      <a:pt x="4024" y="10569"/>
                    </a:lnTo>
                    <a:lnTo>
                      <a:pt x="0" y="9121"/>
                    </a:lnTo>
                    <a:lnTo>
                      <a:pt x="0" y="21600"/>
                    </a:lnTo>
                    <a:lnTo>
                      <a:pt x="106" y="21600"/>
                    </a:lnTo>
                    <a:lnTo>
                      <a:pt x="21600" y="14421"/>
                    </a:lnTo>
                    <a:lnTo>
                      <a:pt x="21600" y="0"/>
                    </a:lnTo>
                    <a:lnTo>
                      <a:pt x="21176" y="0"/>
                    </a:lnTo>
                    <a:lnTo>
                      <a:pt x="9635" y="3852"/>
                    </a:lnTo>
                    <a:close/>
                  </a:path>
                </a:pathLst>
              </a:custGeom>
              <a:solidFill>
                <a:srgbClr val="1F9967"/>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sp>
            <p:nvSpPr>
              <p:cNvPr id="1960" name="Shape"/>
              <p:cNvSpPr/>
              <p:nvPr/>
            </p:nvSpPr>
            <p:spPr>
              <a:xfrm>
                <a:off x="0" y="-1"/>
                <a:ext cx="658024" cy="351217"/>
              </a:xfrm>
              <a:custGeom>
                <a:avLst/>
                <a:gdLst/>
                <a:ahLst/>
                <a:cxnLst>
                  <a:cxn ang="0">
                    <a:pos x="wd2" y="hd2"/>
                  </a:cxn>
                  <a:cxn ang="5400000">
                    <a:pos x="wd2" y="hd2"/>
                  </a:cxn>
                  <a:cxn ang="10800000">
                    <a:pos x="wd2" y="hd2"/>
                  </a:cxn>
                  <a:cxn ang="16200000">
                    <a:pos x="wd2" y="hd2"/>
                  </a:cxn>
                </a:cxnLst>
                <a:rect l="0" t="0" r="r" b="b"/>
                <a:pathLst>
                  <a:path w="21600" h="21600" extrusionOk="0">
                    <a:moveTo>
                      <a:pt x="10681" y="0"/>
                    </a:moveTo>
                    <a:lnTo>
                      <a:pt x="0" y="11619"/>
                    </a:lnTo>
                    <a:lnTo>
                      <a:pt x="7235" y="19564"/>
                    </a:lnTo>
                    <a:lnTo>
                      <a:pt x="8667" y="17926"/>
                    </a:lnTo>
                    <a:lnTo>
                      <a:pt x="12218" y="21600"/>
                    </a:lnTo>
                    <a:lnTo>
                      <a:pt x="12218" y="13903"/>
                    </a:lnTo>
                    <a:lnTo>
                      <a:pt x="15610" y="10030"/>
                    </a:lnTo>
                    <a:lnTo>
                      <a:pt x="15610" y="17777"/>
                    </a:lnTo>
                    <a:lnTo>
                      <a:pt x="21600" y="11570"/>
                    </a:lnTo>
                    <a:lnTo>
                      <a:pt x="10681" y="0"/>
                    </a:lnTo>
                    <a:close/>
                  </a:path>
                </a:pathLst>
              </a:custGeom>
              <a:solidFill>
                <a:schemeClr val="accent5"/>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sp>
            <p:nvSpPr>
              <p:cNvPr id="1961" name="Shape"/>
              <p:cNvSpPr/>
              <p:nvPr/>
            </p:nvSpPr>
            <p:spPr>
              <a:xfrm>
                <a:off x="-1" y="188120"/>
                <a:ext cx="328609" cy="565983"/>
              </a:xfrm>
              <a:custGeom>
                <a:avLst/>
                <a:gdLst/>
                <a:ahLst/>
                <a:cxnLst>
                  <a:cxn ang="0">
                    <a:pos x="wd2" y="hd2"/>
                  </a:cxn>
                  <a:cxn ang="5400000">
                    <a:pos x="wd2" y="hd2"/>
                  </a:cxn>
                  <a:cxn ang="10800000">
                    <a:pos x="wd2" y="hd2"/>
                  </a:cxn>
                  <a:cxn ang="16200000">
                    <a:pos x="wd2" y="hd2"/>
                  </a:cxn>
                </a:cxnLst>
                <a:rect l="0" t="0" r="r" b="b"/>
                <a:pathLst>
                  <a:path w="21600" h="21600" extrusionOk="0">
                    <a:moveTo>
                      <a:pt x="18681" y="8196"/>
                    </a:moveTo>
                    <a:lnTo>
                      <a:pt x="18681" y="12942"/>
                    </a:lnTo>
                    <a:lnTo>
                      <a:pt x="12206" y="15376"/>
                    </a:lnTo>
                    <a:lnTo>
                      <a:pt x="12206" y="5762"/>
                    </a:lnTo>
                    <a:lnTo>
                      <a:pt x="14648" y="4868"/>
                    </a:lnTo>
                    <a:lnTo>
                      <a:pt x="106" y="0"/>
                    </a:lnTo>
                    <a:lnTo>
                      <a:pt x="0" y="31"/>
                    </a:lnTo>
                    <a:lnTo>
                      <a:pt x="0" y="14421"/>
                    </a:lnTo>
                    <a:lnTo>
                      <a:pt x="21600" y="21600"/>
                    </a:lnTo>
                    <a:lnTo>
                      <a:pt x="21600" y="9121"/>
                    </a:lnTo>
                    <a:lnTo>
                      <a:pt x="18681" y="8196"/>
                    </a:lnTo>
                    <a:close/>
                  </a:path>
                </a:pathLst>
              </a:custGeom>
              <a:solidFill>
                <a:schemeClr val="accent5"/>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grpSp>
      </p:grpSp>
    </p:spTree>
    <p:extLst>
      <p:ext uri="{BB962C8B-B14F-4D97-AF65-F5344CB8AC3E}">
        <p14:creationId xmlns:p14="http://schemas.microsoft.com/office/powerpoint/2010/main" val="2547860422"/>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7" name="Rectangle"/>
          <p:cNvSpPr/>
          <p:nvPr/>
        </p:nvSpPr>
        <p:spPr>
          <a:xfrm>
            <a:off x="6792841" y="5588213"/>
            <a:ext cx="16469326" cy="1955802"/>
          </a:xfrm>
          <a:prstGeom prst="rect">
            <a:avLst/>
          </a:prstGeom>
          <a:gradFill>
            <a:gsLst>
              <a:gs pos="0">
                <a:srgbClr val="EBEBEB"/>
              </a:gs>
              <a:gs pos="9272">
                <a:srgbClr val="F5F5F5"/>
              </a:gs>
              <a:gs pos="25852">
                <a:srgbClr val="FFFFFF"/>
              </a:gs>
              <a:gs pos="43169">
                <a:srgbClr val="FDFDFD"/>
              </a:gs>
              <a:gs pos="88817">
                <a:srgbClr val="FBFBFB"/>
              </a:gs>
              <a:gs pos="99315">
                <a:srgbClr val="FFFFFF"/>
              </a:gs>
            </a:gsLst>
          </a:gra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1968" name="Rectangle"/>
          <p:cNvSpPr/>
          <p:nvPr/>
        </p:nvSpPr>
        <p:spPr>
          <a:xfrm>
            <a:off x="6792841" y="7645400"/>
            <a:ext cx="16469326" cy="1955800"/>
          </a:xfrm>
          <a:prstGeom prst="rect">
            <a:avLst/>
          </a:prstGeom>
          <a:gradFill>
            <a:gsLst>
              <a:gs pos="0">
                <a:srgbClr val="EBEBEB"/>
              </a:gs>
              <a:gs pos="9272">
                <a:srgbClr val="F5F5F5"/>
              </a:gs>
              <a:gs pos="25852">
                <a:srgbClr val="FFFFFF"/>
              </a:gs>
              <a:gs pos="43169">
                <a:srgbClr val="FDFDFD"/>
              </a:gs>
              <a:gs pos="88817">
                <a:srgbClr val="FBFBFB"/>
              </a:gs>
              <a:gs pos="99315">
                <a:srgbClr val="FFFFFF"/>
              </a:gs>
            </a:gsLst>
          </a:gra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1969" name="Rectangle"/>
          <p:cNvSpPr/>
          <p:nvPr/>
        </p:nvSpPr>
        <p:spPr>
          <a:xfrm>
            <a:off x="6792841" y="9744451"/>
            <a:ext cx="16469326" cy="1955802"/>
          </a:xfrm>
          <a:prstGeom prst="rect">
            <a:avLst/>
          </a:prstGeom>
          <a:gradFill>
            <a:gsLst>
              <a:gs pos="0">
                <a:srgbClr val="EBEBEB"/>
              </a:gs>
              <a:gs pos="9272">
                <a:srgbClr val="F5F5F5"/>
              </a:gs>
              <a:gs pos="25852">
                <a:srgbClr val="FFFFFF"/>
              </a:gs>
              <a:gs pos="43169">
                <a:srgbClr val="FDFDFD"/>
              </a:gs>
              <a:gs pos="88817">
                <a:srgbClr val="FBFBFB"/>
              </a:gs>
              <a:gs pos="99315">
                <a:srgbClr val="FFFFFF"/>
              </a:gs>
            </a:gsLst>
          </a:gra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1970" name="Slide Number"/>
          <p:cNvSpPr txBox="1">
            <a:spLocks noGrp="1"/>
          </p:cNvSpPr>
          <p:nvPr>
            <p:ph type="sldNum" sz="quarter" idx="4294967295"/>
          </p:nvPr>
        </p:nvSpPr>
        <p:spPr>
          <a:xfrm>
            <a:off x="23456898" y="12945581"/>
            <a:ext cx="514905" cy="485139"/>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23</a:t>
            </a:fld>
            <a:endParaRPr/>
          </a:p>
        </p:txBody>
      </p:sp>
      <p:sp>
        <p:nvSpPr>
          <p:cNvPr id="1971" name="DEVELOPMENT"/>
          <p:cNvSpPr txBox="1"/>
          <p:nvPr/>
        </p:nvSpPr>
        <p:spPr>
          <a:xfrm>
            <a:off x="1539993" y="6087033"/>
            <a:ext cx="2886168" cy="639233"/>
          </a:xfrm>
          <a:prstGeom prst="rect">
            <a:avLst/>
          </a:prstGeom>
          <a:ln w="127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spcBef>
                <a:spcPts val="0"/>
              </a:spcBef>
              <a:defRPr sz="2400">
                <a:solidFill>
                  <a:srgbClr val="44546A"/>
                </a:solidFill>
                <a:latin typeface="Tahoma"/>
                <a:ea typeface="Tahoma"/>
                <a:cs typeface="Tahoma"/>
                <a:sym typeface="Tahoma"/>
              </a:defRPr>
            </a:lvl1pPr>
          </a:lstStyle>
          <a:p>
            <a:r>
              <a:t>DEVELOPMENT</a:t>
            </a:r>
          </a:p>
        </p:txBody>
      </p:sp>
      <p:sp>
        <p:nvSpPr>
          <p:cNvPr id="1972" name="SECURITY"/>
          <p:cNvSpPr txBox="1"/>
          <p:nvPr/>
        </p:nvSpPr>
        <p:spPr>
          <a:xfrm>
            <a:off x="1565393" y="8147776"/>
            <a:ext cx="2428968" cy="639233"/>
          </a:xfrm>
          <a:prstGeom prst="rect">
            <a:avLst/>
          </a:prstGeom>
          <a:ln w="127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spcBef>
                <a:spcPts val="0"/>
              </a:spcBef>
              <a:defRPr sz="2400">
                <a:solidFill>
                  <a:srgbClr val="44546A"/>
                </a:solidFill>
                <a:latin typeface="Tahoma"/>
                <a:ea typeface="Tahoma"/>
                <a:cs typeface="Tahoma"/>
                <a:sym typeface="Tahoma"/>
              </a:defRPr>
            </a:lvl1pPr>
          </a:lstStyle>
          <a:p>
            <a:r>
              <a:t>SECURITY</a:t>
            </a:r>
          </a:p>
        </p:txBody>
      </p:sp>
      <p:sp>
        <p:nvSpPr>
          <p:cNvPr id="1973" name="OPERATIONS"/>
          <p:cNvSpPr txBox="1"/>
          <p:nvPr/>
        </p:nvSpPr>
        <p:spPr>
          <a:xfrm>
            <a:off x="1565395" y="10244401"/>
            <a:ext cx="2428969" cy="639233"/>
          </a:xfrm>
          <a:prstGeom prst="rect">
            <a:avLst/>
          </a:prstGeom>
          <a:ln w="127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spcBef>
                <a:spcPts val="0"/>
              </a:spcBef>
              <a:defRPr sz="2400">
                <a:solidFill>
                  <a:srgbClr val="44546A"/>
                </a:solidFill>
                <a:latin typeface="Tahoma"/>
                <a:ea typeface="Tahoma"/>
                <a:cs typeface="Tahoma"/>
                <a:sym typeface="Tahoma"/>
              </a:defRPr>
            </a:lvl1pPr>
          </a:lstStyle>
          <a:p>
            <a:r>
              <a:t>OPERATIONS</a:t>
            </a:r>
          </a:p>
        </p:txBody>
      </p:sp>
      <p:sp>
        <p:nvSpPr>
          <p:cNvPr id="1974" name="Run applications"/>
          <p:cNvSpPr txBox="1"/>
          <p:nvPr/>
        </p:nvSpPr>
        <p:spPr>
          <a:xfrm>
            <a:off x="1539990" y="6444058"/>
            <a:ext cx="4273510" cy="575733"/>
          </a:xfrm>
          <a:prstGeom prst="rect">
            <a:avLst/>
          </a:prstGeom>
          <a:ln w="127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spcBef>
                <a:spcPts val="0"/>
              </a:spcBef>
              <a:defRPr sz="2000" b="0">
                <a:solidFill>
                  <a:srgbClr val="44546A"/>
                </a:solidFill>
                <a:latin typeface="Verdana"/>
                <a:ea typeface="Verdana"/>
                <a:cs typeface="Verdana"/>
                <a:sym typeface="Verdana"/>
              </a:defRPr>
            </a:lvl1pPr>
          </a:lstStyle>
          <a:p>
            <a:r>
              <a:t>Run applications</a:t>
            </a:r>
          </a:p>
        </p:txBody>
      </p:sp>
      <p:sp>
        <p:nvSpPr>
          <p:cNvPr id="1975" name="Secure infrastructure &amp; applications"/>
          <p:cNvSpPr txBox="1"/>
          <p:nvPr/>
        </p:nvSpPr>
        <p:spPr>
          <a:xfrm>
            <a:off x="1565390" y="8523378"/>
            <a:ext cx="5391110" cy="575733"/>
          </a:xfrm>
          <a:prstGeom prst="rect">
            <a:avLst/>
          </a:prstGeom>
          <a:ln w="127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spcBef>
                <a:spcPts val="0"/>
              </a:spcBef>
              <a:defRPr sz="2000" b="0">
                <a:solidFill>
                  <a:srgbClr val="44546A"/>
                </a:solidFill>
                <a:latin typeface="Verdana"/>
                <a:ea typeface="Verdana"/>
                <a:cs typeface="Verdana"/>
                <a:sym typeface="Verdana"/>
              </a:defRPr>
            </a:lvl1pPr>
          </a:lstStyle>
          <a:p>
            <a:r>
              <a:t>Secure infrastructure &amp; applications</a:t>
            </a:r>
          </a:p>
        </p:txBody>
      </p:sp>
      <p:sp>
        <p:nvSpPr>
          <p:cNvPr id="1976" name="Provision infrastructure"/>
          <p:cNvSpPr txBox="1"/>
          <p:nvPr/>
        </p:nvSpPr>
        <p:spPr>
          <a:xfrm>
            <a:off x="1565393" y="10624567"/>
            <a:ext cx="4273510" cy="575733"/>
          </a:xfrm>
          <a:prstGeom prst="rect">
            <a:avLst/>
          </a:prstGeom>
          <a:ln w="127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spcBef>
                <a:spcPts val="0"/>
              </a:spcBef>
              <a:defRPr sz="2000" b="0">
                <a:solidFill>
                  <a:srgbClr val="44546A"/>
                </a:solidFill>
                <a:latin typeface="Verdana"/>
                <a:ea typeface="Verdana"/>
                <a:cs typeface="Verdana"/>
                <a:sym typeface="Verdana"/>
              </a:defRPr>
            </a:lvl1pPr>
          </a:lstStyle>
          <a:p>
            <a:r>
              <a:t>Provision infrastructure</a:t>
            </a:r>
          </a:p>
        </p:txBody>
      </p:sp>
      <p:sp>
        <p:nvSpPr>
          <p:cNvPr id="1977" name="Rectangle"/>
          <p:cNvSpPr/>
          <p:nvPr/>
        </p:nvSpPr>
        <p:spPr>
          <a:xfrm>
            <a:off x="2673748" y="5029372"/>
            <a:ext cx="3017074" cy="76202"/>
          </a:xfrm>
          <a:prstGeom prst="rect">
            <a:avLst/>
          </a:prstGeom>
          <a:solidFill>
            <a:schemeClr val="accent2"/>
          </a:soli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1978" name="Rectangle"/>
          <p:cNvSpPr/>
          <p:nvPr/>
        </p:nvSpPr>
        <p:spPr>
          <a:xfrm>
            <a:off x="6736343" y="7647940"/>
            <a:ext cx="73154" cy="1950722"/>
          </a:xfrm>
          <a:prstGeom prst="rect">
            <a:avLst/>
          </a:prstGeom>
          <a:solidFill>
            <a:srgbClr val="000000"/>
          </a:soli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1979" name="Rectangle"/>
          <p:cNvSpPr/>
          <p:nvPr/>
        </p:nvSpPr>
        <p:spPr>
          <a:xfrm>
            <a:off x="6736343" y="9747743"/>
            <a:ext cx="73154" cy="1955802"/>
          </a:xfrm>
          <a:prstGeom prst="rect">
            <a:avLst/>
          </a:prstGeom>
          <a:solidFill>
            <a:schemeClr val="accent4"/>
          </a:soli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grpSp>
        <p:nvGrpSpPr>
          <p:cNvPr id="1984" name="Group"/>
          <p:cNvGrpSpPr/>
          <p:nvPr/>
        </p:nvGrpSpPr>
        <p:grpSpPr>
          <a:xfrm>
            <a:off x="1732727" y="4408373"/>
            <a:ext cx="614396" cy="710738"/>
            <a:chOff x="0" y="0"/>
            <a:chExt cx="614395" cy="710736"/>
          </a:xfrm>
        </p:grpSpPr>
        <p:sp>
          <p:nvSpPr>
            <p:cNvPr id="1980" name="Shape"/>
            <p:cNvSpPr/>
            <p:nvPr/>
          </p:nvSpPr>
          <p:spPr>
            <a:xfrm>
              <a:off x="134636" y="-1"/>
              <a:ext cx="349928" cy="34947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25400" cap="flat">
              <a:solidFill>
                <a:srgbClr val="000000"/>
              </a:solidFill>
              <a:prstDash val="solid"/>
              <a:miter lim="800000"/>
            </a:ln>
            <a:effectLst/>
          </p:spPr>
          <p:txBody>
            <a:bodyPr wrap="square" lIns="121918" tIns="121918" rIns="121918" bIns="121918" numCol="1" anchor="ctr">
              <a:noAutofit/>
            </a:bodyPr>
            <a:lstStyle/>
            <a:p>
              <a:pPr defTabSz="1219200">
                <a:lnSpc>
                  <a:spcPct val="100000"/>
                </a:lnSpc>
                <a:spcBef>
                  <a:spcPts val="0"/>
                </a:spcBef>
                <a:defRPr b="0">
                  <a:solidFill>
                    <a:srgbClr val="FFFFFF"/>
                  </a:solidFill>
                  <a:latin typeface="Arial"/>
                  <a:ea typeface="Arial"/>
                  <a:cs typeface="Arial"/>
                  <a:sym typeface="Arial"/>
                </a:defRPr>
              </a:pPr>
              <a:endParaRPr/>
            </a:p>
          </p:txBody>
        </p:sp>
        <p:sp>
          <p:nvSpPr>
            <p:cNvPr id="1981" name="Line"/>
            <p:cNvSpPr/>
            <p:nvPr/>
          </p:nvSpPr>
          <p:spPr>
            <a:xfrm>
              <a:off x="0" y="360167"/>
              <a:ext cx="614396" cy="34947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25400" cap="flat">
              <a:solidFill>
                <a:srgbClr val="000000"/>
              </a:solidFill>
              <a:prstDash val="solid"/>
              <a:miter lim="800000"/>
            </a:ln>
            <a:effectLst/>
          </p:spPr>
          <p:txBody>
            <a:bodyPr wrap="square" lIns="121918" tIns="121918" rIns="121918" bIns="121918" numCol="1" anchor="t">
              <a:noAutofit/>
            </a:bodyPr>
            <a:lstStyle/>
            <a:p>
              <a:pPr defTabSz="1219200">
                <a:lnSpc>
                  <a:spcPct val="100000"/>
                </a:lnSpc>
                <a:spcBef>
                  <a:spcPts val="0"/>
                </a:spcBef>
                <a:defRPr b="0">
                  <a:solidFill>
                    <a:srgbClr val="FFFFFF"/>
                  </a:solidFill>
                  <a:latin typeface="Arial"/>
                  <a:ea typeface="Arial"/>
                  <a:cs typeface="Arial"/>
                  <a:sym typeface="Arial"/>
                </a:defRPr>
              </a:pPr>
              <a:endParaRPr/>
            </a:p>
          </p:txBody>
        </p:sp>
        <p:sp>
          <p:nvSpPr>
            <p:cNvPr id="1982" name="Line"/>
            <p:cNvSpPr/>
            <p:nvPr/>
          </p:nvSpPr>
          <p:spPr>
            <a:xfrm flipV="1">
              <a:off x="134636" y="571468"/>
              <a:ext cx="4809" cy="139269"/>
            </a:xfrm>
            <a:prstGeom prst="line">
              <a:avLst/>
            </a:prstGeom>
            <a:noFill/>
            <a:ln w="25400" cap="flat">
              <a:solidFill>
                <a:srgbClr val="000000"/>
              </a:solidFill>
              <a:prstDash val="solid"/>
              <a:miter lim="800000"/>
            </a:ln>
            <a:effectLst/>
          </p:spPr>
          <p:txBody>
            <a:bodyPr wrap="square" lIns="45718" tIns="45718" rIns="45718" bIns="45718" numCol="1" anchor="t">
              <a:noAutofit/>
            </a:bodyPr>
            <a:lstStyle/>
            <a:p>
              <a:pPr>
                <a:defRPr>
                  <a:solidFill>
                    <a:srgbClr val="FFFFFF"/>
                  </a:solidFill>
                </a:defRPr>
              </a:pPr>
              <a:endParaRPr/>
            </a:p>
          </p:txBody>
        </p:sp>
        <p:sp>
          <p:nvSpPr>
            <p:cNvPr id="1983" name="Line"/>
            <p:cNvSpPr/>
            <p:nvPr/>
          </p:nvSpPr>
          <p:spPr>
            <a:xfrm flipV="1">
              <a:off x="485652" y="571468"/>
              <a:ext cx="4812" cy="139269"/>
            </a:xfrm>
            <a:prstGeom prst="line">
              <a:avLst/>
            </a:prstGeom>
            <a:noFill/>
            <a:ln w="25400" cap="flat">
              <a:solidFill>
                <a:srgbClr val="000000"/>
              </a:solidFill>
              <a:prstDash val="solid"/>
              <a:miter lim="800000"/>
            </a:ln>
            <a:effectLst/>
          </p:spPr>
          <p:txBody>
            <a:bodyPr wrap="square" lIns="45718" tIns="45718" rIns="45718" bIns="45718" numCol="1" anchor="t">
              <a:noAutofit/>
            </a:bodyPr>
            <a:lstStyle/>
            <a:p>
              <a:pPr>
                <a:defRPr>
                  <a:solidFill>
                    <a:srgbClr val="FFFFFF"/>
                  </a:solidFill>
                </a:defRPr>
              </a:pPr>
              <a:endParaRPr/>
            </a:p>
          </p:txBody>
        </p:sp>
      </p:grpSp>
      <p:sp>
        <p:nvSpPr>
          <p:cNvPr id="1985" name="Connect any application and any infrastructure"/>
          <p:cNvSpPr txBox="1">
            <a:spLocks noGrp="1"/>
          </p:cNvSpPr>
          <p:nvPr>
            <p:ph type="title"/>
          </p:nvPr>
        </p:nvSpPr>
        <p:spPr>
          <a:xfrm>
            <a:off x="1565395" y="875900"/>
            <a:ext cx="21746798" cy="2207524"/>
          </a:xfrm>
          <a:prstGeom prst="rect">
            <a:avLst/>
          </a:prstGeom>
        </p:spPr>
        <p:txBody>
          <a:bodyPr/>
          <a:lstStyle>
            <a:lvl1pPr>
              <a:defRPr spc="-299"/>
            </a:lvl1pPr>
          </a:lstStyle>
          <a:p>
            <a:r>
              <a:t>Connect any application and any infrastructure</a:t>
            </a:r>
          </a:p>
        </p:txBody>
      </p:sp>
      <p:sp>
        <p:nvSpPr>
          <p:cNvPr id="1986" name="THE PRACTITIONER"/>
          <p:cNvSpPr txBox="1"/>
          <p:nvPr/>
        </p:nvSpPr>
        <p:spPr>
          <a:xfrm>
            <a:off x="2487664" y="4444124"/>
            <a:ext cx="3495768" cy="639233"/>
          </a:xfrm>
          <a:prstGeom prst="rect">
            <a:avLst/>
          </a:prstGeom>
          <a:ln w="127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spcBef>
                <a:spcPts val="0"/>
              </a:spcBef>
              <a:defRPr sz="2400">
                <a:solidFill>
                  <a:srgbClr val="44546A"/>
                </a:solidFill>
                <a:latin typeface="Tahoma"/>
                <a:ea typeface="Tahoma"/>
                <a:cs typeface="Tahoma"/>
                <a:sym typeface="Tahoma"/>
              </a:defRPr>
            </a:lvl1pPr>
          </a:lstStyle>
          <a:p>
            <a:r>
              <a:t>THE PRACTITIONER</a:t>
            </a:r>
          </a:p>
        </p:txBody>
      </p:sp>
      <p:sp>
        <p:nvSpPr>
          <p:cNvPr id="1987" name="Rectangle"/>
          <p:cNvSpPr/>
          <p:nvPr/>
        </p:nvSpPr>
        <p:spPr>
          <a:xfrm>
            <a:off x="6736343" y="5575513"/>
            <a:ext cx="73154" cy="1955802"/>
          </a:xfrm>
          <a:prstGeom prst="rect">
            <a:avLst/>
          </a:prstGeom>
          <a:solidFill>
            <a:schemeClr val="accent5"/>
          </a:soli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grpSp>
        <p:nvGrpSpPr>
          <p:cNvPr id="2012" name="Group"/>
          <p:cNvGrpSpPr/>
          <p:nvPr/>
        </p:nvGrpSpPr>
        <p:grpSpPr>
          <a:xfrm>
            <a:off x="10255084" y="5092876"/>
            <a:ext cx="5031635" cy="6993757"/>
            <a:chOff x="0" y="0"/>
            <a:chExt cx="5031634" cy="6993755"/>
          </a:xfrm>
        </p:grpSpPr>
        <p:grpSp>
          <p:nvGrpSpPr>
            <p:cNvPr id="1992" name="Group"/>
            <p:cNvGrpSpPr/>
            <p:nvPr/>
          </p:nvGrpSpPr>
          <p:grpSpPr>
            <a:xfrm>
              <a:off x="2210284" y="5187396"/>
              <a:ext cx="611226" cy="696703"/>
              <a:chOff x="-1" y="0"/>
              <a:chExt cx="611224" cy="696702"/>
            </a:xfrm>
          </p:grpSpPr>
          <p:sp>
            <p:nvSpPr>
              <p:cNvPr id="1988" name="Shape"/>
              <p:cNvSpPr/>
              <p:nvPr/>
            </p:nvSpPr>
            <p:spPr>
              <a:xfrm>
                <a:off x="211052" y="123302"/>
                <a:ext cx="189118" cy="32906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7200"/>
                    </a:lnTo>
                    <a:lnTo>
                      <a:pt x="21600" y="21600"/>
                    </a:lnTo>
                    <a:lnTo>
                      <a:pt x="0" y="14400"/>
                    </a:lnTo>
                    <a:lnTo>
                      <a:pt x="0" y="0"/>
                    </a:lnTo>
                    <a:close/>
                  </a:path>
                </a:pathLst>
              </a:custGeom>
              <a:solidFill>
                <a:schemeClr val="accent4"/>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sp>
            <p:nvSpPr>
              <p:cNvPr id="1989" name="Shape"/>
              <p:cNvSpPr/>
              <p:nvPr/>
            </p:nvSpPr>
            <p:spPr>
              <a:xfrm>
                <a:off x="420592" y="123302"/>
                <a:ext cx="190632" cy="329063"/>
              </a:xfrm>
              <a:custGeom>
                <a:avLst/>
                <a:gdLst/>
                <a:ahLst/>
                <a:cxnLst>
                  <a:cxn ang="0">
                    <a:pos x="wd2" y="hd2"/>
                  </a:cxn>
                  <a:cxn ang="5400000">
                    <a:pos x="wd2" y="hd2"/>
                  </a:cxn>
                  <a:cxn ang="10800000">
                    <a:pos x="wd2" y="hd2"/>
                  </a:cxn>
                  <a:cxn ang="16200000">
                    <a:pos x="wd2" y="hd2"/>
                  </a:cxn>
                </a:cxnLst>
                <a:rect l="0" t="0" r="r" b="b"/>
                <a:pathLst>
                  <a:path w="21600" h="21600" extrusionOk="0">
                    <a:moveTo>
                      <a:pt x="0" y="7200"/>
                    </a:moveTo>
                    <a:lnTo>
                      <a:pt x="0" y="21600"/>
                    </a:lnTo>
                    <a:lnTo>
                      <a:pt x="21600" y="14400"/>
                    </a:lnTo>
                    <a:lnTo>
                      <a:pt x="21600" y="0"/>
                    </a:lnTo>
                    <a:lnTo>
                      <a:pt x="0" y="7200"/>
                    </a:lnTo>
                    <a:close/>
                  </a:path>
                </a:pathLst>
              </a:custGeom>
              <a:solidFill>
                <a:srgbClr val="4040B2"/>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sp>
            <p:nvSpPr>
              <p:cNvPr id="1990" name="Shape"/>
              <p:cNvSpPr/>
              <p:nvPr/>
            </p:nvSpPr>
            <p:spPr>
              <a:xfrm>
                <a:off x="-2" y="-1"/>
                <a:ext cx="189876" cy="33057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4384"/>
                    </a:lnTo>
                    <a:lnTo>
                      <a:pt x="21600" y="21600"/>
                    </a:lnTo>
                    <a:lnTo>
                      <a:pt x="21600" y="7216"/>
                    </a:lnTo>
                    <a:lnTo>
                      <a:pt x="0" y="0"/>
                    </a:lnTo>
                    <a:close/>
                  </a:path>
                </a:pathLst>
              </a:custGeom>
              <a:solidFill>
                <a:schemeClr val="accent4"/>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sp>
            <p:nvSpPr>
              <p:cNvPr id="1991" name="Shape"/>
              <p:cNvSpPr/>
              <p:nvPr/>
            </p:nvSpPr>
            <p:spPr>
              <a:xfrm>
                <a:off x="211052" y="366883"/>
                <a:ext cx="189118" cy="329819"/>
              </a:xfrm>
              <a:custGeom>
                <a:avLst/>
                <a:gdLst/>
                <a:ahLst/>
                <a:cxnLst>
                  <a:cxn ang="0">
                    <a:pos x="wd2" y="hd2"/>
                  </a:cxn>
                  <a:cxn ang="5400000">
                    <a:pos x="wd2" y="hd2"/>
                  </a:cxn>
                  <a:cxn ang="10800000">
                    <a:pos x="wd2" y="hd2"/>
                  </a:cxn>
                  <a:cxn ang="16200000">
                    <a:pos x="wd2" y="hd2"/>
                  </a:cxn>
                </a:cxnLst>
                <a:rect l="0" t="0" r="r" b="b"/>
                <a:pathLst>
                  <a:path w="21600" h="21600" extrusionOk="0">
                    <a:moveTo>
                      <a:pt x="0" y="14417"/>
                    </a:moveTo>
                    <a:lnTo>
                      <a:pt x="21600" y="21600"/>
                    </a:lnTo>
                    <a:lnTo>
                      <a:pt x="21600" y="7233"/>
                    </a:lnTo>
                    <a:lnTo>
                      <a:pt x="0" y="0"/>
                    </a:lnTo>
                    <a:lnTo>
                      <a:pt x="0" y="14417"/>
                    </a:lnTo>
                    <a:close/>
                  </a:path>
                </a:pathLst>
              </a:custGeom>
              <a:solidFill>
                <a:schemeClr val="accent4"/>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grpSp>
        <p:sp>
          <p:nvSpPr>
            <p:cNvPr id="1993" name="Shape"/>
            <p:cNvSpPr/>
            <p:nvPr/>
          </p:nvSpPr>
          <p:spPr>
            <a:xfrm>
              <a:off x="0" y="2024502"/>
              <a:ext cx="5031635" cy="2915963"/>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rgbClr val="44546A">
                <a:alpha val="26000"/>
              </a:srgbClr>
            </a:solidFill>
            <a:ln w="63500" cap="flat">
              <a:solidFill>
                <a:srgbClr val="44546A"/>
              </a:solidFill>
              <a:prstDash val="solid"/>
              <a:miter lim="8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sp>
          <p:nvSpPr>
            <p:cNvPr id="1994" name="Shape"/>
            <p:cNvSpPr/>
            <p:nvPr/>
          </p:nvSpPr>
          <p:spPr>
            <a:xfrm>
              <a:off x="0" y="4077793"/>
              <a:ext cx="5031635" cy="2915963"/>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chemeClr val="accent4">
                <a:alpha val="14000"/>
              </a:schemeClr>
            </a:solidFill>
            <a:ln w="63500" cap="flat">
              <a:solidFill>
                <a:schemeClr val="accent4">
                  <a:alpha val="56000"/>
                </a:schemeClr>
              </a:solidFill>
              <a:prstDash val="solid"/>
              <a:miter lim="8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grpSp>
          <p:nvGrpSpPr>
            <p:cNvPr id="2006" name="Group"/>
            <p:cNvGrpSpPr/>
            <p:nvPr/>
          </p:nvGrpSpPr>
          <p:grpSpPr>
            <a:xfrm>
              <a:off x="2182533" y="3040755"/>
              <a:ext cx="666729" cy="667522"/>
              <a:chOff x="0" y="0"/>
              <a:chExt cx="666727" cy="667521"/>
            </a:xfrm>
          </p:grpSpPr>
          <p:sp>
            <p:nvSpPr>
              <p:cNvPr id="1995" name="Triangle"/>
              <p:cNvSpPr/>
              <p:nvPr/>
            </p:nvSpPr>
            <p:spPr>
              <a:xfrm>
                <a:off x="-1" y="0"/>
                <a:ext cx="666729" cy="66752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10761" y="21600"/>
                    </a:lnTo>
                    <a:lnTo>
                      <a:pt x="0" y="0"/>
                    </a:lnTo>
                    <a:lnTo>
                      <a:pt x="21600" y="0"/>
                    </a:lnTo>
                    <a:close/>
                  </a:path>
                </a:pathLst>
              </a:custGeom>
              <a:solidFill>
                <a:srgbClr val="000000"/>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sp>
            <p:nvSpPr>
              <p:cNvPr id="1996" name="Square"/>
              <p:cNvSpPr/>
              <p:nvPr/>
            </p:nvSpPr>
            <p:spPr>
              <a:xfrm>
                <a:off x="255697" y="133025"/>
                <a:ext cx="39032" cy="39032"/>
              </a:xfrm>
              <a:prstGeom prst="rect">
                <a:avLst/>
              </a:pr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sp>
            <p:nvSpPr>
              <p:cNvPr id="1997" name="Square"/>
              <p:cNvSpPr/>
              <p:nvPr/>
            </p:nvSpPr>
            <p:spPr>
              <a:xfrm>
                <a:off x="313846" y="133025"/>
                <a:ext cx="38237" cy="39032"/>
              </a:xfrm>
              <a:prstGeom prst="rect">
                <a:avLst/>
              </a:pr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sp>
            <p:nvSpPr>
              <p:cNvPr id="1998" name="Square"/>
              <p:cNvSpPr/>
              <p:nvPr/>
            </p:nvSpPr>
            <p:spPr>
              <a:xfrm>
                <a:off x="371199" y="133025"/>
                <a:ext cx="39031" cy="39032"/>
              </a:xfrm>
              <a:prstGeom prst="rect">
                <a:avLst/>
              </a:pr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sp>
            <p:nvSpPr>
              <p:cNvPr id="1999" name="Square"/>
              <p:cNvSpPr/>
              <p:nvPr/>
            </p:nvSpPr>
            <p:spPr>
              <a:xfrm>
                <a:off x="255697" y="191175"/>
                <a:ext cx="39032" cy="39031"/>
              </a:xfrm>
              <a:prstGeom prst="rect">
                <a:avLst/>
              </a:pr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sp>
            <p:nvSpPr>
              <p:cNvPr id="2000" name="Square"/>
              <p:cNvSpPr/>
              <p:nvPr/>
            </p:nvSpPr>
            <p:spPr>
              <a:xfrm>
                <a:off x="313846" y="191175"/>
                <a:ext cx="38237" cy="39031"/>
              </a:xfrm>
              <a:prstGeom prst="rect">
                <a:avLst/>
              </a:pr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sp>
            <p:nvSpPr>
              <p:cNvPr id="2001" name="Square"/>
              <p:cNvSpPr/>
              <p:nvPr/>
            </p:nvSpPr>
            <p:spPr>
              <a:xfrm>
                <a:off x="371199" y="191175"/>
                <a:ext cx="39031" cy="39031"/>
              </a:xfrm>
              <a:prstGeom prst="rect">
                <a:avLst/>
              </a:pr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sp>
            <p:nvSpPr>
              <p:cNvPr id="2002" name="Square"/>
              <p:cNvSpPr/>
              <p:nvPr/>
            </p:nvSpPr>
            <p:spPr>
              <a:xfrm>
                <a:off x="255697" y="250120"/>
                <a:ext cx="39032" cy="38237"/>
              </a:xfrm>
              <a:prstGeom prst="rect">
                <a:avLst/>
              </a:pr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sp>
            <p:nvSpPr>
              <p:cNvPr id="2003" name="Square"/>
              <p:cNvSpPr/>
              <p:nvPr/>
            </p:nvSpPr>
            <p:spPr>
              <a:xfrm>
                <a:off x="313846" y="250120"/>
                <a:ext cx="38237" cy="38237"/>
              </a:xfrm>
              <a:prstGeom prst="rect">
                <a:avLst/>
              </a:pr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sp>
            <p:nvSpPr>
              <p:cNvPr id="2004" name="Square"/>
              <p:cNvSpPr/>
              <p:nvPr/>
            </p:nvSpPr>
            <p:spPr>
              <a:xfrm>
                <a:off x="313846" y="307473"/>
                <a:ext cx="38237" cy="39031"/>
              </a:xfrm>
              <a:prstGeom prst="rect">
                <a:avLst/>
              </a:pr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sp>
            <p:nvSpPr>
              <p:cNvPr id="2005" name="Square"/>
              <p:cNvSpPr/>
              <p:nvPr/>
            </p:nvSpPr>
            <p:spPr>
              <a:xfrm>
                <a:off x="371996" y="250120"/>
                <a:ext cx="39031" cy="38237"/>
              </a:xfrm>
              <a:prstGeom prst="rect">
                <a:avLst/>
              </a:pr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grpSp>
        <p:sp>
          <p:nvSpPr>
            <p:cNvPr id="2007" name="Shape"/>
            <p:cNvSpPr/>
            <p:nvPr/>
          </p:nvSpPr>
          <p:spPr>
            <a:xfrm>
              <a:off x="0" y="-1"/>
              <a:ext cx="5031635" cy="2915963"/>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chemeClr val="accent5">
                <a:alpha val="26000"/>
              </a:schemeClr>
            </a:solidFill>
            <a:ln w="63500" cap="flat">
              <a:solidFill>
                <a:schemeClr val="accent5"/>
              </a:solidFill>
              <a:prstDash val="solid"/>
              <a:miter lim="8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grpSp>
          <p:nvGrpSpPr>
            <p:cNvPr id="2011" name="Group"/>
            <p:cNvGrpSpPr/>
            <p:nvPr/>
          </p:nvGrpSpPr>
          <p:grpSpPr>
            <a:xfrm>
              <a:off x="2186885" y="936722"/>
              <a:ext cx="658025" cy="754105"/>
              <a:chOff x="0" y="0"/>
              <a:chExt cx="658023" cy="754104"/>
            </a:xfrm>
          </p:grpSpPr>
          <p:sp>
            <p:nvSpPr>
              <p:cNvPr id="2008" name="Shape"/>
              <p:cNvSpPr/>
              <p:nvPr/>
            </p:nvSpPr>
            <p:spPr>
              <a:xfrm>
                <a:off x="328607" y="188121"/>
                <a:ext cx="329416" cy="565983"/>
              </a:xfrm>
              <a:custGeom>
                <a:avLst/>
                <a:gdLst/>
                <a:ahLst/>
                <a:cxnLst>
                  <a:cxn ang="0">
                    <a:pos x="wd2" y="hd2"/>
                  </a:cxn>
                  <a:cxn ang="5400000">
                    <a:pos x="wd2" y="hd2"/>
                  </a:cxn>
                  <a:cxn ang="10800000">
                    <a:pos x="wd2" y="hd2"/>
                  </a:cxn>
                  <a:cxn ang="16200000">
                    <a:pos x="wd2" y="hd2"/>
                  </a:cxn>
                </a:cxnLst>
                <a:rect l="0" t="0" r="r" b="b"/>
                <a:pathLst>
                  <a:path w="21600" h="21600" extrusionOk="0">
                    <a:moveTo>
                      <a:pt x="9635" y="3852"/>
                    </a:moveTo>
                    <a:lnTo>
                      <a:pt x="9635" y="8658"/>
                    </a:lnTo>
                    <a:lnTo>
                      <a:pt x="4024" y="10569"/>
                    </a:lnTo>
                    <a:lnTo>
                      <a:pt x="0" y="9121"/>
                    </a:lnTo>
                    <a:lnTo>
                      <a:pt x="0" y="21600"/>
                    </a:lnTo>
                    <a:lnTo>
                      <a:pt x="106" y="21600"/>
                    </a:lnTo>
                    <a:lnTo>
                      <a:pt x="21600" y="14421"/>
                    </a:lnTo>
                    <a:lnTo>
                      <a:pt x="21600" y="0"/>
                    </a:lnTo>
                    <a:lnTo>
                      <a:pt x="21176" y="0"/>
                    </a:lnTo>
                    <a:lnTo>
                      <a:pt x="9635" y="3852"/>
                    </a:lnTo>
                    <a:close/>
                  </a:path>
                </a:pathLst>
              </a:custGeom>
              <a:solidFill>
                <a:srgbClr val="1F9967"/>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sp>
            <p:nvSpPr>
              <p:cNvPr id="2009" name="Shape"/>
              <p:cNvSpPr/>
              <p:nvPr/>
            </p:nvSpPr>
            <p:spPr>
              <a:xfrm>
                <a:off x="0" y="-1"/>
                <a:ext cx="658024" cy="351217"/>
              </a:xfrm>
              <a:custGeom>
                <a:avLst/>
                <a:gdLst/>
                <a:ahLst/>
                <a:cxnLst>
                  <a:cxn ang="0">
                    <a:pos x="wd2" y="hd2"/>
                  </a:cxn>
                  <a:cxn ang="5400000">
                    <a:pos x="wd2" y="hd2"/>
                  </a:cxn>
                  <a:cxn ang="10800000">
                    <a:pos x="wd2" y="hd2"/>
                  </a:cxn>
                  <a:cxn ang="16200000">
                    <a:pos x="wd2" y="hd2"/>
                  </a:cxn>
                </a:cxnLst>
                <a:rect l="0" t="0" r="r" b="b"/>
                <a:pathLst>
                  <a:path w="21600" h="21600" extrusionOk="0">
                    <a:moveTo>
                      <a:pt x="10681" y="0"/>
                    </a:moveTo>
                    <a:lnTo>
                      <a:pt x="0" y="11619"/>
                    </a:lnTo>
                    <a:lnTo>
                      <a:pt x="7235" y="19564"/>
                    </a:lnTo>
                    <a:lnTo>
                      <a:pt x="8667" y="17926"/>
                    </a:lnTo>
                    <a:lnTo>
                      <a:pt x="12218" y="21600"/>
                    </a:lnTo>
                    <a:lnTo>
                      <a:pt x="12218" y="13903"/>
                    </a:lnTo>
                    <a:lnTo>
                      <a:pt x="15610" y="10030"/>
                    </a:lnTo>
                    <a:lnTo>
                      <a:pt x="15610" y="17777"/>
                    </a:lnTo>
                    <a:lnTo>
                      <a:pt x="21600" y="11570"/>
                    </a:lnTo>
                    <a:lnTo>
                      <a:pt x="10681" y="0"/>
                    </a:lnTo>
                    <a:close/>
                  </a:path>
                </a:pathLst>
              </a:custGeom>
              <a:solidFill>
                <a:schemeClr val="accent5"/>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sp>
            <p:nvSpPr>
              <p:cNvPr id="2010" name="Shape"/>
              <p:cNvSpPr/>
              <p:nvPr/>
            </p:nvSpPr>
            <p:spPr>
              <a:xfrm>
                <a:off x="-1" y="188120"/>
                <a:ext cx="328609" cy="565983"/>
              </a:xfrm>
              <a:custGeom>
                <a:avLst/>
                <a:gdLst/>
                <a:ahLst/>
                <a:cxnLst>
                  <a:cxn ang="0">
                    <a:pos x="wd2" y="hd2"/>
                  </a:cxn>
                  <a:cxn ang="5400000">
                    <a:pos x="wd2" y="hd2"/>
                  </a:cxn>
                  <a:cxn ang="10800000">
                    <a:pos x="wd2" y="hd2"/>
                  </a:cxn>
                  <a:cxn ang="16200000">
                    <a:pos x="wd2" y="hd2"/>
                  </a:cxn>
                </a:cxnLst>
                <a:rect l="0" t="0" r="r" b="b"/>
                <a:pathLst>
                  <a:path w="21600" h="21600" extrusionOk="0">
                    <a:moveTo>
                      <a:pt x="18681" y="8196"/>
                    </a:moveTo>
                    <a:lnTo>
                      <a:pt x="18681" y="12942"/>
                    </a:lnTo>
                    <a:lnTo>
                      <a:pt x="12206" y="15376"/>
                    </a:lnTo>
                    <a:lnTo>
                      <a:pt x="12206" y="5762"/>
                    </a:lnTo>
                    <a:lnTo>
                      <a:pt x="14648" y="4868"/>
                    </a:lnTo>
                    <a:lnTo>
                      <a:pt x="106" y="0"/>
                    </a:lnTo>
                    <a:lnTo>
                      <a:pt x="0" y="31"/>
                    </a:lnTo>
                    <a:lnTo>
                      <a:pt x="0" y="14421"/>
                    </a:lnTo>
                    <a:lnTo>
                      <a:pt x="21600" y="21600"/>
                    </a:lnTo>
                    <a:lnTo>
                      <a:pt x="21600" y="9121"/>
                    </a:lnTo>
                    <a:lnTo>
                      <a:pt x="18681" y="8196"/>
                    </a:lnTo>
                    <a:close/>
                  </a:path>
                </a:pathLst>
              </a:custGeom>
              <a:solidFill>
                <a:schemeClr val="accent5"/>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grpSp>
      </p:grpSp>
      <p:grpSp>
        <p:nvGrpSpPr>
          <p:cNvPr id="2022" name="Group"/>
          <p:cNvGrpSpPr/>
          <p:nvPr/>
        </p:nvGrpSpPr>
        <p:grpSpPr>
          <a:xfrm>
            <a:off x="14448471" y="5338486"/>
            <a:ext cx="5603278" cy="6464925"/>
            <a:chOff x="0" y="0"/>
            <a:chExt cx="5603276" cy="6464923"/>
          </a:xfrm>
        </p:grpSpPr>
        <p:grpSp>
          <p:nvGrpSpPr>
            <p:cNvPr id="2015" name="Group"/>
            <p:cNvGrpSpPr/>
            <p:nvPr/>
          </p:nvGrpSpPr>
          <p:grpSpPr>
            <a:xfrm>
              <a:off x="3047308" y="190011"/>
              <a:ext cx="2555969" cy="6274913"/>
              <a:chOff x="0" y="0"/>
              <a:chExt cx="2555967" cy="6274911"/>
            </a:xfrm>
          </p:grpSpPr>
          <p:sp>
            <p:nvSpPr>
              <p:cNvPr id="2013" name="Rectangle"/>
              <p:cNvSpPr/>
              <p:nvPr/>
            </p:nvSpPr>
            <p:spPr>
              <a:xfrm>
                <a:off x="0" y="-1"/>
                <a:ext cx="2555968" cy="6274913"/>
              </a:xfrm>
              <a:prstGeom prst="rect">
                <a:avLst/>
              </a:prstGeom>
              <a:gradFill flip="none" rotWithShape="1">
                <a:gsLst>
                  <a:gs pos="0">
                    <a:srgbClr val="F3F3F3"/>
                  </a:gs>
                  <a:gs pos="12431">
                    <a:srgbClr val="F7F7F7"/>
                  </a:gs>
                  <a:gs pos="50473">
                    <a:srgbClr val="FAFAFA"/>
                  </a:gs>
                </a:gsLst>
                <a:lin ang="0" scaled="0"/>
              </a:gradFill>
              <a:ln w="127000" cap="flat">
                <a:solidFill>
                  <a:srgbClr val="FFFFFF"/>
                </a:solidFill>
                <a:prstDash val="solid"/>
                <a:miter lim="800000"/>
              </a:ln>
              <a:effectLst/>
            </p:spPr>
            <p:txBody>
              <a:bodyPr wrap="square" lIns="121918" tIns="121918" rIns="121918" bIns="121918" numCol="1" anchor="ctr">
                <a:noAutofit/>
              </a:bodyPr>
              <a:lstStyle/>
              <a:p>
                <a:pPr>
                  <a:lnSpc>
                    <a:spcPct val="100000"/>
                  </a:lnSpc>
                  <a:spcBef>
                    <a:spcPts val="0"/>
                  </a:spcBef>
                  <a:defRPr sz="3400" b="0">
                    <a:latin typeface="Verdana"/>
                    <a:ea typeface="Verdana"/>
                    <a:cs typeface="Verdana"/>
                    <a:sym typeface="Verdana"/>
                  </a:defRPr>
                </a:pPr>
                <a:endParaRPr/>
              </a:p>
            </p:txBody>
          </p:sp>
          <p:sp>
            <p:nvSpPr>
              <p:cNvPr id="2014" name="Rectangle"/>
              <p:cNvSpPr/>
              <p:nvPr/>
            </p:nvSpPr>
            <p:spPr>
              <a:xfrm>
                <a:off x="69157" y="49135"/>
                <a:ext cx="2417655" cy="76202"/>
              </a:xfrm>
              <a:prstGeom prst="rect">
                <a:avLst/>
              </a:prstGeom>
              <a:solidFill>
                <a:schemeClr val="accent6"/>
              </a:solidFill>
              <a:ln w="12700" cap="flat">
                <a:noFill/>
                <a:miter lim="400000"/>
              </a:ln>
              <a:effectLst/>
            </p:spPr>
            <p:txBody>
              <a:bodyPr wrap="square" lIns="121918" tIns="121918" rIns="121918" bIns="121918" numCol="1" anchor="ctr">
                <a:noAutofit/>
              </a:bodyPr>
              <a:lstStyle/>
              <a:p>
                <a:pPr algn="ctr">
                  <a:lnSpc>
                    <a:spcPct val="100000"/>
                  </a:lnSpc>
                  <a:spcBef>
                    <a:spcPts val="0"/>
                  </a:spcBef>
                  <a:defRPr sz="3400" b="0">
                    <a:solidFill>
                      <a:srgbClr val="FFFFFF"/>
                    </a:solidFill>
                    <a:latin typeface="Verdana"/>
                    <a:ea typeface="Verdana"/>
                    <a:cs typeface="Verdana"/>
                    <a:sym typeface="Verdana"/>
                  </a:defRPr>
                </a:pPr>
                <a:endParaRPr/>
              </a:p>
            </p:txBody>
          </p:sp>
        </p:grpSp>
        <p:grpSp>
          <p:nvGrpSpPr>
            <p:cNvPr id="2021" name="Group"/>
            <p:cNvGrpSpPr/>
            <p:nvPr/>
          </p:nvGrpSpPr>
          <p:grpSpPr>
            <a:xfrm>
              <a:off x="-1" y="-1"/>
              <a:ext cx="200016" cy="5309076"/>
              <a:chOff x="0" y="0"/>
              <a:chExt cx="200014" cy="5309074"/>
            </a:xfrm>
          </p:grpSpPr>
          <p:sp>
            <p:nvSpPr>
              <p:cNvPr id="2016" name="Line"/>
              <p:cNvSpPr/>
              <p:nvPr/>
            </p:nvSpPr>
            <p:spPr>
              <a:xfrm flipV="1">
                <a:off x="101665" y="72607"/>
                <a:ext cx="2" cy="5232652"/>
              </a:xfrm>
              <a:prstGeom prst="line">
                <a:avLst/>
              </a:prstGeom>
              <a:noFill/>
              <a:ln w="76200" cap="flat">
                <a:solidFill>
                  <a:schemeClr val="accent6"/>
                </a:solidFill>
                <a:prstDash val="solid"/>
                <a:miter lim="800000"/>
              </a:ln>
              <a:effectLst/>
            </p:spPr>
            <p:txBody>
              <a:bodyPr wrap="square" lIns="45718" tIns="45718" rIns="45718" bIns="45718" numCol="1" anchor="t">
                <a:noAutofit/>
              </a:bodyPr>
              <a:lstStyle/>
              <a:p>
                <a:pPr>
                  <a:defRPr>
                    <a:solidFill>
                      <a:srgbClr val="FFFFFF"/>
                    </a:solidFill>
                  </a:defRPr>
                </a:pPr>
                <a:endParaRPr/>
              </a:p>
            </p:txBody>
          </p:sp>
          <p:sp>
            <p:nvSpPr>
              <p:cNvPr id="2017" name="Circle"/>
              <p:cNvSpPr/>
              <p:nvPr/>
            </p:nvSpPr>
            <p:spPr>
              <a:xfrm>
                <a:off x="9512" y="5118573"/>
                <a:ext cx="190503" cy="190503"/>
              </a:xfrm>
              <a:prstGeom prst="ellipse">
                <a:avLst/>
              </a:prstGeom>
              <a:solidFill>
                <a:schemeClr val="accent6"/>
              </a:solidFill>
              <a:ln w="25400" cap="flat">
                <a:solidFill>
                  <a:srgbClr val="E294B8"/>
                </a:solidFill>
                <a:prstDash val="solid"/>
                <a:miter lim="400000"/>
              </a:ln>
              <a:effectLst/>
            </p:spPr>
            <p:txBody>
              <a:bodyPr wrap="square" lIns="121918" tIns="121918" rIns="121918" bIns="121918" numCol="1" anchor="ctr">
                <a:noAutofit/>
              </a:bodyPr>
              <a:lstStyle/>
              <a:p>
                <a:pPr>
                  <a:lnSpc>
                    <a:spcPct val="100000"/>
                  </a:lnSpc>
                  <a:spcBef>
                    <a:spcPts val="0"/>
                  </a:spcBef>
                  <a:defRPr sz="3400" b="0">
                    <a:latin typeface="Verdana"/>
                    <a:ea typeface="Verdana"/>
                    <a:cs typeface="Verdana"/>
                    <a:sym typeface="Verdana"/>
                  </a:defRPr>
                </a:pPr>
                <a:endParaRPr/>
              </a:p>
            </p:txBody>
          </p:sp>
          <p:sp>
            <p:nvSpPr>
              <p:cNvPr id="2018" name="Circle"/>
              <p:cNvSpPr/>
              <p:nvPr/>
            </p:nvSpPr>
            <p:spPr>
              <a:xfrm>
                <a:off x="9512" y="3152774"/>
                <a:ext cx="190503" cy="190503"/>
              </a:xfrm>
              <a:prstGeom prst="ellipse">
                <a:avLst/>
              </a:prstGeom>
              <a:solidFill>
                <a:schemeClr val="accent6"/>
              </a:solidFill>
              <a:ln w="25400" cap="flat">
                <a:solidFill>
                  <a:srgbClr val="E294B8"/>
                </a:solidFill>
                <a:prstDash val="solid"/>
                <a:miter lim="400000"/>
              </a:ln>
              <a:effectLst/>
            </p:spPr>
            <p:txBody>
              <a:bodyPr wrap="square" lIns="121918" tIns="121918" rIns="121918" bIns="121918" numCol="1" anchor="ctr">
                <a:noAutofit/>
              </a:bodyPr>
              <a:lstStyle/>
              <a:p>
                <a:pPr>
                  <a:lnSpc>
                    <a:spcPct val="100000"/>
                  </a:lnSpc>
                  <a:spcBef>
                    <a:spcPts val="0"/>
                  </a:spcBef>
                  <a:defRPr sz="3400" b="0">
                    <a:latin typeface="Verdana"/>
                    <a:ea typeface="Verdana"/>
                    <a:cs typeface="Verdana"/>
                    <a:sym typeface="Verdana"/>
                  </a:defRPr>
                </a:pPr>
                <a:endParaRPr/>
              </a:p>
            </p:txBody>
          </p:sp>
          <p:sp>
            <p:nvSpPr>
              <p:cNvPr id="2019" name="Circle"/>
              <p:cNvSpPr/>
              <p:nvPr/>
            </p:nvSpPr>
            <p:spPr>
              <a:xfrm>
                <a:off x="9512" y="1059487"/>
                <a:ext cx="190503" cy="190503"/>
              </a:xfrm>
              <a:prstGeom prst="ellipse">
                <a:avLst/>
              </a:prstGeom>
              <a:solidFill>
                <a:schemeClr val="accent6"/>
              </a:solidFill>
              <a:ln w="25400" cap="flat">
                <a:solidFill>
                  <a:srgbClr val="E294B8"/>
                </a:solidFill>
                <a:prstDash val="solid"/>
                <a:miter lim="400000"/>
              </a:ln>
              <a:effectLst/>
            </p:spPr>
            <p:txBody>
              <a:bodyPr wrap="square" lIns="121918" tIns="121918" rIns="121918" bIns="121918" numCol="1" anchor="ctr">
                <a:noAutofit/>
              </a:bodyPr>
              <a:lstStyle/>
              <a:p>
                <a:pPr>
                  <a:lnSpc>
                    <a:spcPct val="100000"/>
                  </a:lnSpc>
                  <a:spcBef>
                    <a:spcPts val="0"/>
                  </a:spcBef>
                  <a:defRPr sz="3400" b="0">
                    <a:latin typeface="Verdana"/>
                    <a:ea typeface="Verdana"/>
                    <a:cs typeface="Verdana"/>
                    <a:sym typeface="Verdana"/>
                  </a:defRPr>
                </a:pPr>
                <a:endParaRPr/>
              </a:p>
            </p:txBody>
          </p:sp>
          <p:sp>
            <p:nvSpPr>
              <p:cNvPr id="2020" name="Circle"/>
              <p:cNvSpPr/>
              <p:nvPr/>
            </p:nvSpPr>
            <p:spPr>
              <a:xfrm>
                <a:off x="0" y="0"/>
                <a:ext cx="190502" cy="190501"/>
              </a:xfrm>
              <a:prstGeom prst="ellipse">
                <a:avLst/>
              </a:prstGeom>
              <a:solidFill>
                <a:schemeClr val="accent6"/>
              </a:solidFill>
              <a:ln w="25400" cap="flat">
                <a:solidFill>
                  <a:srgbClr val="E294B8"/>
                </a:solidFill>
                <a:prstDash val="solid"/>
                <a:miter lim="400000"/>
              </a:ln>
              <a:effectLst/>
            </p:spPr>
            <p:txBody>
              <a:bodyPr wrap="square" lIns="121918" tIns="121918" rIns="121918" bIns="121918" numCol="1" anchor="ctr">
                <a:noAutofit/>
              </a:bodyPr>
              <a:lstStyle/>
              <a:p>
                <a:pPr>
                  <a:lnSpc>
                    <a:spcPct val="100000"/>
                  </a:lnSpc>
                  <a:spcBef>
                    <a:spcPts val="0"/>
                  </a:spcBef>
                  <a:defRPr sz="3400" b="0">
                    <a:latin typeface="Verdana"/>
                    <a:ea typeface="Verdana"/>
                    <a:cs typeface="Verdana"/>
                    <a:sym typeface="Verdana"/>
                  </a:defRPr>
                </a:pPr>
                <a:endParaRPr/>
              </a:p>
            </p:txBody>
          </p:sp>
        </p:grpSp>
      </p:grpSp>
      <p:grpSp>
        <p:nvGrpSpPr>
          <p:cNvPr id="2025" name="Group"/>
          <p:cNvGrpSpPr/>
          <p:nvPr/>
        </p:nvGrpSpPr>
        <p:grpSpPr>
          <a:xfrm>
            <a:off x="17541862" y="5757432"/>
            <a:ext cx="2540002" cy="5593902"/>
            <a:chOff x="0" y="-1"/>
            <a:chExt cx="2540000" cy="5593900"/>
          </a:xfrm>
        </p:grpSpPr>
        <p:sp>
          <p:nvSpPr>
            <p:cNvPr id="2023" name="Knowledge of    real-time configuration"/>
            <p:cNvSpPr txBox="1"/>
            <p:nvPr/>
          </p:nvSpPr>
          <p:spPr>
            <a:xfrm>
              <a:off x="0" y="4317127"/>
              <a:ext cx="2540001" cy="1276773"/>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135466" tIns="135466" rIns="135466" bIns="135466" numCol="1" anchor="ctr">
              <a:spAutoFit/>
            </a:bodyPr>
            <a:lstStyle>
              <a:lvl1pPr marL="254000" indent="-254000">
                <a:lnSpc>
                  <a:spcPct val="130000"/>
                </a:lnSpc>
                <a:spcBef>
                  <a:spcPts val="0"/>
                </a:spcBef>
                <a:buSzPct val="100000"/>
                <a:buChar char="•"/>
                <a:defRPr sz="1800" b="0">
                  <a:solidFill>
                    <a:srgbClr val="44546A"/>
                  </a:solidFill>
                  <a:latin typeface="Verdana"/>
                  <a:ea typeface="Verdana"/>
                  <a:cs typeface="Verdana"/>
                  <a:sym typeface="Verdana"/>
                </a:defRPr>
              </a:lvl1pPr>
            </a:lstStyle>
            <a:p>
              <a:r>
                <a:t>Knowledge of    real-time configuration</a:t>
              </a:r>
            </a:p>
          </p:txBody>
        </p:sp>
        <p:sp>
          <p:nvSpPr>
            <p:cNvPr id="2024" name="Service discovery in a dynamic environment"/>
            <p:cNvSpPr txBox="1"/>
            <p:nvPr/>
          </p:nvSpPr>
          <p:spPr>
            <a:xfrm>
              <a:off x="60233" y="-2"/>
              <a:ext cx="2317936" cy="1639993"/>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135466" tIns="135466" rIns="135466" bIns="135466" numCol="1" anchor="ctr">
              <a:spAutoFit/>
            </a:bodyPr>
            <a:lstStyle>
              <a:lvl1pPr marL="254000" indent="-254000">
                <a:lnSpc>
                  <a:spcPct val="130000"/>
                </a:lnSpc>
                <a:spcBef>
                  <a:spcPts val="0"/>
                </a:spcBef>
                <a:buSzPct val="100000"/>
                <a:buChar char="•"/>
                <a:defRPr sz="1800" b="0">
                  <a:solidFill>
                    <a:srgbClr val="44546A"/>
                  </a:solidFill>
                  <a:latin typeface="Verdana"/>
                  <a:ea typeface="Verdana"/>
                  <a:cs typeface="Verdana"/>
                  <a:sym typeface="Verdana"/>
                </a:defRPr>
              </a:lvl1pPr>
            </a:lstStyle>
            <a:p>
              <a:r>
                <a:t>Service discovery in a dynamic environment</a:t>
              </a:r>
            </a:p>
          </p:txBody>
        </p:sp>
      </p:grpSp>
      <p:grpSp>
        <p:nvGrpSpPr>
          <p:cNvPr id="2035" name="Group"/>
          <p:cNvGrpSpPr/>
          <p:nvPr/>
        </p:nvGrpSpPr>
        <p:grpSpPr>
          <a:xfrm>
            <a:off x="14772746" y="4769449"/>
            <a:ext cx="614397" cy="596048"/>
            <a:chOff x="0" y="0"/>
            <a:chExt cx="614395" cy="596046"/>
          </a:xfrm>
        </p:grpSpPr>
        <p:sp>
          <p:nvSpPr>
            <p:cNvPr id="2026" name="Shape"/>
            <p:cNvSpPr/>
            <p:nvPr/>
          </p:nvSpPr>
          <p:spPr>
            <a:xfrm>
              <a:off x="231957" y="232692"/>
              <a:ext cx="127613" cy="128460"/>
            </a:xfrm>
            <a:custGeom>
              <a:avLst/>
              <a:gdLst/>
              <a:ahLst/>
              <a:cxnLst>
                <a:cxn ang="0">
                  <a:pos x="wd2" y="hd2"/>
                </a:cxn>
                <a:cxn ang="5400000">
                  <a:pos x="wd2" y="hd2"/>
                </a:cxn>
                <a:cxn ang="10800000">
                  <a:pos x="wd2" y="hd2"/>
                </a:cxn>
                <a:cxn ang="16200000">
                  <a:pos x="wd2" y="hd2"/>
                </a:cxn>
              </a:cxnLst>
              <a:rect l="0" t="0" r="r" b="b"/>
              <a:pathLst>
                <a:path w="21457" h="21600" extrusionOk="0">
                  <a:moveTo>
                    <a:pt x="10800" y="21600"/>
                  </a:moveTo>
                  <a:cubicBezTo>
                    <a:pt x="4816" y="21600"/>
                    <a:pt x="0" y="16751"/>
                    <a:pt x="0" y="10873"/>
                  </a:cubicBezTo>
                  <a:cubicBezTo>
                    <a:pt x="0" y="4849"/>
                    <a:pt x="4816" y="0"/>
                    <a:pt x="10800" y="0"/>
                  </a:cubicBezTo>
                  <a:cubicBezTo>
                    <a:pt x="16784" y="0"/>
                    <a:pt x="21454" y="4702"/>
                    <a:pt x="21454" y="10727"/>
                  </a:cubicBezTo>
                  <a:cubicBezTo>
                    <a:pt x="21600" y="16751"/>
                    <a:pt x="16784" y="21600"/>
                    <a:pt x="10800" y="21600"/>
                  </a:cubicBezTo>
                </a:path>
              </a:pathLst>
            </a:custGeom>
            <a:solidFill>
              <a:srgbClr val="961D59"/>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sp>
          <p:nvSpPr>
            <p:cNvPr id="2027" name="Circle"/>
            <p:cNvSpPr/>
            <p:nvPr/>
          </p:nvSpPr>
          <p:spPr>
            <a:xfrm>
              <a:off x="391245" y="267192"/>
              <a:ext cx="59457" cy="59457"/>
            </a:xfrm>
            <a:prstGeom prst="ellipse">
              <a:avLst/>
            </a:prstGeom>
            <a:solidFill>
              <a:srgbClr val="D62783"/>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sp>
          <p:nvSpPr>
            <p:cNvPr id="2028" name="Shape"/>
            <p:cNvSpPr/>
            <p:nvPr/>
          </p:nvSpPr>
          <p:spPr>
            <a:xfrm>
              <a:off x="470893" y="317682"/>
              <a:ext cx="59101" cy="59090"/>
            </a:xfrm>
            <a:custGeom>
              <a:avLst/>
              <a:gdLst/>
              <a:ahLst/>
              <a:cxnLst>
                <a:cxn ang="0">
                  <a:pos x="wd2" y="hd2"/>
                </a:cxn>
                <a:cxn ang="5400000">
                  <a:pos x="wd2" y="hd2"/>
                </a:cxn>
                <a:cxn ang="10800000">
                  <a:pos x="wd2" y="hd2"/>
                </a:cxn>
                <a:cxn ang="16200000">
                  <a:pos x="wd2" y="hd2"/>
                </a:cxn>
              </a:cxnLst>
              <a:rect l="0" t="0" r="r" b="b"/>
              <a:pathLst>
                <a:path w="19761" h="19758" extrusionOk="0">
                  <a:moveTo>
                    <a:pt x="19618" y="12207"/>
                  </a:moveTo>
                  <a:cubicBezTo>
                    <a:pt x="19618" y="12207"/>
                    <a:pt x="19618" y="12207"/>
                    <a:pt x="19618" y="12207"/>
                  </a:cubicBezTo>
                  <a:cubicBezTo>
                    <a:pt x="18159" y="17753"/>
                    <a:pt x="12905" y="20672"/>
                    <a:pt x="7359" y="19504"/>
                  </a:cubicBezTo>
                  <a:cubicBezTo>
                    <a:pt x="2105" y="18045"/>
                    <a:pt x="-1106" y="12791"/>
                    <a:pt x="353" y="7537"/>
                  </a:cubicBezTo>
                  <a:cubicBezTo>
                    <a:pt x="1521" y="2283"/>
                    <a:pt x="7067" y="-928"/>
                    <a:pt x="12321" y="240"/>
                  </a:cubicBezTo>
                  <a:cubicBezTo>
                    <a:pt x="17283" y="1699"/>
                    <a:pt x="20494" y="6369"/>
                    <a:pt x="19618" y="11623"/>
                  </a:cubicBezTo>
                  <a:cubicBezTo>
                    <a:pt x="19618" y="11915"/>
                    <a:pt x="19618" y="11915"/>
                    <a:pt x="19618" y="12207"/>
                  </a:cubicBezTo>
                </a:path>
              </a:pathLst>
            </a:custGeom>
            <a:solidFill>
              <a:srgbClr val="D62783"/>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sp>
          <p:nvSpPr>
            <p:cNvPr id="2029" name="Shape"/>
            <p:cNvSpPr/>
            <p:nvPr/>
          </p:nvSpPr>
          <p:spPr>
            <a:xfrm>
              <a:off x="471702" y="219906"/>
              <a:ext cx="59528" cy="59198"/>
            </a:xfrm>
            <a:custGeom>
              <a:avLst/>
              <a:gdLst/>
              <a:ahLst/>
              <a:cxnLst>
                <a:cxn ang="0">
                  <a:pos x="wd2" y="hd2"/>
                </a:cxn>
                <a:cxn ang="5400000">
                  <a:pos x="wd2" y="hd2"/>
                </a:cxn>
                <a:cxn ang="10800000">
                  <a:pos x="wd2" y="hd2"/>
                </a:cxn>
                <a:cxn ang="16200000">
                  <a:pos x="wd2" y="hd2"/>
                </a:cxn>
              </a:cxnLst>
              <a:rect l="0" t="0" r="r" b="b"/>
              <a:pathLst>
                <a:path w="20367" h="19572" extrusionOk="0">
                  <a:moveTo>
                    <a:pt x="12642" y="19337"/>
                  </a:moveTo>
                  <a:cubicBezTo>
                    <a:pt x="6942" y="20489"/>
                    <a:pt x="1542" y="17321"/>
                    <a:pt x="342" y="11849"/>
                  </a:cubicBezTo>
                  <a:cubicBezTo>
                    <a:pt x="-1158" y="6665"/>
                    <a:pt x="2442" y="1481"/>
                    <a:pt x="7842" y="329"/>
                  </a:cubicBezTo>
                  <a:cubicBezTo>
                    <a:pt x="13242" y="-1111"/>
                    <a:pt x="18942" y="2345"/>
                    <a:pt x="20142" y="7529"/>
                  </a:cubicBezTo>
                  <a:cubicBezTo>
                    <a:pt x="20442" y="8969"/>
                    <a:pt x="20442" y="10121"/>
                    <a:pt x="20142" y="11273"/>
                  </a:cubicBezTo>
                  <a:cubicBezTo>
                    <a:pt x="19542" y="15305"/>
                    <a:pt x="16542" y="18473"/>
                    <a:pt x="12642" y="19337"/>
                  </a:cubicBezTo>
                </a:path>
              </a:pathLst>
            </a:custGeom>
            <a:solidFill>
              <a:srgbClr val="D62783"/>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sp>
          <p:nvSpPr>
            <p:cNvPr id="2030" name="Shape"/>
            <p:cNvSpPr/>
            <p:nvPr/>
          </p:nvSpPr>
          <p:spPr>
            <a:xfrm>
              <a:off x="554231" y="316390"/>
              <a:ext cx="60075" cy="59520"/>
            </a:xfrm>
            <a:custGeom>
              <a:avLst/>
              <a:gdLst/>
              <a:ahLst/>
              <a:cxnLst>
                <a:cxn ang="0">
                  <a:pos x="wd2" y="hd2"/>
                </a:cxn>
                <a:cxn ang="5400000">
                  <a:pos x="wd2" y="hd2"/>
                </a:cxn>
                <a:cxn ang="10800000">
                  <a:pos x="wd2" y="hd2"/>
                </a:cxn>
                <a:cxn ang="16200000">
                  <a:pos x="wd2" y="hd2"/>
                </a:cxn>
              </a:cxnLst>
              <a:rect l="0" t="0" r="r" b="b"/>
              <a:pathLst>
                <a:path w="20555" h="19902" extrusionOk="0">
                  <a:moveTo>
                    <a:pt x="20238" y="11809"/>
                  </a:moveTo>
                  <a:cubicBezTo>
                    <a:pt x="19338" y="17063"/>
                    <a:pt x="13938" y="20858"/>
                    <a:pt x="8538" y="19690"/>
                  </a:cubicBezTo>
                  <a:cubicBezTo>
                    <a:pt x="2838" y="18815"/>
                    <a:pt x="-762" y="13561"/>
                    <a:pt x="138" y="8307"/>
                  </a:cubicBezTo>
                  <a:cubicBezTo>
                    <a:pt x="1038" y="2761"/>
                    <a:pt x="6438" y="-742"/>
                    <a:pt x="12138" y="134"/>
                  </a:cubicBezTo>
                  <a:cubicBezTo>
                    <a:pt x="17238" y="1009"/>
                    <a:pt x="20838" y="5680"/>
                    <a:pt x="20538" y="10934"/>
                  </a:cubicBezTo>
                  <a:cubicBezTo>
                    <a:pt x="20538" y="11226"/>
                    <a:pt x="20238" y="11226"/>
                    <a:pt x="20238" y="11809"/>
                  </a:cubicBezTo>
                </a:path>
              </a:pathLst>
            </a:custGeom>
            <a:solidFill>
              <a:srgbClr val="D62783"/>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sp>
          <p:nvSpPr>
            <p:cNvPr id="2031" name="Shape"/>
            <p:cNvSpPr/>
            <p:nvPr/>
          </p:nvSpPr>
          <p:spPr>
            <a:xfrm>
              <a:off x="555683" y="218638"/>
              <a:ext cx="58714" cy="58102"/>
            </a:xfrm>
            <a:custGeom>
              <a:avLst/>
              <a:gdLst/>
              <a:ahLst/>
              <a:cxnLst>
                <a:cxn ang="0">
                  <a:pos x="wd2" y="hd2"/>
                </a:cxn>
                <a:cxn ang="5400000">
                  <a:pos x="wd2" y="hd2"/>
                </a:cxn>
                <a:cxn ang="10800000">
                  <a:pos x="wd2" y="hd2"/>
                </a:cxn>
                <a:cxn ang="16200000">
                  <a:pos x="wd2" y="hd2"/>
                </a:cxn>
              </a:cxnLst>
              <a:rect l="0" t="0" r="r" b="b"/>
              <a:pathLst>
                <a:path w="20816" h="19879" extrusionOk="0">
                  <a:moveTo>
                    <a:pt x="12176" y="19743"/>
                  </a:moveTo>
                  <a:cubicBezTo>
                    <a:pt x="6313" y="20631"/>
                    <a:pt x="1067" y="17080"/>
                    <a:pt x="142" y="11458"/>
                  </a:cubicBezTo>
                  <a:cubicBezTo>
                    <a:pt x="-784" y="6132"/>
                    <a:pt x="2919" y="1102"/>
                    <a:pt x="8782" y="215"/>
                  </a:cubicBezTo>
                  <a:cubicBezTo>
                    <a:pt x="14336" y="-969"/>
                    <a:pt x="19890" y="2878"/>
                    <a:pt x="20816" y="8204"/>
                  </a:cubicBezTo>
                  <a:cubicBezTo>
                    <a:pt x="20816" y="9091"/>
                    <a:pt x="20816" y="9979"/>
                    <a:pt x="20816" y="10867"/>
                  </a:cubicBezTo>
                  <a:cubicBezTo>
                    <a:pt x="20507" y="15305"/>
                    <a:pt x="16805" y="19152"/>
                    <a:pt x="12176" y="19743"/>
                  </a:cubicBezTo>
                </a:path>
              </a:pathLst>
            </a:custGeom>
            <a:solidFill>
              <a:srgbClr val="D62783"/>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sp>
          <p:nvSpPr>
            <p:cNvPr id="2032" name="Shape"/>
            <p:cNvSpPr/>
            <p:nvPr/>
          </p:nvSpPr>
          <p:spPr>
            <a:xfrm>
              <a:off x="513184" y="409700"/>
              <a:ext cx="59325" cy="59744"/>
            </a:xfrm>
            <a:custGeom>
              <a:avLst/>
              <a:gdLst/>
              <a:ahLst/>
              <a:cxnLst>
                <a:cxn ang="0">
                  <a:pos x="wd2" y="hd2"/>
                </a:cxn>
                <a:cxn ang="5400000">
                  <a:pos x="wd2" y="hd2"/>
                </a:cxn>
                <a:cxn ang="10800000">
                  <a:pos x="wd2" y="hd2"/>
                </a:cxn>
                <a:cxn ang="16200000">
                  <a:pos x="wd2" y="hd2"/>
                </a:cxn>
              </a:cxnLst>
              <a:rect l="0" t="0" r="r" b="b"/>
              <a:pathLst>
                <a:path w="19837" h="18903" extrusionOk="0">
                  <a:moveTo>
                    <a:pt x="18639" y="14083"/>
                  </a:moveTo>
                  <a:cubicBezTo>
                    <a:pt x="18639" y="14083"/>
                    <a:pt x="18639" y="14083"/>
                    <a:pt x="18639" y="14083"/>
                  </a:cubicBezTo>
                  <a:cubicBezTo>
                    <a:pt x="16012" y="18790"/>
                    <a:pt x="9882" y="20175"/>
                    <a:pt x="5212" y="17683"/>
                  </a:cubicBezTo>
                  <a:cubicBezTo>
                    <a:pt x="249" y="15190"/>
                    <a:pt x="-1502" y="9375"/>
                    <a:pt x="1417" y="4944"/>
                  </a:cubicBezTo>
                  <a:cubicBezTo>
                    <a:pt x="4044" y="237"/>
                    <a:pt x="10174" y="-1425"/>
                    <a:pt x="14844" y="1344"/>
                  </a:cubicBezTo>
                  <a:cubicBezTo>
                    <a:pt x="18347" y="3283"/>
                    <a:pt x="20098" y="6883"/>
                    <a:pt x="19806" y="10206"/>
                  </a:cubicBezTo>
                  <a:cubicBezTo>
                    <a:pt x="19806" y="11590"/>
                    <a:pt x="19514" y="12975"/>
                    <a:pt x="18639" y="14083"/>
                  </a:cubicBezTo>
                </a:path>
              </a:pathLst>
            </a:custGeom>
            <a:solidFill>
              <a:srgbClr val="D62783"/>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sp>
          <p:nvSpPr>
            <p:cNvPr id="2033" name="Shape"/>
            <p:cNvSpPr/>
            <p:nvPr/>
          </p:nvSpPr>
          <p:spPr>
            <a:xfrm>
              <a:off x="513619" y="125879"/>
              <a:ext cx="59759" cy="59478"/>
            </a:xfrm>
            <a:custGeom>
              <a:avLst/>
              <a:gdLst/>
              <a:ahLst/>
              <a:cxnLst>
                <a:cxn ang="0">
                  <a:pos x="wd2" y="hd2"/>
                </a:cxn>
                <a:cxn ang="5400000">
                  <a:pos x="wd2" y="hd2"/>
                </a:cxn>
                <a:cxn ang="10800000">
                  <a:pos x="wd2" y="hd2"/>
                </a:cxn>
                <a:cxn ang="16200000">
                  <a:pos x="wd2" y="hd2"/>
                </a:cxn>
              </a:cxnLst>
              <a:rect l="0" t="0" r="r" b="b"/>
              <a:pathLst>
                <a:path w="19982" h="19023" extrusionOk="0">
                  <a:moveTo>
                    <a:pt x="14944" y="17787"/>
                  </a:moveTo>
                  <a:cubicBezTo>
                    <a:pt x="9982" y="20312"/>
                    <a:pt x="4144" y="18909"/>
                    <a:pt x="1225" y="14141"/>
                  </a:cubicBezTo>
                  <a:cubicBezTo>
                    <a:pt x="-1402" y="9652"/>
                    <a:pt x="349" y="3761"/>
                    <a:pt x="5020" y="1237"/>
                  </a:cubicBezTo>
                  <a:cubicBezTo>
                    <a:pt x="9982" y="-1288"/>
                    <a:pt x="15820" y="115"/>
                    <a:pt x="18739" y="4883"/>
                  </a:cubicBezTo>
                  <a:cubicBezTo>
                    <a:pt x="19614" y="6567"/>
                    <a:pt x="20198" y="8530"/>
                    <a:pt x="19906" y="10213"/>
                  </a:cubicBezTo>
                  <a:cubicBezTo>
                    <a:pt x="19614" y="13299"/>
                    <a:pt x="17863" y="16104"/>
                    <a:pt x="14944" y="17787"/>
                  </a:cubicBezTo>
                </a:path>
              </a:pathLst>
            </a:custGeom>
            <a:solidFill>
              <a:srgbClr val="D62783"/>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sp>
          <p:nvSpPr>
            <p:cNvPr id="2034" name="Shape"/>
            <p:cNvSpPr/>
            <p:nvPr/>
          </p:nvSpPr>
          <p:spPr>
            <a:xfrm>
              <a:off x="0" y="-1"/>
              <a:ext cx="478598" cy="596049"/>
            </a:xfrm>
            <a:custGeom>
              <a:avLst/>
              <a:gdLst/>
              <a:ahLst/>
              <a:cxnLst>
                <a:cxn ang="0">
                  <a:pos x="wd2" y="hd2"/>
                </a:cxn>
                <a:cxn ang="5400000">
                  <a:pos x="wd2" y="hd2"/>
                </a:cxn>
                <a:cxn ang="10800000">
                  <a:pos x="wd2" y="hd2"/>
                </a:cxn>
                <a:cxn ang="16200000">
                  <a:pos x="wd2" y="hd2"/>
                </a:cxn>
              </a:cxnLst>
              <a:rect l="0" t="0" r="r" b="b"/>
              <a:pathLst>
                <a:path w="21600" h="21600" extrusionOk="0">
                  <a:moveTo>
                    <a:pt x="13416" y="21600"/>
                  </a:moveTo>
                  <a:cubicBezTo>
                    <a:pt x="9836" y="21600"/>
                    <a:pt x="6452" y="20461"/>
                    <a:pt x="3934" y="18437"/>
                  </a:cubicBezTo>
                  <a:cubicBezTo>
                    <a:pt x="1377" y="16382"/>
                    <a:pt x="0" y="13662"/>
                    <a:pt x="0" y="10784"/>
                  </a:cubicBezTo>
                  <a:cubicBezTo>
                    <a:pt x="0" y="7906"/>
                    <a:pt x="1377" y="5187"/>
                    <a:pt x="3934" y="3163"/>
                  </a:cubicBezTo>
                  <a:cubicBezTo>
                    <a:pt x="6452" y="1107"/>
                    <a:pt x="9836" y="0"/>
                    <a:pt x="13416" y="0"/>
                  </a:cubicBezTo>
                  <a:cubicBezTo>
                    <a:pt x="16407" y="0"/>
                    <a:pt x="19239" y="759"/>
                    <a:pt x="21600" y="2214"/>
                  </a:cubicBezTo>
                  <a:cubicBezTo>
                    <a:pt x="19948" y="3922"/>
                    <a:pt x="19948" y="3922"/>
                    <a:pt x="19948" y="3922"/>
                  </a:cubicBezTo>
                  <a:cubicBezTo>
                    <a:pt x="18059" y="2783"/>
                    <a:pt x="15816" y="2151"/>
                    <a:pt x="13416" y="2151"/>
                  </a:cubicBezTo>
                  <a:cubicBezTo>
                    <a:pt x="10544" y="2151"/>
                    <a:pt x="7869" y="3068"/>
                    <a:pt x="5823" y="4681"/>
                  </a:cubicBezTo>
                  <a:cubicBezTo>
                    <a:pt x="3816" y="6325"/>
                    <a:pt x="2675" y="8476"/>
                    <a:pt x="2675" y="10784"/>
                  </a:cubicBezTo>
                  <a:cubicBezTo>
                    <a:pt x="2675" y="13093"/>
                    <a:pt x="3816" y="15275"/>
                    <a:pt x="5823" y="16888"/>
                  </a:cubicBezTo>
                  <a:cubicBezTo>
                    <a:pt x="7869" y="18532"/>
                    <a:pt x="10544" y="19418"/>
                    <a:pt x="13416" y="19418"/>
                  </a:cubicBezTo>
                  <a:cubicBezTo>
                    <a:pt x="15816" y="19418"/>
                    <a:pt x="18059" y="18817"/>
                    <a:pt x="19948" y="17647"/>
                  </a:cubicBezTo>
                  <a:cubicBezTo>
                    <a:pt x="21600" y="19386"/>
                    <a:pt x="21600" y="19386"/>
                    <a:pt x="21600" y="19386"/>
                  </a:cubicBezTo>
                  <a:cubicBezTo>
                    <a:pt x="19239" y="20809"/>
                    <a:pt x="16407" y="21600"/>
                    <a:pt x="13416" y="21600"/>
                  </a:cubicBezTo>
                  <a:close/>
                </a:path>
              </a:pathLst>
            </a:custGeom>
            <a:solidFill>
              <a:srgbClr val="D62783"/>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grpSp>
    </p:spTree>
    <p:extLst>
      <p:ext uri="{BB962C8B-B14F-4D97-AF65-F5344CB8AC3E}">
        <p14:creationId xmlns:p14="http://schemas.microsoft.com/office/powerpoint/2010/main" val="957803108"/>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9" name="Rectangle"/>
          <p:cNvSpPr/>
          <p:nvPr/>
        </p:nvSpPr>
        <p:spPr>
          <a:xfrm>
            <a:off x="6792841" y="5613613"/>
            <a:ext cx="16469326" cy="1955802"/>
          </a:xfrm>
          <a:prstGeom prst="rect">
            <a:avLst/>
          </a:prstGeom>
          <a:gradFill>
            <a:gsLst>
              <a:gs pos="0">
                <a:srgbClr val="EBEBEB"/>
              </a:gs>
              <a:gs pos="9272">
                <a:srgbClr val="F5F5F5"/>
              </a:gs>
              <a:gs pos="25852">
                <a:srgbClr val="FFFFFF"/>
              </a:gs>
              <a:gs pos="43169">
                <a:srgbClr val="FDFDFD"/>
              </a:gs>
              <a:gs pos="88817">
                <a:srgbClr val="FBFBFB"/>
              </a:gs>
              <a:gs pos="99315">
                <a:srgbClr val="FFFFFF"/>
              </a:gs>
            </a:gsLst>
          </a:gra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2040" name="Rectangle"/>
          <p:cNvSpPr/>
          <p:nvPr/>
        </p:nvSpPr>
        <p:spPr>
          <a:xfrm>
            <a:off x="6792841" y="7645400"/>
            <a:ext cx="16469326" cy="1955800"/>
          </a:xfrm>
          <a:prstGeom prst="rect">
            <a:avLst/>
          </a:prstGeom>
          <a:gradFill>
            <a:gsLst>
              <a:gs pos="0">
                <a:srgbClr val="EBEBEB"/>
              </a:gs>
              <a:gs pos="9272">
                <a:srgbClr val="F5F5F5"/>
              </a:gs>
              <a:gs pos="25852">
                <a:srgbClr val="FFFFFF"/>
              </a:gs>
              <a:gs pos="43169">
                <a:srgbClr val="FDFDFD"/>
              </a:gs>
              <a:gs pos="88817">
                <a:srgbClr val="FBFBFB"/>
              </a:gs>
              <a:gs pos="99315">
                <a:srgbClr val="FFFFFF"/>
              </a:gs>
            </a:gsLst>
          </a:gra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2041" name="Rectangle"/>
          <p:cNvSpPr/>
          <p:nvPr/>
        </p:nvSpPr>
        <p:spPr>
          <a:xfrm>
            <a:off x="6792841" y="9744451"/>
            <a:ext cx="16469326" cy="1955802"/>
          </a:xfrm>
          <a:prstGeom prst="rect">
            <a:avLst/>
          </a:prstGeom>
          <a:gradFill>
            <a:gsLst>
              <a:gs pos="0">
                <a:srgbClr val="EBEBEB"/>
              </a:gs>
              <a:gs pos="9272">
                <a:srgbClr val="F5F5F5"/>
              </a:gs>
              <a:gs pos="25852">
                <a:srgbClr val="FFFFFF"/>
              </a:gs>
              <a:gs pos="43169">
                <a:srgbClr val="FDFDFD"/>
              </a:gs>
              <a:gs pos="88817">
                <a:srgbClr val="FBFBFB"/>
              </a:gs>
              <a:gs pos="99315">
                <a:srgbClr val="FFFFFF"/>
              </a:gs>
            </a:gsLst>
          </a:gra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2042" name="Slide Number"/>
          <p:cNvSpPr txBox="1">
            <a:spLocks noGrp="1"/>
          </p:cNvSpPr>
          <p:nvPr>
            <p:ph type="sldNum" sz="quarter" idx="4294967295"/>
          </p:nvPr>
        </p:nvSpPr>
        <p:spPr>
          <a:xfrm>
            <a:off x="23456898" y="12945581"/>
            <a:ext cx="514905" cy="485139"/>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24</a:t>
            </a:fld>
            <a:endParaRPr/>
          </a:p>
        </p:txBody>
      </p:sp>
      <p:sp>
        <p:nvSpPr>
          <p:cNvPr id="2043" name="DEVELOPMENT"/>
          <p:cNvSpPr txBox="1"/>
          <p:nvPr/>
        </p:nvSpPr>
        <p:spPr>
          <a:xfrm>
            <a:off x="1539993" y="6087033"/>
            <a:ext cx="2886168" cy="639233"/>
          </a:xfrm>
          <a:prstGeom prst="rect">
            <a:avLst/>
          </a:prstGeom>
          <a:ln w="127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spcBef>
                <a:spcPts val="0"/>
              </a:spcBef>
              <a:defRPr sz="2400">
                <a:solidFill>
                  <a:srgbClr val="44546A"/>
                </a:solidFill>
                <a:latin typeface="Tahoma"/>
                <a:ea typeface="Tahoma"/>
                <a:cs typeface="Tahoma"/>
                <a:sym typeface="Tahoma"/>
              </a:defRPr>
            </a:lvl1pPr>
          </a:lstStyle>
          <a:p>
            <a:r>
              <a:t>DEVELOPMENT</a:t>
            </a:r>
          </a:p>
        </p:txBody>
      </p:sp>
      <p:sp>
        <p:nvSpPr>
          <p:cNvPr id="2044" name="SECURITY"/>
          <p:cNvSpPr txBox="1"/>
          <p:nvPr/>
        </p:nvSpPr>
        <p:spPr>
          <a:xfrm>
            <a:off x="1565393" y="8147776"/>
            <a:ext cx="2428968" cy="639233"/>
          </a:xfrm>
          <a:prstGeom prst="rect">
            <a:avLst/>
          </a:prstGeom>
          <a:ln w="127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spcBef>
                <a:spcPts val="0"/>
              </a:spcBef>
              <a:defRPr sz="2400">
                <a:solidFill>
                  <a:srgbClr val="44546A"/>
                </a:solidFill>
                <a:latin typeface="Tahoma"/>
                <a:ea typeface="Tahoma"/>
                <a:cs typeface="Tahoma"/>
                <a:sym typeface="Tahoma"/>
              </a:defRPr>
            </a:lvl1pPr>
          </a:lstStyle>
          <a:p>
            <a:r>
              <a:t>SECURITY</a:t>
            </a:r>
          </a:p>
        </p:txBody>
      </p:sp>
      <p:sp>
        <p:nvSpPr>
          <p:cNvPr id="2045" name="OPERATIONS"/>
          <p:cNvSpPr txBox="1"/>
          <p:nvPr/>
        </p:nvSpPr>
        <p:spPr>
          <a:xfrm>
            <a:off x="1565395" y="10244401"/>
            <a:ext cx="2428969" cy="639233"/>
          </a:xfrm>
          <a:prstGeom prst="rect">
            <a:avLst/>
          </a:prstGeom>
          <a:ln w="127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spcBef>
                <a:spcPts val="0"/>
              </a:spcBef>
              <a:defRPr sz="2400">
                <a:solidFill>
                  <a:srgbClr val="44546A"/>
                </a:solidFill>
                <a:latin typeface="Tahoma"/>
                <a:ea typeface="Tahoma"/>
                <a:cs typeface="Tahoma"/>
                <a:sym typeface="Tahoma"/>
              </a:defRPr>
            </a:lvl1pPr>
          </a:lstStyle>
          <a:p>
            <a:r>
              <a:t>OPERATIONS</a:t>
            </a:r>
          </a:p>
        </p:txBody>
      </p:sp>
      <p:sp>
        <p:nvSpPr>
          <p:cNvPr id="2046" name="Run applications"/>
          <p:cNvSpPr txBox="1"/>
          <p:nvPr/>
        </p:nvSpPr>
        <p:spPr>
          <a:xfrm>
            <a:off x="1539990" y="6444058"/>
            <a:ext cx="4273510" cy="575733"/>
          </a:xfrm>
          <a:prstGeom prst="rect">
            <a:avLst/>
          </a:prstGeom>
          <a:ln w="127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spcBef>
                <a:spcPts val="0"/>
              </a:spcBef>
              <a:defRPr sz="2000" b="0">
                <a:solidFill>
                  <a:srgbClr val="44546A"/>
                </a:solidFill>
                <a:latin typeface="Verdana"/>
                <a:ea typeface="Verdana"/>
                <a:cs typeface="Verdana"/>
                <a:sym typeface="Verdana"/>
              </a:defRPr>
            </a:lvl1pPr>
          </a:lstStyle>
          <a:p>
            <a:r>
              <a:t>Run applications</a:t>
            </a:r>
          </a:p>
        </p:txBody>
      </p:sp>
      <p:sp>
        <p:nvSpPr>
          <p:cNvPr id="2047" name="Secure infrastructure &amp; applications"/>
          <p:cNvSpPr txBox="1"/>
          <p:nvPr/>
        </p:nvSpPr>
        <p:spPr>
          <a:xfrm>
            <a:off x="1565390" y="8523378"/>
            <a:ext cx="5391110" cy="575733"/>
          </a:xfrm>
          <a:prstGeom prst="rect">
            <a:avLst/>
          </a:prstGeom>
          <a:ln w="127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spcBef>
                <a:spcPts val="0"/>
              </a:spcBef>
              <a:defRPr sz="2000" b="0">
                <a:solidFill>
                  <a:srgbClr val="44546A"/>
                </a:solidFill>
                <a:latin typeface="Verdana"/>
                <a:ea typeface="Verdana"/>
                <a:cs typeface="Verdana"/>
                <a:sym typeface="Verdana"/>
              </a:defRPr>
            </a:lvl1pPr>
          </a:lstStyle>
          <a:p>
            <a:r>
              <a:t>Secure infrastructure &amp; applications</a:t>
            </a:r>
          </a:p>
        </p:txBody>
      </p:sp>
      <p:sp>
        <p:nvSpPr>
          <p:cNvPr id="2048" name="Provision infrastructure"/>
          <p:cNvSpPr txBox="1"/>
          <p:nvPr/>
        </p:nvSpPr>
        <p:spPr>
          <a:xfrm>
            <a:off x="1565393" y="10624567"/>
            <a:ext cx="4273510" cy="575733"/>
          </a:xfrm>
          <a:prstGeom prst="rect">
            <a:avLst/>
          </a:prstGeom>
          <a:ln w="127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spcBef>
                <a:spcPts val="0"/>
              </a:spcBef>
              <a:defRPr sz="2000" b="0">
                <a:solidFill>
                  <a:srgbClr val="44546A"/>
                </a:solidFill>
                <a:latin typeface="Verdana"/>
                <a:ea typeface="Verdana"/>
                <a:cs typeface="Verdana"/>
                <a:sym typeface="Verdana"/>
              </a:defRPr>
            </a:lvl1pPr>
          </a:lstStyle>
          <a:p>
            <a:r>
              <a:t>Provision infrastructure</a:t>
            </a:r>
          </a:p>
        </p:txBody>
      </p:sp>
      <p:grpSp>
        <p:nvGrpSpPr>
          <p:cNvPr id="2053" name="Group"/>
          <p:cNvGrpSpPr/>
          <p:nvPr/>
        </p:nvGrpSpPr>
        <p:grpSpPr>
          <a:xfrm>
            <a:off x="1732727" y="4408373"/>
            <a:ext cx="614396" cy="710738"/>
            <a:chOff x="0" y="0"/>
            <a:chExt cx="614395" cy="710736"/>
          </a:xfrm>
        </p:grpSpPr>
        <p:sp>
          <p:nvSpPr>
            <p:cNvPr id="2049" name="Shape"/>
            <p:cNvSpPr/>
            <p:nvPr/>
          </p:nvSpPr>
          <p:spPr>
            <a:xfrm>
              <a:off x="134636" y="-1"/>
              <a:ext cx="349928" cy="34947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25400" cap="flat">
              <a:solidFill>
                <a:srgbClr val="000000"/>
              </a:solidFill>
              <a:prstDash val="solid"/>
              <a:miter lim="800000"/>
            </a:ln>
            <a:effectLst/>
          </p:spPr>
          <p:txBody>
            <a:bodyPr wrap="square" lIns="121918" tIns="121918" rIns="121918" bIns="121918" numCol="1" anchor="ctr">
              <a:noAutofit/>
            </a:bodyPr>
            <a:lstStyle/>
            <a:p>
              <a:pPr defTabSz="1219200">
                <a:lnSpc>
                  <a:spcPct val="100000"/>
                </a:lnSpc>
                <a:spcBef>
                  <a:spcPts val="0"/>
                </a:spcBef>
                <a:defRPr b="0">
                  <a:solidFill>
                    <a:srgbClr val="FFFFFF"/>
                  </a:solidFill>
                  <a:latin typeface="Arial"/>
                  <a:ea typeface="Arial"/>
                  <a:cs typeface="Arial"/>
                  <a:sym typeface="Arial"/>
                </a:defRPr>
              </a:pPr>
              <a:endParaRPr/>
            </a:p>
          </p:txBody>
        </p:sp>
        <p:sp>
          <p:nvSpPr>
            <p:cNvPr id="2050" name="Line"/>
            <p:cNvSpPr/>
            <p:nvPr/>
          </p:nvSpPr>
          <p:spPr>
            <a:xfrm>
              <a:off x="0" y="360167"/>
              <a:ext cx="614396" cy="34947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25400" cap="flat">
              <a:solidFill>
                <a:srgbClr val="000000"/>
              </a:solidFill>
              <a:prstDash val="solid"/>
              <a:miter lim="800000"/>
            </a:ln>
            <a:effectLst/>
          </p:spPr>
          <p:txBody>
            <a:bodyPr wrap="square" lIns="121918" tIns="121918" rIns="121918" bIns="121918" numCol="1" anchor="t">
              <a:noAutofit/>
            </a:bodyPr>
            <a:lstStyle/>
            <a:p>
              <a:pPr defTabSz="1219200">
                <a:lnSpc>
                  <a:spcPct val="100000"/>
                </a:lnSpc>
                <a:spcBef>
                  <a:spcPts val="0"/>
                </a:spcBef>
                <a:defRPr b="0">
                  <a:solidFill>
                    <a:srgbClr val="FFFFFF"/>
                  </a:solidFill>
                  <a:latin typeface="Arial"/>
                  <a:ea typeface="Arial"/>
                  <a:cs typeface="Arial"/>
                  <a:sym typeface="Arial"/>
                </a:defRPr>
              </a:pPr>
              <a:endParaRPr/>
            </a:p>
          </p:txBody>
        </p:sp>
        <p:sp>
          <p:nvSpPr>
            <p:cNvPr id="2051" name="Line"/>
            <p:cNvSpPr/>
            <p:nvPr/>
          </p:nvSpPr>
          <p:spPr>
            <a:xfrm flipV="1">
              <a:off x="134636" y="571468"/>
              <a:ext cx="4809" cy="139269"/>
            </a:xfrm>
            <a:prstGeom prst="line">
              <a:avLst/>
            </a:prstGeom>
            <a:noFill/>
            <a:ln w="25400" cap="flat">
              <a:solidFill>
                <a:srgbClr val="000000"/>
              </a:solidFill>
              <a:prstDash val="solid"/>
              <a:miter lim="800000"/>
            </a:ln>
            <a:effectLst/>
          </p:spPr>
          <p:txBody>
            <a:bodyPr wrap="square" lIns="45718" tIns="45718" rIns="45718" bIns="45718" numCol="1" anchor="t">
              <a:noAutofit/>
            </a:bodyPr>
            <a:lstStyle/>
            <a:p>
              <a:pPr>
                <a:defRPr>
                  <a:solidFill>
                    <a:srgbClr val="FFFFFF"/>
                  </a:solidFill>
                </a:defRPr>
              </a:pPr>
              <a:endParaRPr/>
            </a:p>
          </p:txBody>
        </p:sp>
        <p:sp>
          <p:nvSpPr>
            <p:cNvPr id="2052" name="Line"/>
            <p:cNvSpPr/>
            <p:nvPr/>
          </p:nvSpPr>
          <p:spPr>
            <a:xfrm flipV="1">
              <a:off x="485652" y="571468"/>
              <a:ext cx="4812" cy="139269"/>
            </a:xfrm>
            <a:prstGeom prst="line">
              <a:avLst/>
            </a:prstGeom>
            <a:noFill/>
            <a:ln w="25400" cap="flat">
              <a:solidFill>
                <a:srgbClr val="000000"/>
              </a:solidFill>
              <a:prstDash val="solid"/>
              <a:miter lim="800000"/>
            </a:ln>
            <a:effectLst/>
          </p:spPr>
          <p:txBody>
            <a:bodyPr wrap="square" lIns="45718" tIns="45718" rIns="45718" bIns="45718" numCol="1" anchor="t">
              <a:noAutofit/>
            </a:bodyPr>
            <a:lstStyle/>
            <a:p>
              <a:pPr>
                <a:defRPr>
                  <a:solidFill>
                    <a:srgbClr val="FFFFFF"/>
                  </a:solidFill>
                </a:defRPr>
              </a:pPr>
              <a:endParaRPr/>
            </a:p>
          </p:txBody>
        </p:sp>
      </p:grpSp>
      <p:sp>
        <p:nvSpPr>
          <p:cNvPr id="2054" name="The HashiCorp open source suite"/>
          <p:cNvSpPr txBox="1">
            <a:spLocks noGrp="1"/>
          </p:cNvSpPr>
          <p:nvPr>
            <p:ph type="title"/>
          </p:nvPr>
        </p:nvSpPr>
        <p:spPr>
          <a:xfrm>
            <a:off x="1565395" y="875900"/>
            <a:ext cx="21746798" cy="2207524"/>
          </a:xfrm>
          <a:prstGeom prst="rect">
            <a:avLst/>
          </a:prstGeom>
        </p:spPr>
        <p:txBody>
          <a:bodyPr/>
          <a:lstStyle>
            <a:lvl1pPr>
              <a:defRPr spc="-299"/>
            </a:lvl1pPr>
          </a:lstStyle>
          <a:p>
            <a:r>
              <a:t>The HashiCorp open source suite</a:t>
            </a:r>
          </a:p>
        </p:txBody>
      </p:sp>
      <p:pic>
        <p:nvPicPr>
          <p:cNvPr id="2055" name="Image" descr="Image"/>
          <p:cNvPicPr>
            <a:picLocks noChangeAspect="1"/>
          </p:cNvPicPr>
          <p:nvPr/>
        </p:nvPicPr>
        <p:blipFill>
          <a:blip r:embed="rId3">
            <a:extLst/>
          </a:blip>
          <a:stretch>
            <a:fillRect/>
          </a:stretch>
        </p:blipFill>
        <p:spPr>
          <a:xfrm>
            <a:off x="14547533" y="4521832"/>
            <a:ext cx="2648761" cy="1091280"/>
          </a:xfrm>
          <a:prstGeom prst="rect">
            <a:avLst/>
          </a:prstGeom>
          <a:ln w="12700">
            <a:miter lim="400000"/>
          </a:ln>
        </p:spPr>
      </p:pic>
      <p:sp>
        <p:nvSpPr>
          <p:cNvPr id="2056" name="THE PRACTITIONER"/>
          <p:cNvSpPr txBox="1"/>
          <p:nvPr/>
        </p:nvSpPr>
        <p:spPr>
          <a:xfrm>
            <a:off x="2487664" y="4444124"/>
            <a:ext cx="3495768" cy="639233"/>
          </a:xfrm>
          <a:prstGeom prst="rect">
            <a:avLst/>
          </a:prstGeom>
          <a:ln w="127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spcBef>
                <a:spcPts val="0"/>
              </a:spcBef>
              <a:defRPr sz="2400">
                <a:solidFill>
                  <a:srgbClr val="44546A"/>
                </a:solidFill>
                <a:latin typeface="Tahoma"/>
                <a:ea typeface="Tahoma"/>
                <a:cs typeface="Tahoma"/>
                <a:sym typeface="Tahoma"/>
              </a:defRPr>
            </a:lvl1pPr>
          </a:lstStyle>
          <a:p>
            <a:r>
              <a:t>THE PRACTITIONER</a:t>
            </a:r>
          </a:p>
        </p:txBody>
      </p:sp>
      <p:sp>
        <p:nvSpPr>
          <p:cNvPr id="2057" name="Rectangle"/>
          <p:cNvSpPr/>
          <p:nvPr/>
        </p:nvSpPr>
        <p:spPr>
          <a:xfrm>
            <a:off x="6736343" y="7647940"/>
            <a:ext cx="73154" cy="1950722"/>
          </a:xfrm>
          <a:prstGeom prst="rect">
            <a:avLst/>
          </a:prstGeom>
          <a:solidFill>
            <a:srgbClr val="000000"/>
          </a:soli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2058" name="Rectangle"/>
          <p:cNvSpPr/>
          <p:nvPr/>
        </p:nvSpPr>
        <p:spPr>
          <a:xfrm>
            <a:off x="6736343" y="9747743"/>
            <a:ext cx="73154" cy="1955802"/>
          </a:xfrm>
          <a:prstGeom prst="rect">
            <a:avLst/>
          </a:prstGeom>
          <a:solidFill>
            <a:schemeClr val="accent4"/>
          </a:soli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2059" name="Rectangle"/>
          <p:cNvSpPr/>
          <p:nvPr/>
        </p:nvSpPr>
        <p:spPr>
          <a:xfrm>
            <a:off x="6736343" y="5626313"/>
            <a:ext cx="73154" cy="1955802"/>
          </a:xfrm>
          <a:prstGeom prst="rect">
            <a:avLst/>
          </a:prstGeom>
          <a:solidFill>
            <a:schemeClr val="accent5"/>
          </a:soli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2060" name="Rectangle"/>
          <p:cNvSpPr/>
          <p:nvPr/>
        </p:nvSpPr>
        <p:spPr>
          <a:xfrm>
            <a:off x="2673748" y="5029372"/>
            <a:ext cx="3017074" cy="76202"/>
          </a:xfrm>
          <a:prstGeom prst="rect">
            <a:avLst/>
          </a:prstGeom>
          <a:solidFill>
            <a:schemeClr val="accent2"/>
          </a:soli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2061" name="Shape"/>
          <p:cNvSpPr/>
          <p:nvPr/>
        </p:nvSpPr>
        <p:spPr>
          <a:xfrm>
            <a:off x="10255083" y="7117380"/>
            <a:ext cx="5031635" cy="2915962"/>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rgbClr val="44546A">
              <a:alpha val="26000"/>
            </a:srgbClr>
          </a:solidFill>
          <a:ln w="63500">
            <a:solidFill>
              <a:srgbClr val="44546A"/>
            </a:solidFill>
            <a:miter/>
          </a:ln>
        </p:spPr>
        <p:txBody>
          <a:bodyPr lIns="121918" tIns="121918" rIns="121918" bIns="121918"/>
          <a:lstStyle/>
          <a:p>
            <a:pPr>
              <a:lnSpc>
                <a:spcPct val="100000"/>
              </a:lnSpc>
              <a:spcBef>
                <a:spcPts val="0"/>
              </a:spcBef>
              <a:defRPr sz="3400" b="0">
                <a:latin typeface="Verdana"/>
                <a:ea typeface="Verdana"/>
                <a:cs typeface="Verdana"/>
                <a:sym typeface="Verdana"/>
              </a:defRPr>
            </a:pPr>
            <a:endParaRPr/>
          </a:p>
        </p:txBody>
      </p:sp>
      <p:sp>
        <p:nvSpPr>
          <p:cNvPr id="2062" name="Shape"/>
          <p:cNvSpPr/>
          <p:nvPr/>
        </p:nvSpPr>
        <p:spPr>
          <a:xfrm>
            <a:off x="10255083" y="9170669"/>
            <a:ext cx="5031635" cy="2915962"/>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chemeClr val="accent4">
              <a:alpha val="14000"/>
            </a:schemeClr>
          </a:solidFill>
          <a:ln w="63500">
            <a:solidFill>
              <a:schemeClr val="accent4">
                <a:alpha val="56000"/>
              </a:schemeClr>
            </a:solidFill>
            <a:miter/>
          </a:ln>
        </p:spPr>
        <p:txBody>
          <a:bodyPr lIns="121918" tIns="121918" rIns="121918" bIns="121918"/>
          <a:lstStyle/>
          <a:p>
            <a:pPr>
              <a:lnSpc>
                <a:spcPct val="100000"/>
              </a:lnSpc>
              <a:spcBef>
                <a:spcPts val="0"/>
              </a:spcBef>
              <a:defRPr sz="3400" b="0">
                <a:latin typeface="Verdana"/>
                <a:ea typeface="Verdana"/>
                <a:cs typeface="Verdana"/>
                <a:sym typeface="Verdana"/>
              </a:defRPr>
            </a:pPr>
            <a:endParaRPr/>
          </a:p>
        </p:txBody>
      </p:sp>
      <p:sp>
        <p:nvSpPr>
          <p:cNvPr id="2063" name="Shape"/>
          <p:cNvSpPr/>
          <p:nvPr/>
        </p:nvSpPr>
        <p:spPr>
          <a:xfrm>
            <a:off x="10255083" y="5092877"/>
            <a:ext cx="5031635" cy="2915962"/>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chemeClr val="accent5">
              <a:alpha val="26000"/>
            </a:schemeClr>
          </a:solidFill>
          <a:ln w="63500">
            <a:solidFill>
              <a:schemeClr val="accent5"/>
            </a:solidFill>
            <a:miter/>
          </a:ln>
        </p:spPr>
        <p:txBody>
          <a:bodyPr lIns="121918" tIns="121918" rIns="121918" bIns="121918"/>
          <a:lstStyle/>
          <a:p>
            <a:pPr>
              <a:lnSpc>
                <a:spcPct val="100000"/>
              </a:lnSpc>
              <a:spcBef>
                <a:spcPts val="0"/>
              </a:spcBef>
              <a:defRPr sz="3400" b="0">
                <a:latin typeface="Verdana"/>
                <a:ea typeface="Verdana"/>
                <a:cs typeface="Verdana"/>
                <a:sym typeface="Verdana"/>
              </a:defRPr>
            </a:pPr>
            <a:endParaRPr/>
          </a:p>
        </p:txBody>
      </p:sp>
      <p:grpSp>
        <p:nvGrpSpPr>
          <p:cNvPr id="2069" name="Group"/>
          <p:cNvGrpSpPr/>
          <p:nvPr/>
        </p:nvGrpSpPr>
        <p:grpSpPr>
          <a:xfrm>
            <a:off x="14448471" y="5338486"/>
            <a:ext cx="200015" cy="5309076"/>
            <a:chOff x="0" y="0"/>
            <a:chExt cx="200014" cy="5309075"/>
          </a:xfrm>
        </p:grpSpPr>
        <p:sp>
          <p:nvSpPr>
            <p:cNvPr id="2064" name="Line"/>
            <p:cNvSpPr/>
            <p:nvPr/>
          </p:nvSpPr>
          <p:spPr>
            <a:xfrm flipV="1">
              <a:off x="101666" y="72606"/>
              <a:ext cx="2" cy="5232651"/>
            </a:xfrm>
            <a:prstGeom prst="line">
              <a:avLst/>
            </a:prstGeom>
            <a:noFill/>
            <a:ln w="76200" cap="flat">
              <a:solidFill>
                <a:schemeClr val="accent6"/>
              </a:solidFill>
              <a:prstDash val="solid"/>
              <a:miter lim="800000"/>
            </a:ln>
            <a:effectLst/>
          </p:spPr>
          <p:txBody>
            <a:bodyPr wrap="square" lIns="45718" tIns="45718" rIns="45718" bIns="45718" numCol="1" anchor="t">
              <a:noAutofit/>
            </a:bodyPr>
            <a:lstStyle/>
            <a:p>
              <a:pPr>
                <a:defRPr>
                  <a:solidFill>
                    <a:srgbClr val="FFFFFF"/>
                  </a:solidFill>
                </a:defRPr>
              </a:pPr>
              <a:endParaRPr/>
            </a:p>
          </p:txBody>
        </p:sp>
        <p:sp>
          <p:nvSpPr>
            <p:cNvPr id="2065" name="Circle"/>
            <p:cNvSpPr/>
            <p:nvPr/>
          </p:nvSpPr>
          <p:spPr>
            <a:xfrm>
              <a:off x="9512" y="5118572"/>
              <a:ext cx="190503" cy="190503"/>
            </a:xfrm>
            <a:prstGeom prst="ellipse">
              <a:avLst/>
            </a:prstGeom>
            <a:solidFill>
              <a:schemeClr val="accent6"/>
            </a:solidFill>
            <a:ln w="25400" cap="flat">
              <a:solidFill>
                <a:srgbClr val="E294B8"/>
              </a:solidFill>
              <a:prstDash val="solid"/>
              <a:miter lim="400000"/>
            </a:ln>
            <a:effectLst/>
          </p:spPr>
          <p:txBody>
            <a:bodyPr wrap="square" lIns="121918" tIns="121918" rIns="121918" bIns="121918" numCol="1" anchor="ctr">
              <a:noAutofit/>
            </a:bodyPr>
            <a:lstStyle/>
            <a:p>
              <a:pPr>
                <a:lnSpc>
                  <a:spcPct val="100000"/>
                </a:lnSpc>
                <a:spcBef>
                  <a:spcPts val="0"/>
                </a:spcBef>
                <a:defRPr sz="3400" b="0">
                  <a:latin typeface="Verdana"/>
                  <a:ea typeface="Verdana"/>
                  <a:cs typeface="Verdana"/>
                  <a:sym typeface="Verdana"/>
                </a:defRPr>
              </a:pPr>
              <a:endParaRPr/>
            </a:p>
          </p:txBody>
        </p:sp>
        <p:sp>
          <p:nvSpPr>
            <p:cNvPr id="2066" name="Circle"/>
            <p:cNvSpPr/>
            <p:nvPr/>
          </p:nvSpPr>
          <p:spPr>
            <a:xfrm>
              <a:off x="9512" y="3152772"/>
              <a:ext cx="190503" cy="190503"/>
            </a:xfrm>
            <a:prstGeom prst="ellipse">
              <a:avLst/>
            </a:prstGeom>
            <a:solidFill>
              <a:schemeClr val="accent6"/>
            </a:solidFill>
            <a:ln w="25400" cap="flat">
              <a:solidFill>
                <a:srgbClr val="E294B8"/>
              </a:solidFill>
              <a:prstDash val="solid"/>
              <a:miter lim="400000"/>
            </a:ln>
            <a:effectLst/>
          </p:spPr>
          <p:txBody>
            <a:bodyPr wrap="square" lIns="121918" tIns="121918" rIns="121918" bIns="121918" numCol="1" anchor="ctr">
              <a:noAutofit/>
            </a:bodyPr>
            <a:lstStyle/>
            <a:p>
              <a:pPr>
                <a:lnSpc>
                  <a:spcPct val="100000"/>
                </a:lnSpc>
                <a:spcBef>
                  <a:spcPts val="0"/>
                </a:spcBef>
                <a:defRPr sz="3400" b="0">
                  <a:latin typeface="Verdana"/>
                  <a:ea typeface="Verdana"/>
                  <a:cs typeface="Verdana"/>
                  <a:sym typeface="Verdana"/>
                </a:defRPr>
              </a:pPr>
              <a:endParaRPr/>
            </a:p>
          </p:txBody>
        </p:sp>
        <p:sp>
          <p:nvSpPr>
            <p:cNvPr id="2067" name="Circle"/>
            <p:cNvSpPr/>
            <p:nvPr/>
          </p:nvSpPr>
          <p:spPr>
            <a:xfrm>
              <a:off x="9512" y="1059487"/>
              <a:ext cx="190503" cy="190503"/>
            </a:xfrm>
            <a:prstGeom prst="ellipse">
              <a:avLst/>
            </a:prstGeom>
            <a:solidFill>
              <a:schemeClr val="accent6"/>
            </a:solidFill>
            <a:ln w="25400" cap="flat">
              <a:solidFill>
                <a:srgbClr val="E294B8"/>
              </a:solidFill>
              <a:prstDash val="solid"/>
              <a:miter lim="400000"/>
            </a:ln>
            <a:effectLst/>
          </p:spPr>
          <p:txBody>
            <a:bodyPr wrap="square" lIns="121918" tIns="121918" rIns="121918" bIns="121918" numCol="1" anchor="ctr">
              <a:noAutofit/>
            </a:bodyPr>
            <a:lstStyle/>
            <a:p>
              <a:pPr>
                <a:lnSpc>
                  <a:spcPct val="100000"/>
                </a:lnSpc>
                <a:spcBef>
                  <a:spcPts val="0"/>
                </a:spcBef>
                <a:defRPr sz="3400" b="0">
                  <a:latin typeface="Verdana"/>
                  <a:ea typeface="Verdana"/>
                  <a:cs typeface="Verdana"/>
                  <a:sym typeface="Verdana"/>
                </a:defRPr>
              </a:pPr>
              <a:endParaRPr/>
            </a:p>
          </p:txBody>
        </p:sp>
        <p:sp>
          <p:nvSpPr>
            <p:cNvPr id="2068" name="Circle"/>
            <p:cNvSpPr/>
            <p:nvPr/>
          </p:nvSpPr>
          <p:spPr>
            <a:xfrm>
              <a:off x="0" y="-1"/>
              <a:ext cx="190503" cy="190501"/>
            </a:xfrm>
            <a:prstGeom prst="ellipse">
              <a:avLst/>
            </a:prstGeom>
            <a:solidFill>
              <a:schemeClr val="accent6"/>
            </a:solidFill>
            <a:ln w="25400" cap="flat">
              <a:solidFill>
                <a:srgbClr val="E294B8"/>
              </a:solidFill>
              <a:prstDash val="solid"/>
              <a:miter lim="400000"/>
            </a:ln>
            <a:effectLst/>
          </p:spPr>
          <p:txBody>
            <a:bodyPr wrap="square" lIns="121918" tIns="121918" rIns="121918" bIns="121918" numCol="1" anchor="ctr">
              <a:noAutofit/>
            </a:bodyPr>
            <a:lstStyle/>
            <a:p>
              <a:pPr>
                <a:lnSpc>
                  <a:spcPct val="100000"/>
                </a:lnSpc>
                <a:spcBef>
                  <a:spcPts val="0"/>
                </a:spcBef>
                <a:defRPr sz="3400" b="0">
                  <a:latin typeface="Verdana"/>
                  <a:ea typeface="Verdana"/>
                  <a:cs typeface="Verdana"/>
                  <a:sym typeface="Verdana"/>
                </a:defRPr>
              </a:pPr>
              <a:endParaRPr/>
            </a:p>
          </p:txBody>
        </p:sp>
      </p:grpSp>
      <p:pic>
        <p:nvPicPr>
          <p:cNvPr id="2070" name="Image" descr="Image"/>
          <p:cNvPicPr>
            <a:picLocks noChangeAspect="1"/>
          </p:cNvPicPr>
          <p:nvPr/>
        </p:nvPicPr>
        <p:blipFill>
          <a:blip r:embed="rId4">
            <a:extLst/>
          </a:blip>
          <a:stretch>
            <a:fillRect/>
          </a:stretch>
        </p:blipFill>
        <p:spPr>
          <a:xfrm>
            <a:off x="7460226" y="6021253"/>
            <a:ext cx="2428967" cy="987654"/>
          </a:xfrm>
          <a:prstGeom prst="rect">
            <a:avLst/>
          </a:prstGeom>
          <a:ln w="12700">
            <a:miter lim="400000"/>
          </a:ln>
        </p:spPr>
      </p:pic>
      <p:pic>
        <p:nvPicPr>
          <p:cNvPr id="2071" name="Image" descr="Image"/>
          <p:cNvPicPr>
            <a:picLocks noChangeAspect="1"/>
          </p:cNvPicPr>
          <p:nvPr/>
        </p:nvPicPr>
        <p:blipFill>
          <a:blip r:embed="rId5">
            <a:extLst/>
          </a:blip>
          <a:stretch>
            <a:fillRect/>
          </a:stretch>
        </p:blipFill>
        <p:spPr>
          <a:xfrm>
            <a:off x="7437249" y="8046708"/>
            <a:ext cx="2273846" cy="1057251"/>
          </a:xfrm>
          <a:prstGeom prst="rect">
            <a:avLst/>
          </a:prstGeom>
          <a:ln w="12700">
            <a:miter lim="400000"/>
          </a:ln>
        </p:spPr>
      </p:pic>
      <p:pic>
        <p:nvPicPr>
          <p:cNvPr id="2072" name="Image" descr="Image"/>
          <p:cNvPicPr>
            <a:picLocks noChangeAspect="1"/>
          </p:cNvPicPr>
          <p:nvPr/>
        </p:nvPicPr>
        <p:blipFill>
          <a:blip r:embed="rId6">
            <a:extLst/>
          </a:blip>
          <a:stretch>
            <a:fillRect/>
          </a:stretch>
        </p:blipFill>
        <p:spPr>
          <a:xfrm>
            <a:off x="7460657" y="10209224"/>
            <a:ext cx="2428102" cy="838800"/>
          </a:xfrm>
          <a:prstGeom prst="rect">
            <a:avLst/>
          </a:prstGeom>
          <a:ln w="12700">
            <a:miter lim="400000"/>
          </a:ln>
        </p:spPr>
      </p:pic>
    </p:spTree>
    <p:extLst>
      <p:ext uri="{BB962C8B-B14F-4D97-AF65-F5344CB8AC3E}">
        <p14:creationId xmlns:p14="http://schemas.microsoft.com/office/powerpoint/2010/main" val="187523103"/>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6" name="Enterprise products build on open source to address organizational complexity"/>
          <p:cNvSpPr txBox="1">
            <a:spLocks noGrp="1"/>
          </p:cNvSpPr>
          <p:nvPr>
            <p:ph type="title"/>
          </p:nvPr>
        </p:nvSpPr>
        <p:spPr>
          <a:xfrm>
            <a:off x="1519601" y="1078906"/>
            <a:ext cx="21746800" cy="1483069"/>
          </a:xfrm>
          <a:prstGeom prst="rect">
            <a:avLst/>
          </a:prstGeom>
        </p:spPr>
        <p:txBody>
          <a:bodyPr/>
          <a:lstStyle>
            <a:lvl1pPr defTabSz="1280158">
              <a:spcBef>
                <a:spcPts val="1300"/>
              </a:spcBef>
              <a:defRPr sz="4600" spc="-200"/>
            </a:lvl1pPr>
          </a:lstStyle>
          <a:p>
            <a:r>
              <a:t>Enterprise products build on open source to address organizational complexity</a:t>
            </a:r>
          </a:p>
        </p:txBody>
      </p:sp>
      <p:grpSp>
        <p:nvGrpSpPr>
          <p:cNvPr id="2079" name="Collaboration"/>
          <p:cNvGrpSpPr/>
          <p:nvPr/>
        </p:nvGrpSpPr>
        <p:grpSpPr>
          <a:xfrm>
            <a:off x="10956691" y="8227415"/>
            <a:ext cx="3498054" cy="1259691"/>
            <a:chOff x="0" y="0"/>
            <a:chExt cx="3498053" cy="1259689"/>
          </a:xfrm>
        </p:grpSpPr>
        <p:sp>
          <p:nvSpPr>
            <p:cNvPr id="2077" name="Rectangle"/>
            <p:cNvSpPr/>
            <p:nvPr/>
          </p:nvSpPr>
          <p:spPr>
            <a:xfrm>
              <a:off x="-1" y="0"/>
              <a:ext cx="3498055" cy="1259690"/>
            </a:xfrm>
            <a:prstGeom prst="rect">
              <a:avLst/>
            </a:prstGeom>
            <a:solidFill>
              <a:srgbClr val="4F8AFF"/>
            </a:solidFill>
            <a:ln w="12700" cap="flat">
              <a:noFill/>
              <a:miter lim="400000"/>
            </a:ln>
            <a:effectLst/>
          </p:spPr>
          <p:txBody>
            <a:bodyPr wrap="square" lIns="121918" tIns="121918" rIns="121918" bIns="121918" numCol="1" anchor="ctr">
              <a:noAutofit/>
            </a:bodyPr>
            <a:lstStyle/>
            <a:p>
              <a:pPr algn="ctr" defTabSz="825500">
                <a:lnSpc>
                  <a:spcPct val="100000"/>
                </a:lnSpc>
                <a:spcBef>
                  <a:spcPts val="0"/>
                </a:spcBef>
                <a:defRPr sz="2800" b="0">
                  <a:solidFill>
                    <a:srgbClr val="FFFFFF"/>
                  </a:solidFill>
                  <a:latin typeface="Verdana"/>
                  <a:ea typeface="Verdana"/>
                  <a:cs typeface="Verdana"/>
                  <a:sym typeface="Verdana"/>
                </a:defRPr>
              </a:pPr>
              <a:endParaRPr/>
            </a:p>
          </p:txBody>
        </p:sp>
        <p:sp>
          <p:nvSpPr>
            <p:cNvPr id="2078" name="Collaboration"/>
            <p:cNvSpPr txBox="1"/>
            <p:nvPr/>
          </p:nvSpPr>
          <p:spPr>
            <a:xfrm>
              <a:off x="-1" y="363144"/>
              <a:ext cx="3498055" cy="5334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spAutoFit/>
            </a:bodyPr>
            <a:lstStyle>
              <a:lvl1pPr algn="ctr" defTabSz="825500">
                <a:lnSpc>
                  <a:spcPct val="100000"/>
                </a:lnSpc>
                <a:spcBef>
                  <a:spcPts val="0"/>
                </a:spcBef>
                <a:defRPr sz="2800" b="0">
                  <a:solidFill>
                    <a:srgbClr val="FFFFFF"/>
                  </a:solidFill>
                  <a:latin typeface="Verdana"/>
                  <a:ea typeface="Verdana"/>
                  <a:cs typeface="Verdana"/>
                  <a:sym typeface="Verdana"/>
                </a:defRPr>
              </a:lvl1pPr>
            </a:lstStyle>
            <a:p>
              <a:r>
                <a:t> Collaboration</a:t>
              </a:r>
            </a:p>
          </p:txBody>
        </p:sp>
      </p:grpSp>
      <p:sp>
        <p:nvSpPr>
          <p:cNvPr id="2080" name="Line"/>
          <p:cNvSpPr/>
          <p:nvPr/>
        </p:nvSpPr>
        <p:spPr>
          <a:xfrm>
            <a:off x="12705718" y="10783847"/>
            <a:ext cx="2" cy="286716"/>
          </a:xfrm>
          <a:prstGeom prst="line">
            <a:avLst/>
          </a:prstGeom>
          <a:ln w="25400">
            <a:solidFill>
              <a:srgbClr val="9D95EF"/>
            </a:solidFill>
            <a:prstDash val="sysDash"/>
            <a:miter/>
            <a:tailEnd type="oval"/>
          </a:ln>
        </p:spPr>
        <p:txBody>
          <a:bodyPr lIns="45718" tIns="45718" rIns="45718" bIns="45718"/>
          <a:lstStyle/>
          <a:p>
            <a:pPr>
              <a:defRPr>
                <a:solidFill>
                  <a:srgbClr val="FFFFFF"/>
                </a:solidFill>
              </a:defRPr>
            </a:pPr>
            <a:endParaRPr/>
          </a:p>
        </p:txBody>
      </p:sp>
      <p:grpSp>
        <p:nvGrpSpPr>
          <p:cNvPr id="2083" name="Governance &amp; Policy…"/>
          <p:cNvGrpSpPr/>
          <p:nvPr/>
        </p:nvGrpSpPr>
        <p:grpSpPr>
          <a:xfrm>
            <a:off x="17094364" y="5200372"/>
            <a:ext cx="3498055" cy="3047662"/>
            <a:chOff x="0" y="0"/>
            <a:chExt cx="3498053" cy="3047661"/>
          </a:xfrm>
        </p:grpSpPr>
        <p:sp>
          <p:nvSpPr>
            <p:cNvPr id="2081" name="Rectangle"/>
            <p:cNvSpPr/>
            <p:nvPr/>
          </p:nvSpPr>
          <p:spPr>
            <a:xfrm>
              <a:off x="0" y="-1"/>
              <a:ext cx="3498054" cy="3047663"/>
            </a:xfrm>
            <a:prstGeom prst="rect">
              <a:avLst/>
            </a:prstGeom>
            <a:solidFill>
              <a:schemeClr val="accent2">
                <a:lumOff val="22941"/>
              </a:schemeClr>
            </a:solidFill>
            <a:ln w="12700" cap="flat">
              <a:noFill/>
              <a:miter lim="400000"/>
            </a:ln>
            <a:effectLst/>
          </p:spPr>
          <p:txBody>
            <a:bodyPr wrap="square" lIns="121918" tIns="121918" rIns="121918" bIns="121918" numCol="1" anchor="ctr">
              <a:noAutofit/>
            </a:bodyPr>
            <a:lstStyle/>
            <a:p>
              <a:pPr algn="ctr" defTabSz="825500">
                <a:lnSpc>
                  <a:spcPct val="100000"/>
                </a:lnSpc>
                <a:spcBef>
                  <a:spcPts val="0"/>
                </a:spcBef>
                <a:defRPr sz="2800" b="0">
                  <a:solidFill>
                    <a:srgbClr val="FFFFFF"/>
                  </a:solidFill>
                  <a:latin typeface="Verdana"/>
                  <a:ea typeface="Verdana"/>
                  <a:cs typeface="Verdana"/>
                  <a:sym typeface="Verdana"/>
                </a:defRPr>
              </a:pPr>
              <a:endParaRPr/>
            </a:p>
          </p:txBody>
        </p:sp>
        <p:sp>
          <p:nvSpPr>
            <p:cNvPr id="2082" name="Governance &amp; Policy…"/>
            <p:cNvSpPr txBox="1"/>
            <p:nvPr/>
          </p:nvSpPr>
          <p:spPr>
            <a:xfrm>
              <a:off x="0" y="609430"/>
              <a:ext cx="3498054" cy="18288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spAutoFit/>
            </a:bodyPr>
            <a:lstStyle/>
            <a:p>
              <a:pPr algn="ctr" defTabSz="825500">
                <a:lnSpc>
                  <a:spcPct val="100000"/>
                </a:lnSpc>
                <a:spcBef>
                  <a:spcPts val="0"/>
                </a:spcBef>
                <a:defRPr sz="2800" b="0">
                  <a:solidFill>
                    <a:srgbClr val="FFFFFF"/>
                  </a:solidFill>
                  <a:latin typeface="Verdana"/>
                  <a:ea typeface="Verdana"/>
                  <a:cs typeface="Verdana"/>
                  <a:sym typeface="Verdana"/>
                </a:defRPr>
              </a:pPr>
              <a:r>
                <a:rPr dirty="0"/>
                <a:t>Governance &amp; Policy</a:t>
              </a:r>
            </a:p>
            <a:p>
              <a:pPr algn="ctr" defTabSz="825500">
                <a:lnSpc>
                  <a:spcPct val="100000"/>
                </a:lnSpc>
                <a:spcBef>
                  <a:spcPts val="0"/>
                </a:spcBef>
                <a:defRPr sz="2800" b="0">
                  <a:solidFill>
                    <a:srgbClr val="FFFFFF"/>
                  </a:solidFill>
                  <a:latin typeface="Verdana"/>
                  <a:ea typeface="Verdana"/>
                  <a:cs typeface="Verdana"/>
                  <a:sym typeface="Verdana"/>
                </a:defRPr>
              </a:pPr>
              <a:endParaRPr dirty="0"/>
            </a:p>
            <a:p>
              <a:pPr algn="ctr" defTabSz="825500">
                <a:lnSpc>
                  <a:spcPct val="100000"/>
                </a:lnSpc>
                <a:spcBef>
                  <a:spcPts val="0"/>
                </a:spcBef>
                <a:defRPr sz="2800" b="0">
                  <a:solidFill>
                    <a:srgbClr val="FFFFFF"/>
                  </a:solidFill>
                  <a:latin typeface="Verdana"/>
                  <a:ea typeface="Verdana"/>
                  <a:cs typeface="Verdana"/>
                  <a:sym typeface="Verdana"/>
                </a:defRPr>
              </a:pPr>
              <a:r>
                <a:rPr dirty="0"/>
                <a:t>Operations</a:t>
              </a:r>
            </a:p>
          </p:txBody>
        </p:sp>
      </p:grpSp>
      <p:sp>
        <p:nvSpPr>
          <p:cNvPr id="2084" name="Line"/>
          <p:cNvSpPr/>
          <p:nvPr/>
        </p:nvSpPr>
        <p:spPr>
          <a:xfrm>
            <a:off x="6262230" y="10810481"/>
            <a:ext cx="2" cy="260084"/>
          </a:xfrm>
          <a:prstGeom prst="line">
            <a:avLst/>
          </a:prstGeom>
          <a:ln w="25400">
            <a:solidFill>
              <a:srgbClr val="9D95EF"/>
            </a:solidFill>
            <a:prstDash val="sysDash"/>
            <a:miter/>
            <a:tailEnd type="oval"/>
          </a:ln>
        </p:spPr>
        <p:txBody>
          <a:bodyPr lIns="45718" tIns="45718" rIns="45718" bIns="45718"/>
          <a:lstStyle/>
          <a:p>
            <a:pPr>
              <a:defRPr>
                <a:solidFill>
                  <a:srgbClr val="FFFFFF"/>
                </a:solidFill>
              </a:defRPr>
            </a:pPr>
            <a:endParaRPr/>
          </a:p>
        </p:txBody>
      </p:sp>
      <p:grpSp>
        <p:nvGrpSpPr>
          <p:cNvPr id="2087" name="Open Source"/>
          <p:cNvGrpSpPr/>
          <p:nvPr/>
        </p:nvGrpSpPr>
        <p:grpSpPr>
          <a:xfrm>
            <a:off x="4625849" y="9468218"/>
            <a:ext cx="3498055" cy="1259691"/>
            <a:chOff x="0" y="0"/>
            <a:chExt cx="3498053" cy="1259689"/>
          </a:xfrm>
        </p:grpSpPr>
        <p:sp>
          <p:nvSpPr>
            <p:cNvPr id="2085" name="Rectangle"/>
            <p:cNvSpPr/>
            <p:nvPr/>
          </p:nvSpPr>
          <p:spPr>
            <a:xfrm>
              <a:off x="0" y="0"/>
              <a:ext cx="3498054" cy="1259690"/>
            </a:xfrm>
            <a:prstGeom prst="rect">
              <a:avLst/>
            </a:prstGeom>
            <a:solidFill>
              <a:schemeClr val="accent2"/>
            </a:solidFill>
            <a:ln w="12700" cap="flat">
              <a:noFill/>
              <a:miter lim="400000"/>
            </a:ln>
            <a:effectLst/>
          </p:spPr>
          <p:txBody>
            <a:bodyPr wrap="square" lIns="121918" tIns="121918" rIns="121918" bIns="121918" numCol="1" anchor="ctr">
              <a:noAutofit/>
            </a:bodyPr>
            <a:lstStyle/>
            <a:p>
              <a:pPr algn="ctr" defTabSz="825500">
                <a:lnSpc>
                  <a:spcPct val="100000"/>
                </a:lnSpc>
                <a:spcBef>
                  <a:spcPts val="0"/>
                </a:spcBef>
                <a:defRPr sz="2800" b="0">
                  <a:solidFill>
                    <a:srgbClr val="FFFFFF"/>
                  </a:solidFill>
                  <a:latin typeface="Verdana"/>
                  <a:ea typeface="Verdana"/>
                  <a:cs typeface="Verdana"/>
                  <a:sym typeface="Verdana"/>
                </a:defRPr>
              </a:pPr>
              <a:endParaRPr/>
            </a:p>
          </p:txBody>
        </p:sp>
        <p:sp>
          <p:nvSpPr>
            <p:cNvPr id="2086" name="Open Source"/>
            <p:cNvSpPr txBox="1"/>
            <p:nvPr/>
          </p:nvSpPr>
          <p:spPr>
            <a:xfrm>
              <a:off x="0" y="363144"/>
              <a:ext cx="3498054" cy="5334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spAutoFit/>
            </a:bodyPr>
            <a:lstStyle>
              <a:lvl1pPr algn="ctr" defTabSz="825500">
                <a:lnSpc>
                  <a:spcPct val="100000"/>
                </a:lnSpc>
                <a:spcBef>
                  <a:spcPts val="0"/>
                </a:spcBef>
                <a:defRPr sz="2800" b="0">
                  <a:solidFill>
                    <a:srgbClr val="FFFFFF"/>
                  </a:solidFill>
                  <a:latin typeface="Verdana"/>
                  <a:ea typeface="Verdana"/>
                  <a:cs typeface="Verdana"/>
                  <a:sym typeface="Verdana"/>
                </a:defRPr>
              </a:lvl1pPr>
            </a:lstStyle>
            <a:p>
              <a:r>
                <a:t>Open Source</a:t>
              </a:r>
            </a:p>
          </p:txBody>
        </p:sp>
      </p:grpSp>
      <p:sp>
        <p:nvSpPr>
          <p:cNvPr id="2088" name="Connection Line"/>
          <p:cNvSpPr/>
          <p:nvPr/>
        </p:nvSpPr>
        <p:spPr>
          <a:xfrm>
            <a:off x="4614915" y="3767078"/>
            <a:ext cx="15791463" cy="574095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8665" y="21539"/>
                  <a:pt x="15865" y="14339"/>
                  <a:pt x="21600" y="0"/>
                </a:cubicBezTo>
              </a:path>
            </a:pathLst>
          </a:custGeom>
          <a:ln w="25400">
            <a:solidFill>
              <a:srgbClr val="000000"/>
            </a:solidFill>
            <a:miter lim="400000"/>
          </a:ln>
        </p:spPr>
        <p:txBody>
          <a:bodyPr lIns="121918" tIns="121918" rIns="121918" bIns="121918"/>
          <a:lstStyle/>
          <a:p>
            <a:pPr>
              <a:defRPr>
                <a:solidFill>
                  <a:srgbClr val="FFFFFF"/>
                </a:solidFill>
                <a:latin typeface="Tahoma"/>
                <a:ea typeface="Tahoma"/>
                <a:cs typeface="Tahoma"/>
                <a:sym typeface="Tahoma"/>
              </a:defRPr>
            </a:pPr>
            <a:endParaRPr/>
          </a:p>
        </p:txBody>
      </p:sp>
      <p:sp>
        <p:nvSpPr>
          <p:cNvPr id="2089" name="Slide Number"/>
          <p:cNvSpPr txBox="1">
            <a:spLocks noGrp="1"/>
          </p:cNvSpPr>
          <p:nvPr>
            <p:ph type="sldNum" sz="quarter" idx="4294967295"/>
          </p:nvPr>
        </p:nvSpPr>
        <p:spPr>
          <a:xfrm>
            <a:off x="23460168" y="12945581"/>
            <a:ext cx="514904" cy="485139"/>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25</a:t>
            </a:fld>
            <a:endParaRPr/>
          </a:p>
        </p:txBody>
      </p:sp>
      <p:sp>
        <p:nvSpPr>
          <p:cNvPr id="2090" name="Line"/>
          <p:cNvSpPr/>
          <p:nvPr/>
        </p:nvSpPr>
        <p:spPr>
          <a:xfrm flipH="1">
            <a:off x="4644900" y="4435970"/>
            <a:ext cx="2" cy="6287187"/>
          </a:xfrm>
          <a:prstGeom prst="line">
            <a:avLst/>
          </a:prstGeom>
          <a:ln w="38100" cap="sq">
            <a:solidFill>
              <a:schemeClr val="accent1"/>
            </a:solidFill>
            <a:miter/>
          </a:ln>
        </p:spPr>
        <p:txBody>
          <a:bodyPr lIns="45718" tIns="45718" rIns="45718" bIns="45718"/>
          <a:lstStyle/>
          <a:p>
            <a:pPr>
              <a:defRPr>
                <a:solidFill>
                  <a:srgbClr val="FFFFFF"/>
                </a:solidFill>
              </a:defRPr>
            </a:pPr>
            <a:endParaRPr/>
          </a:p>
        </p:txBody>
      </p:sp>
      <p:sp>
        <p:nvSpPr>
          <p:cNvPr id="2091" name="Line"/>
          <p:cNvSpPr/>
          <p:nvPr/>
        </p:nvSpPr>
        <p:spPr>
          <a:xfrm>
            <a:off x="4644899" y="10735492"/>
            <a:ext cx="15784062" cy="2"/>
          </a:xfrm>
          <a:prstGeom prst="line">
            <a:avLst/>
          </a:prstGeom>
          <a:ln w="38100" cap="sq">
            <a:solidFill>
              <a:schemeClr val="accent1"/>
            </a:solidFill>
            <a:miter/>
          </a:ln>
        </p:spPr>
        <p:txBody>
          <a:bodyPr lIns="45718" tIns="45718" rIns="45718" bIns="45718"/>
          <a:lstStyle/>
          <a:p>
            <a:pPr>
              <a:defRPr>
                <a:solidFill>
                  <a:srgbClr val="FFFFFF"/>
                </a:solidFill>
              </a:defRPr>
            </a:pPr>
            <a:endParaRPr/>
          </a:p>
        </p:txBody>
      </p:sp>
      <p:sp>
        <p:nvSpPr>
          <p:cNvPr id="2095" name="Organizational Complexity"/>
          <p:cNvSpPr txBox="1"/>
          <p:nvPr/>
        </p:nvSpPr>
        <p:spPr>
          <a:xfrm rot="16200000">
            <a:off x="1369683" y="7121476"/>
            <a:ext cx="4915851" cy="739139"/>
          </a:xfrm>
          <a:prstGeom prst="rect">
            <a:avLst/>
          </a:prstGeom>
          <a:ln w="12700">
            <a:miter lim="400000"/>
          </a:ln>
          <a:extLst>
            <a:ext uri="{C572A759-6A51-4108-AA02-DFA0A04FC94B}">
              <ma14:wrappingTextBoxFlag xmlns:ma14="http://schemas.microsoft.com/office/mac/drawingml/2011/main" xmlns="" val="1"/>
            </a:ext>
          </a:extLst>
        </p:spPr>
        <p:txBody>
          <a:bodyPr wrap="none" lIns="121918" tIns="121918" rIns="121918" bIns="121918" anchor="b">
            <a:spAutoFit/>
          </a:bodyPr>
          <a:lstStyle>
            <a:lvl1pPr>
              <a:defRPr sz="3200" b="0">
                <a:solidFill>
                  <a:srgbClr val="535353"/>
                </a:solidFill>
                <a:latin typeface="Tahoma"/>
                <a:ea typeface="Tahoma"/>
                <a:cs typeface="Tahoma"/>
                <a:sym typeface="Tahoma"/>
              </a:defRPr>
            </a:lvl1pPr>
          </a:lstStyle>
          <a:p>
            <a:r>
              <a:t>Organizational Complexity</a:t>
            </a:r>
          </a:p>
        </p:txBody>
      </p:sp>
      <p:sp>
        <p:nvSpPr>
          <p:cNvPr id="2096" name="Circle"/>
          <p:cNvSpPr/>
          <p:nvPr/>
        </p:nvSpPr>
        <p:spPr>
          <a:xfrm>
            <a:off x="12586800" y="8111073"/>
            <a:ext cx="237837" cy="237837"/>
          </a:xfrm>
          <a:prstGeom prst="ellipse">
            <a:avLst/>
          </a:prstGeom>
          <a:solidFill>
            <a:srgbClr val="FFFFFF"/>
          </a:solidFill>
          <a:ln w="101600">
            <a:solidFill>
              <a:srgbClr val="000000"/>
            </a:solidFill>
            <a:miter lim="400000"/>
          </a:ln>
        </p:spPr>
        <p:txBody>
          <a:bodyPr lIns="121918" tIns="121918" rIns="121918" bIns="121918" anchor="ctr"/>
          <a:lstStyle/>
          <a:p>
            <a:pPr>
              <a:lnSpc>
                <a:spcPct val="100000"/>
              </a:lnSpc>
              <a:spcBef>
                <a:spcPts val="0"/>
              </a:spcBef>
              <a:defRPr sz="8400" b="0">
                <a:solidFill>
                  <a:srgbClr val="FFFFFF"/>
                </a:solidFill>
                <a:latin typeface="Verdana"/>
                <a:ea typeface="Verdana"/>
                <a:cs typeface="Verdana"/>
                <a:sym typeface="Verdana"/>
              </a:defRPr>
            </a:pPr>
            <a:endParaRPr/>
          </a:p>
        </p:txBody>
      </p:sp>
      <p:sp>
        <p:nvSpPr>
          <p:cNvPr id="2097" name="Circle"/>
          <p:cNvSpPr/>
          <p:nvPr/>
        </p:nvSpPr>
        <p:spPr>
          <a:xfrm>
            <a:off x="6128773" y="9339181"/>
            <a:ext cx="237837" cy="237837"/>
          </a:xfrm>
          <a:prstGeom prst="ellipse">
            <a:avLst/>
          </a:prstGeom>
          <a:solidFill>
            <a:srgbClr val="FFFFFF"/>
          </a:solidFill>
          <a:ln w="101600">
            <a:solidFill>
              <a:srgbClr val="000000"/>
            </a:solidFill>
            <a:miter lim="400000"/>
          </a:ln>
        </p:spPr>
        <p:txBody>
          <a:bodyPr lIns="121918" tIns="121918" rIns="121918" bIns="121918" anchor="ctr"/>
          <a:lstStyle/>
          <a:p>
            <a:pPr>
              <a:lnSpc>
                <a:spcPct val="100000"/>
              </a:lnSpc>
              <a:spcBef>
                <a:spcPts val="0"/>
              </a:spcBef>
              <a:defRPr sz="8400" b="0">
                <a:solidFill>
                  <a:srgbClr val="FFFFFF"/>
                </a:solidFill>
                <a:latin typeface="Verdana"/>
                <a:ea typeface="Verdana"/>
                <a:cs typeface="Verdana"/>
                <a:sym typeface="Verdana"/>
              </a:defRPr>
            </a:pPr>
            <a:endParaRPr/>
          </a:p>
        </p:txBody>
      </p:sp>
      <p:grpSp>
        <p:nvGrpSpPr>
          <p:cNvPr id="2100" name="Open Source"/>
          <p:cNvGrpSpPr/>
          <p:nvPr/>
        </p:nvGrpSpPr>
        <p:grpSpPr>
          <a:xfrm>
            <a:off x="10956691" y="9488950"/>
            <a:ext cx="3498054" cy="1259691"/>
            <a:chOff x="0" y="0"/>
            <a:chExt cx="3498053" cy="1259689"/>
          </a:xfrm>
        </p:grpSpPr>
        <p:sp>
          <p:nvSpPr>
            <p:cNvPr id="2098" name="Rectangle"/>
            <p:cNvSpPr/>
            <p:nvPr/>
          </p:nvSpPr>
          <p:spPr>
            <a:xfrm>
              <a:off x="-1" y="0"/>
              <a:ext cx="3498055" cy="1259690"/>
            </a:xfrm>
            <a:prstGeom prst="rect">
              <a:avLst/>
            </a:prstGeom>
            <a:solidFill>
              <a:schemeClr val="accent2"/>
            </a:solidFill>
            <a:ln w="12700" cap="flat">
              <a:noFill/>
              <a:miter lim="400000"/>
            </a:ln>
            <a:effectLst/>
          </p:spPr>
          <p:txBody>
            <a:bodyPr wrap="square" lIns="121918" tIns="121918" rIns="121918" bIns="121918" numCol="1" anchor="ctr">
              <a:noAutofit/>
            </a:bodyPr>
            <a:lstStyle/>
            <a:p>
              <a:pPr indent="228600" algn="ctr" defTabSz="825500">
                <a:lnSpc>
                  <a:spcPct val="100000"/>
                </a:lnSpc>
                <a:spcBef>
                  <a:spcPts val="0"/>
                </a:spcBef>
                <a:defRPr sz="2800" b="0">
                  <a:solidFill>
                    <a:srgbClr val="FFFFFF"/>
                  </a:solidFill>
                  <a:latin typeface="Verdana"/>
                  <a:ea typeface="Verdana"/>
                  <a:cs typeface="Verdana"/>
                  <a:sym typeface="Verdana"/>
                </a:defRPr>
              </a:pPr>
              <a:endParaRPr/>
            </a:p>
          </p:txBody>
        </p:sp>
        <p:sp>
          <p:nvSpPr>
            <p:cNvPr id="2099" name="Open Source"/>
            <p:cNvSpPr txBox="1"/>
            <p:nvPr/>
          </p:nvSpPr>
          <p:spPr>
            <a:xfrm>
              <a:off x="-1" y="363144"/>
              <a:ext cx="3498055" cy="5334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spAutoFit/>
            </a:bodyPr>
            <a:lstStyle/>
            <a:p>
              <a:pPr lvl="1" indent="228600" algn="ctr" defTabSz="825500">
                <a:lnSpc>
                  <a:spcPct val="100000"/>
                </a:lnSpc>
                <a:spcBef>
                  <a:spcPts val="0"/>
                </a:spcBef>
                <a:defRPr sz="2800" b="0">
                  <a:solidFill>
                    <a:srgbClr val="FFFFFF"/>
                  </a:solidFill>
                  <a:latin typeface="Verdana"/>
                  <a:ea typeface="Verdana"/>
                  <a:cs typeface="Verdana"/>
                  <a:sym typeface="Verdana"/>
                </a:defRPr>
              </a:pPr>
              <a:r>
                <a:t>Open Source</a:t>
              </a:r>
            </a:p>
          </p:txBody>
        </p:sp>
      </p:grpSp>
      <p:grpSp>
        <p:nvGrpSpPr>
          <p:cNvPr id="2103" name="Open Source"/>
          <p:cNvGrpSpPr/>
          <p:nvPr/>
        </p:nvGrpSpPr>
        <p:grpSpPr>
          <a:xfrm>
            <a:off x="17094364" y="9494853"/>
            <a:ext cx="3498055" cy="1259690"/>
            <a:chOff x="0" y="0"/>
            <a:chExt cx="3498053" cy="1259689"/>
          </a:xfrm>
        </p:grpSpPr>
        <p:sp>
          <p:nvSpPr>
            <p:cNvPr id="2101" name="Rectangle"/>
            <p:cNvSpPr/>
            <p:nvPr/>
          </p:nvSpPr>
          <p:spPr>
            <a:xfrm>
              <a:off x="0" y="0"/>
              <a:ext cx="3498054" cy="1259690"/>
            </a:xfrm>
            <a:prstGeom prst="rect">
              <a:avLst/>
            </a:prstGeom>
            <a:solidFill>
              <a:schemeClr val="accent2"/>
            </a:solidFill>
            <a:ln w="12700" cap="flat">
              <a:noFill/>
              <a:miter lim="400000"/>
            </a:ln>
            <a:effectLst/>
          </p:spPr>
          <p:txBody>
            <a:bodyPr wrap="square" lIns="121918" tIns="121918" rIns="121918" bIns="121918" numCol="1" anchor="ctr">
              <a:noAutofit/>
            </a:bodyPr>
            <a:lstStyle/>
            <a:p>
              <a:pPr algn="ctr" defTabSz="825500">
                <a:lnSpc>
                  <a:spcPct val="100000"/>
                </a:lnSpc>
                <a:spcBef>
                  <a:spcPts val="0"/>
                </a:spcBef>
                <a:defRPr sz="2800" b="0">
                  <a:solidFill>
                    <a:srgbClr val="FFFFFF"/>
                  </a:solidFill>
                  <a:latin typeface="Verdana"/>
                  <a:ea typeface="Verdana"/>
                  <a:cs typeface="Verdana"/>
                  <a:sym typeface="Verdana"/>
                </a:defRPr>
              </a:pPr>
              <a:endParaRPr/>
            </a:p>
          </p:txBody>
        </p:sp>
        <p:sp>
          <p:nvSpPr>
            <p:cNvPr id="2102" name="Open Source"/>
            <p:cNvSpPr txBox="1"/>
            <p:nvPr/>
          </p:nvSpPr>
          <p:spPr>
            <a:xfrm>
              <a:off x="0" y="363144"/>
              <a:ext cx="3498054" cy="5334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spAutoFit/>
            </a:bodyPr>
            <a:lstStyle>
              <a:lvl1pPr algn="ctr" defTabSz="825500">
                <a:lnSpc>
                  <a:spcPct val="100000"/>
                </a:lnSpc>
                <a:spcBef>
                  <a:spcPts val="0"/>
                </a:spcBef>
                <a:defRPr sz="2800" b="0">
                  <a:solidFill>
                    <a:srgbClr val="FFFFFF"/>
                  </a:solidFill>
                  <a:latin typeface="Verdana"/>
                  <a:ea typeface="Verdana"/>
                  <a:cs typeface="Verdana"/>
                  <a:sym typeface="Verdana"/>
                </a:defRPr>
              </a:lvl1pPr>
            </a:lstStyle>
            <a:p>
              <a:r>
                <a:t>Open Source</a:t>
              </a:r>
            </a:p>
          </p:txBody>
        </p:sp>
      </p:grpSp>
      <p:sp>
        <p:nvSpPr>
          <p:cNvPr id="2104" name="Line"/>
          <p:cNvSpPr/>
          <p:nvPr/>
        </p:nvSpPr>
        <p:spPr>
          <a:xfrm>
            <a:off x="18843390" y="10810481"/>
            <a:ext cx="2" cy="260084"/>
          </a:xfrm>
          <a:prstGeom prst="line">
            <a:avLst/>
          </a:prstGeom>
          <a:ln w="25400">
            <a:solidFill>
              <a:srgbClr val="9D95EF"/>
            </a:solidFill>
            <a:prstDash val="sysDash"/>
            <a:miter/>
            <a:tailEnd type="oval"/>
          </a:ln>
        </p:spPr>
        <p:txBody>
          <a:bodyPr lIns="45718" tIns="45718" rIns="45718" bIns="45718"/>
          <a:lstStyle/>
          <a:p>
            <a:pPr>
              <a:defRPr>
                <a:solidFill>
                  <a:srgbClr val="FFFFFF"/>
                </a:solidFill>
              </a:defRPr>
            </a:pPr>
            <a:endParaRPr/>
          </a:p>
        </p:txBody>
      </p:sp>
      <p:sp>
        <p:nvSpPr>
          <p:cNvPr id="2105" name="Circle"/>
          <p:cNvSpPr/>
          <p:nvPr/>
        </p:nvSpPr>
        <p:spPr>
          <a:xfrm>
            <a:off x="18712707" y="4999170"/>
            <a:ext cx="237837" cy="237837"/>
          </a:xfrm>
          <a:prstGeom prst="ellipse">
            <a:avLst/>
          </a:prstGeom>
          <a:solidFill>
            <a:srgbClr val="FFFFFF"/>
          </a:solidFill>
          <a:ln w="101600">
            <a:solidFill>
              <a:srgbClr val="000000"/>
            </a:solidFill>
            <a:miter lim="400000"/>
          </a:ln>
        </p:spPr>
        <p:txBody>
          <a:bodyPr lIns="121918" tIns="121918" rIns="121918" bIns="121918" anchor="ctr"/>
          <a:lstStyle/>
          <a:p>
            <a:pPr>
              <a:lnSpc>
                <a:spcPct val="100000"/>
              </a:lnSpc>
              <a:spcBef>
                <a:spcPts val="0"/>
              </a:spcBef>
              <a:defRPr sz="8400" b="0">
                <a:solidFill>
                  <a:srgbClr val="FFFFFF"/>
                </a:solidFill>
                <a:latin typeface="Verdana"/>
                <a:ea typeface="Verdana"/>
                <a:cs typeface="Verdana"/>
                <a:sym typeface="Verdana"/>
              </a:defRPr>
            </a:pPr>
            <a:endParaRPr/>
          </a:p>
        </p:txBody>
      </p:sp>
      <p:grpSp>
        <p:nvGrpSpPr>
          <p:cNvPr id="2108" name="Collaboration"/>
          <p:cNvGrpSpPr/>
          <p:nvPr/>
        </p:nvGrpSpPr>
        <p:grpSpPr>
          <a:xfrm>
            <a:off x="17094364" y="8246019"/>
            <a:ext cx="3498055" cy="1259691"/>
            <a:chOff x="0" y="0"/>
            <a:chExt cx="3498053" cy="1259689"/>
          </a:xfrm>
        </p:grpSpPr>
        <p:sp>
          <p:nvSpPr>
            <p:cNvPr id="2106" name="Rectangle"/>
            <p:cNvSpPr/>
            <p:nvPr/>
          </p:nvSpPr>
          <p:spPr>
            <a:xfrm>
              <a:off x="0" y="0"/>
              <a:ext cx="3498054" cy="1259690"/>
            </a:xfrm>
            <a:prstGeom prst="rect">
              <a:avLst/>
            </a:prstGeom>
            <a:solidFill>
              <a:srgbClr val="4F8AFF"/>
            </a:solidFill>
            <a:ln w="12700" cap="flat">
              <a:noFill/>
              <a:miter lim="400000"/>
            </a:ln>
            <a:effectLst/>
          </p:spPr>
          <p:txBody>
            <a:bodyPr wrap="square" lIns="121918" tIns="121918" rIns="121918" bIns="121918" numCol="1" anchor="ctr">
              <a:noAutofit/>
            </a:bodyPr>
            <a:lstStyle/>
            <a:p>
              <a:pPr algn="ctr" defTabSz="825500">
                <a:lnSpc>
                  <a:spcPct val="100000"/>
                </a:lnSpc>
                <a:spcBef>
                  <a:spcPts val="0"/>
                </a:spcBef>
                <a:defRPr sz="2800" b="0">
                  <a:solidFill>
                    <a:srgbClr val="FFFFFF"/>
                  </a:solidFill>
                  <a:latin typeface="Verdana"/>
                  <a:ea typeface="Verdana"/>
                  <a:cs typeface="Verdana"/>
                  <a:sym typeface="Verdana"/>
                </a:defRPr>
              </a:pPr>
              <a:endParaRPr/>
            </a:p>
          </p:txBody>
        </p:sp>
        <p:sp>
          <p:nvSpPr>
            <p:cNvPr id="2107" name="Collaboration"/>
            <p:cNvSpPr txBox="1"/>
            <p:nvPr/>
          </p:nvSpPr>
          <p:spPr>
            <a:xfrm>
              <a:off x="0" y="363144"/>
              <a:ext cx="3498054" cy="5334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spAutoFit/>
            </a:bodyPr>
            <a:lstStyle>
              <a:lvl1pPr algn="ctr" defTabSz="825500">
                <a:lnSpc>
                  <a:spcPct val="100000"/>
                </a:lnSpc>
                <a:spcBef>
                  <a:spcPts val="0"/>
                </a:spcBef>
                <a:defRPr sz="2800" b="0">
                  <a:solidFill>
                    <a:srgbClr val="FFFFFF"/>
                  </a:solidFill>
                  <a:latin typeface="Verdana"/>
                  <a:ea typeface="Verdana"/>
                  <a:cs typeface="Verdana"/>
                  <a:sym typeface="Verdana"/>
                </a:defRPr>
              </a:lvl1pPr>
            </a:lstStyle>
            <a:p>
              <a:r>
                <a:t>Collaboration</a:t>
              </a:r>
            </a:p>
          </p:txBody>
        </p:sp>
      </p:grpSp>
      <p:sp>
        <p:nvSpPr>
          <p:cNvPr id="71" name="Shape 1008">
            <a:extLst>
              <a:ext uri="{FF2B5EF4-FFF2-40B4-BE49-F238E27FC236}">
                <a16:creationId xmlns:a16="http://schemas.microsoft.com/office/drawing/2014/main" id="{ABC8153B-6791-A841-BF38-7F1B8D0CC61E}"/>
              </a:ext>
            </a:extLst>
          </p:cNvPr>
          <p:cNvSpPr/>
          <p:nvPr/>
        </p:nvSpPr>
        <p:spPr>
          <a:xfrm>
            <a:off x="4493221" y="11180403"/>
            <a:ext cx="3472406" cy="942341"/>
          </a:xfrm>
          <a:prstGeom prst="rect">
            <a:avLst/>
          </a:prstGeom>
          <a:ln w="25400">
            <a:miter lim="400000"/>
          </a:ln>
          <a:extLst>
            <a:ext uri="{C572A759-6A51-4108-AA02-DFA0A04FC94B}">
              <ma14:wrappingTextBoxFlag xmlns:ma14="http://schemas.microsoft.com/office/mac/drawingml/2011/main" xmlns="" val="1"/>
            </a:ext>
          </a:extLst>
        </p:spPr>
        <p:txBody>
          <a:bodyPr lIns="121919" tIns="121919" rIns="121919" bIns="121919">
            <a:spAutoFit/>
          </a:bodyPr>
          <a:lstStyle/>
          <a:p>
            <a:pPr algn="ctr">
              <a:lnSpc>
                <a:spcPct val="100000"/>
              </a:lnSpc>
              <a:spcBef>
                <a:spcPts val="0"/>
              </a:spcBef>
              <a:defRPr sz="2000" b="0">
                <a:solidFill>
                  <a:srgbClr val="44546A"/>
                </a:solidFill>
                <a:latin typeface="Verdana"/>
                <a:ea typeface="Verdana"/>
                <a:cs typeface="Verdana"/>
                <a:sym typeface="Verdana"/>
              </a:defRPr>
            </a:pPr>
            <a:r>
              <a:rPr dirty="0"/>
              <a:t>Individuals use</a:t>
            </a:r>
          </a:p>
          <a:p>
            <a:pPr algn="ctr">
              <a:lnSpc>
                <a:spcPct val="100000"/>
              </a:lnSpc>
              <a:spcBef>
                <a:spcPts val="0"/>
              </a:spcBef>
              <a:defRPr sz="2600">
                <a:solidFill>
                  <a:srgbClr val="44546A"/>
                </a:solidFill>
                <a:latin typeface="Verdana"/>
                <a:ea typeface="Verdana"/>
                <a:cs typeface="Verdana"/>
                <a:sym typeface="Verdana"/>
              </a:defRPr>
            </a:pPr>
            <a:r>
              <a:rPr dirty="0"/>
              <a:t>OSS</a:t>
            </a:r>
          </a:p>
        </p:txBody>
      </p:sp>
      <p:sp>
        <p:nvSpPr>
          <p:cNvPr id="72" name="Shape 1009">
            <a:extLst>
              <a:ext uri="{FF2B5EF4-FFF2-40B4-BE49-F238E27FC236}">
                <a16:creationId xmlns:a16="http://schemas.microsoft.com/office/drawing/2014/main" id="{2BF34279-193F-0C41-9A19-2F1FE8A2811C}"/>
              </a:ext>
            </a:extLst>
          </p:cNvPr>
          <p:cNvSpPr/>
          <p:nvPr/>
        </p:nvSpPr>
        <p:spPr>
          <a:xfrm>
            <a:off x="11421594" y="11180403"/>
            <a:ext cx="2568729" cy="942341"/>
          </a:xfrm>
          <a:prstGeom prst="rect">
            <a:avLst/>
          </a:prstGeom>
          <a:ln w="25400">
            <a:miter lim="400000"/>
          </a:ln>
          <a:extLst>
            <a:ext uri="{C572A759-6A51-4108-AA02-DFA0A04FC94B}">
              <ma14:wrappingTextBoxFlag xmlns:ma14="http://schemas.microsoft.com/office/mac/drawingml/2011/main" xmlns="" val="1"/>
            </a:ext>
          </a:extLst>
        </p:spPr>
        <p:txBody>
          <a:bodyPr lIns="121919" tIns="121919" rIns="121919" bIns="121919">
            <a:spAutoFit/>
          </a:bodyPr>
          <a:lstStyle/>
          <a:p>
            <a:pPr algn="ctr">
              <a:lnSpc>
                <a:spcPct val="100000"/>
              </a:lnSpc>
              <a:spcBef>
                <a:spcPts val="0"/>
              </a:spcBef>
              <a:defRPr sz="2000" b="0">
                <a:solidFill>
                  <a:srgbClr val="44546A"/>
                </a:solidFill>
                <a:latin typeface="Verdana"/>
                <a:ea typeface="Verdana"/>
                <a:cs typeface="Verdana"/>
                <a:sym typeface="Verdana"/>
              </a:defRPr>
            </a:pPr>
            <a:r>
              <a:t>Teams use</a:t>
            </a:r>
          </a:p>
          <a:p>
            <a:pPr algn="ctr">
              <a:lnSpc>
                <a:spcPct val="100000"/>
              </a:lnSpc>
              <a:spcBef>
                <a:spcPts val="0"/>
              </a:spcBef>
              <a:defRPr sz="2600">
                <a:solidFill>
                  <a:srgbClr val="44546A"/>
                </a:solidFill>
                <a:latin typeface="Verdana"/>
                <a:ea typeface="Verdana"/>
                <a:cs typeface="Verdana"/>
                <a:sym typeface="Verdana"/>
              </a:defRPr>
            </a:pPr>
            <a:r>
              <a:t>Pro</a:t>
            </a:r>
          </a:p>
        </p:txBody>
      </p:sp>
      <p:sp>
        <p:nvSpPr>
          <p:cNvPr id="73" name="Shape 1010">
            <a:extLst>
              <a:ext uri="{FF2B5EF4-FFF2-40B4-BE49-F238E27FC236}">
                <a16:creationId xmlns:a16="http://schemas.microsoft.com/office/drawing/2014/main" id="{1EDA61CA-3F63-DD47-B5AD-9A13C0A9C8FC}"/>
              </a:ext>
            </a:extLst>
          </p:cNvPr>
          <p:cNvSpPr/>
          <p:nvPr/>
        </p:nvSpPr>
        <p:spPr>
          <a:xfrm>
            <a:off x="16936608" y="11180403"/>
            <a:ext cx="3790033" cy="942341"/>
          </a:xfrm>
          <a:prstGeom prst="rect">
            <a:avLst/>
          </a:prstGeom>
          <a:ln w="25400">
            <a:miter lim="400000"/>
          </a:ln>
          <a:extLst>
            <a:ext uri="{C572A759-6A51-4108-AA02-DFA0A04FC94B}">
              <ma14:wrappingTextBoxFlag xmlns:ma14="http://schemas.microsoft.com/office/mac/drawingml/2011/main" xmlns="" val="1"/>
            </a:ext>
          </a:extLst>
        </p:spPr>
        <p:txBody>
          <a:bodyPr lIns="121919" tIns="121919" rIns="121919" bIns="121919">
            <a:spAutoFit/>
          </a:bodyPr>
          <a:lstStyle/>
          <a:p>
            <a:pPr algn="ctr">
              <a:lnSpc>
                <a:spcPct val="100000"/>
              </a:lnSpc>
              <a:spcBef>
                <a:spcPts val="0"/>
              </a:spcBef>
              <a:defRPr sz="2000" b="0">
                <a:solidFill>
                  <a:srgbClr val="44546A"/>
                </a:solidFill>
                <a:latin typeface="Verdana"/>
                <a:ea typeface="Verdana"/>
                <a:cs typeface="Verdana"/>
                <a:sym typeface="Verdana"/>
              </a:defRPr>
            </a:pPr>
            <a:r>
              <a:t>Organizations use</a:t>
            </a:r>
          </a:p>
          <a:p>
            <a:pPr algn="ctr">
              <a:lnSpc>
                <a:spcPct val="100000"/>
              </a:lnSpc>
              <a:spcBef>
                <a:spcPts val="0"/>
              </a:spcBef>
              <a:defRPr sz="2600">
                <a:solidFill>
                  <a:srgbClr val="44546A"/>
                </a:solidFill>
                <a:latin typeface="Verdana"/>
                <a:ea typeface="Verdana"/>
                <a:cs typeface="Verdana"/>
                <a:sym typeface="Verdana"/>
              </a:defRPr>
            </a:pPr>
            <a:r>
              <a:t>Premium</a:t>
            </a:r>
          </a:p>
        </p:txBody>
      </p:sp>
      <p:grpSp>
        <p:nvGrpSpPr>
          <p:cNvPr id="74" name="Group 1022">
            <a:extLst>
              <a:ext uri="{FF2B5EF4-FFF2-40B4-BE49-F238E27FC236}">
                <a16:creationId xmlns:a16="http://schemas.microsoft.com/office/drawing/2014/main" id="{035217C2-1545-8E43-8B6D-C2249C5B43E9}"/>
              </a:ext>
            </a:extLst>
          </p:cNvPr>
          <p:cNvGrpSpPr/>
          <p:nvPr/>
        </p:nvGrpSpPr>
        <p:grpSpPr>
          <a:xfrm>
            <a:off x="5921681" y="12178682"/>
            <a:ext cx="681098" cy="786684"/>
            <a:chOff x="0" y="0"/>
            <a:chExt cx="681096" cy="786682"/>
          </a:xfrm>
        </p:grpSpPr>
        <p:sp>
          <p:nvSpPr>
            <p:cNvPr id="75" name="Shape 1020">
              <a:extLst>
                <a:ext uri="{FF2B5EF4-FFF2-40B4-BE49-F238E27FC236}">
                  <a16:creationId xmlns:a16="http://schemas.microsoft.com/office/drawing/2014/main" id="{8296AF9C-FA18-F04B-81ED-DEBF1DA90C83}"/>
                </a:ext>
              </a:extLst>
            </p:cNvPr>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76" name="Shape 1021">
              <a:extLst>
                <a:ext uri="{FF2B5EF4-FFF2-40B4-BE49-F238E27FC236}">
                  <a16:creationId xmlns:a16="http://schemas.microsoft.com/office/drawing/2014/main" id="{C6BB4D61-52FB-A14D-8B20-239DA63CF127}"/>
                </a:ext>
              </a:extLst>
            </p:cNvPr>
            <p:cNvSpPr/>
            <p:nvPr/>
          </p:nvSpPr>
          <p:spPr>
            <a:xfrm>
              <a:off x="0" y="399270"/>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nvGrpSpPr>
          <p:cNvPr id="77" name="Group 1032">
            <a:extLst>
              <a:ext uri="{FF2B5EF4-FFF2-40B4-BE49-F238E27FC236}">
                <a16:creationId xmlns:a16="http://schemas.microsoft.com/office/drawing/2014/main" id="{C59B527C-D99F-F647-9C37-213D496C6E31}"/>
              </a:ext>
            </a:extLst>
          </p:cNvPr>
          <p:cNvGrpSpPr/>
          <p:nvPr/>
        </p:nvGrpSpPr>
        <p:grpSpPr>
          <a:xfrm>
            <a:off x="11641343" y="12178682"/>
            <a:ext cx="2128751" cy="786684"/>
            <a:chOff x="0" y="0"/>
            <a:chExt cx="2128749" cy="786682"/>
          </a:xfrm>
        </p:grpSpPr>
        <p:grpSp>
          <p:nvGrpSpPr>
            <p:cNvPr id="78" name="Group 1025">
              <a:extLst>
                <a:ext uri="{FF2B5EF4-FFF2-40B4-BE49-F238E27FC236}">
                  <a16:creationId xmlns:a16="http://schemas.microsoft.com/office/drawing/2014/main" id="{77903F49-FD8E-AC4D-B0DC-1EB3865F2923}"/>
                </a:ext>
              </a:extLst>
            </p:cNvPr>
            <p:cNvGrpSpPr/>
            <p:nvPr/>
          </p:nvGrpSpPr>
          <p:grpSpPr>
            <a:xfrm>
              <a:off x="0" y="0"/>
              <a:ext cx="681097" cy="786683"/>
              <a:chOff x="0" y="0"/>
              <a:chExt cx="681096" cy="786682"/>
            </a:xfrm>
          </p:grpSpPr>
          <p:sp>
            <p:nvSpPr>
              <p:cNvPr id="85" name="Shape 1023">
                <a:extLst>
                  <a:ext uri="{FF2B5EF4-FFF2-40B4-BE49-F238E27FC236}">
                    <a16:creationId xmlns:a16="http://schemas.microsoft.com/office/drawing/2014/main" id="{C5F17418-D708-ED46-B5C1-8BC9CC340481}"/>
                  </a:ext>
                </a:extLst>
              </p:cNvPr>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86" name="Shape 1024">
                <a:extLst>
                  <a:ext uri="{FF2B5EF4-FFF2-40B4-BE49-F238E27FC236}">
                    <a16:creationId xmlns:a16="http://schemas.microsoft.com/office/drawing/2014/main" id="{13C7BA4F-2BF9-C546-9700-91FC5D13C017}"/>
                  </a:ext>
                </a:extLst>
              </p:cNvPr>
              <p:cNvSpPr/>
              <p:nvPr/>
            </p:nvSpPr>
            <p:spPr>
              <a:xfrm>
                <a:off x="0" y="399270"/>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nvGrpSpPr>
            <p:cNvPr id="79" name="Group 1028">
              <a:extLst>
                <a:ext uri="{FF2B5EF4-FFF2-40B4-BE49-F238E27FC236}">
                  <a16:creationId xmlns:a16="http://schemas.microsoft.com/office/drawing/2014/main" id="{D8749CA5-0F50-E340-9316-73AD9A18790F}"/>
                </a:ext>
              </a:extLst>
            </p:cNvPr>
            <p:cNvGrpSpPr/>
            <p:nvPr/>
          </p:nvGrpSpPr>
          <p:grpSpPr>
            <a:xfrm>
              <a:off x="736600" y="0"/>
              <a:ext cx="681097" cy="786683"/>
              <a:chOff x="0" y="0"/>
              <a:chExt cx="681096" cy="786682"/>
            </a:xfrm>
          </p:grpSpPr>
          <p:sp>
            <p:nvSpPr>
              <p:cNvPr id="83" name="Shape 1026">
                <a:extLst>
                  <a:ext uri="{FF2B5EF4-FFF2-40B4-BE49-F238E27FC236}">
                    <a16:creationId xmlns:a16="http://schemas.microsoft.com/office/drawing/2014/main" id="{759B2770-6F1E-9C48-91CB-867A4CE08651}"/>
                  </a:ext>
                </a:extLst>
              </p:cNvPr>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84" name="Shape 1027">
                <a:extLst>
                  <a:ext uri="{FF2B5EF4-FFF2-40B4-BE49-F238E27FC236}">
                    <a16:creationId xmlns:a16="http://schemas.microsoft.com/office/drawing/2014/main" id="{0D77ABA6-8FB1-1548-A900-80FB224CDC6B}"/>
                  </a:ext>
                </a:extLst>
              </p:cNvPr>
              <p:cNvSpPr/>
              <p:nvPr/>
            </p:nvSpPr>
            <p:spPr>
              <a:xfrm>
                <a:off x="0" y="399270"/>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nvGrpSpPr>
            <p:cNvPr id="80" name="Group 1031">
              <a:extLst>
                <a:ext uri="{FF2B5EF4-FFF2-40B4-BE49-F238E27FC236}">
                  <a16:creationId xmlns:a16="http://schemas.microsoft.com/office/drawing/2014/main" id="{C90F6BAA-88F9-B840-BD7B-95C8FC294CE7}"/>
                </a:ext>
              </a:extLst>
            </p:cNvPr>
            <p:cNvGrpSpPr/>
            <p:nvPr/>
          </p:nvGrpSpPr>
          <p:grpSpPr>
            <a:xfrm>
              <a:off x="1447652" y="0"/>
              <a:ext cx="681098" cy="786683"/>
              <a:chOff x="0" y="0"/>
              <a:chExt cx="681096" cy="786682"/>
            </a:xfrm>
          </p:grpSpPr>
          <p:sp>
            <p:nvSpPr>
              <p:cNvPr id="81" name="Shape 1029">
                <a:extLst>
                  <a:ext uri="{FF2B5EF4-FFF2-40B4-BE49-F238E27FC236}">
                    <a16:creationId xmlns:a16="http://schemas.microsoft.com/office/drawing/2014/main" id="{52A79675-31E3-3242-A6BE-91648A6E4AA6}"/>
                  </a:ext>
                </a:extLst>
              </p:cNvPr>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82" name="Shape 1030">
                <a:extLst>
                  <a:ext uri="{FF2B5EF4-FFF2-40B4-BE49-F238E27FC236}">
                    <a16:creationId xmlns:a16="http://schemas.microsoft.com/office/drawing/2014/main" id="{620A35FF-487E-0F48-87EB-87E04D86C377}"/>
                  </a:ext>
                </a:extLst>
              </p:cNvPr>
              <p:cNvSpPr/>
              <p:nvPr/>
            </p:nvSpPr>
            <p:spPr>
              <a:xfrm>
                <a:off x="0" y="399270"/>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grpSp>
        <p:nvGrpSpPr>
          <p:cNvPr id="87" name="Group 1042">
            <a:extLst>
              <a:ext uri="{FF2B5EF4-FFF2-40B4-BE49-F238E27FC236}">
                <a16:creationId xmlns:a16="http://schemas.microsoft.com/office/drawing/2014/main" id="{346B8C05-5B67-D54A-AD1C-E9A2648FAA10}"/>
              </a:ext>
            </a:extLst>
          </p:cNvPr>
          <p:cNvGrpSpPr/>
          <p:nvPr/>
        </p:nvGrpSpPr>
        <p:grpSpPr>
          <a:xfrm>
            <a:off x="17067817" y="12178682"/>
            <a:ext cx="1497176" cy="553285"/>
            <a:chOff x="0" y="0"/>
            <a:chExt cx="1497175" cy="553283"/>
          </a:xfrm>
        </p:grpSpPr>
        <p:grpSp>
          <p:nvGrpSpPr>
            <p:cNvPr id="88" name="Group 1035">
              <a:extLst>
                <a:ext uri="{FF2B5EF4-FFF2-40B4-BE49-F238E27FC236}">
                  <a16:creationId xmlns:a16="http://schemas.microsoft.com/office/drawing/2014/main" id="{FB96ED8C-FCC1-4448-A332-E90A0C677AB2}"/>
                </a:ext>
              </a:extLst>
            </p:cNvPr>
            <p:cNvGrpSpPr/>
            <p:nvPr/>
          </p:nvGrpSpPr>
          <p:grpSpPr>
            <a:xfrm>
              <a:off x="0" y="-1"/>
              <a:ext cx="479024" cy="553285"/>
              <a:chOff x="0" y="0"/>
              <a:chExt cx="479023" cy="553283"/>
            </a:xfrm>
          </p:grpSpPr>
          <p:sp>
            <p:nvSpPr>
              <p:cNvPr id="95" name="Shape 1033">
                <a:extLst>
                  <a:ext uri="{FF2B5EF4-FFF2-40B4-BE49-F238E27FC236}">
                    <a16:creationId xmlns:a16="http://schemas.microsoft.com/office/drawing/2014/main" id="{292C01BE-95A5-EA4B-8151-7605FDF3A4A9}"/>
                  </a:ext>
                </a:extLst>
              </p:cNvPr>
              <p:cNvSpPr/>
              <p:nvPr/>
            </p:nvSpPr>
            <p:spPr>
              <a:xfrm>
                <a:off x="104971" y="0"/>
                <a:ext cx="272827" cy="272475"/>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96" name="Shape 1034">
                <a:extLst>
                  <a:ext uri="{FF2B5EF4-FFF2-40B4-BE49-F238E27FC236}">
                    <a16:creationId xmlns:a16="http://schemas.microsoft.com/office/drawing/2014/main" id="{B02B8067-84AA-B743-BA1D-E9FF02FB9824}"/>
                  </a:ext>
                </a:extLst>
              </p:cNvPr>
              <p:cNvSpPr/>
              <p:nvPr/>
            </p:nvSpPr>
            <p:spPr>
              <a:xfrm>
                <a:off x="0" y="280811"/>
                <a:ext cx="479024" cy="27247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nvGrpSpPr>
            <p:cNvPr id="89" name="Group 1038">
              <a:extLst>
                <a:ext uri="{FF2B5EF4-FFF2-40B4-BE49-F238E27FC236}">
                  <a16:creationId xmlns:a16="http://schemas.microsoft.com/office/drawing/2014/main" id="{CC57107D-1EA2-1642-B412-9BC62A09F7A3}"/>
                </a:ext>
              </a:extLst>
            </p:cNvPr>
            <p:cNvGrpSpPr/>
            <p:nvPr/>
          </p:nvGrpSpPr>
          <p:grpSpPr>
            <a:xfrm>
              <a:off x="518059" y="-1"/>
              <a:ext cx="479025" cy="553285"/>
              <a:chOff x="0" y="0"/>
              <a:chExt cx="479023" cy="553283"/>
            </a:xfrm>
          </p:grpSpPr>
          <p:sp>
            <p:nvSpPr>
              <p:cNvPr id="93" name="Shape 1036">
                <a:extLst>
                  <a:ext uri="{FF2B5EF4-FFF2-40B4-BE49-F238E27FC236}">
                    <a16:creationId xmlns:a16="http://schemas.microsoft.com/office/drawing/2014/main" id="{941627AD-5D18-8347-BF8B-2134AB42E125}"/>
                  </a:ext>
                </a:extLst>
              </p:cNvPr>
              <p:cNvSpPr/>
              <p:nvPr/>
            </p:nvSpPr>
            <p:spPr>
              <a:xfrm>
                <a:off x="104971" y="0"/>
                <a:ext cx="272827" cy="272475"/>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94" name="Shape 1037">
                <a:extLst>
                  <a:ext uri="{FF2B5EF4-FFF2-40B4-BE49-F238E27FC236}">
                    <a16:creationId xmlns:a16="http://schemas.microsoft.com/office/drawing/2014/main" id="{73139685-04C9-A64B-B741-FA551DC28132}"/>
                  </a:ext>
                </a:extLst>
              </p:cNvPr>
              <p:cNvSpPr/>
              <p:nvPr/>
            </p:nvSpPr>
            <p:spPr>
              <a:xfrm>
                <a:off x="0" y="280811"/>
                <a:ext cx="479024" cy="27247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nvGrpSpPr>
            <p:cNvPr id="90" name="Group 1041">
              <a:extLst>
                <a:ext uri="{FF2B5EF4-FFF2-40B4-BE49-F238E27FC236}">
                  <a16:creationId xmlns:a16="http://schemas.microsoft.com/office/drawing/2014/main" id="{A9544203-EB08-7E49-B9D9-817D25D23FE8}"/>
                </a:ext>
              </a:extLst>
            </p:cNvPr>
            <p:cNvGrpSpPr/>
            <p:nvPr/>
          </p:nvGrpSpPr>
          <p:grpSpPr>
            <a:xfrm>
              <a:off x="1018151" y="-1"/>
              <a:ext cx="479025" cy="553285"/>
              <a:chOff x="0" y="0"/>
              <a:chExt cx="479023" cy="553283"/>
            </a:xfrm>
          </p:grpSpPr>
          <p:sp>
            <p:nvSpPr>
              <p:cNvPr id="91" name="Shape 1039">
                <a:extLst>
                  <a:ext uri="{FF2B5EF4-FFF2-40B4-BE49-F238E27FC236}">
                    <a16:creationId xmlns:a16="http://schemas.microsoft.com/office/drawing/2014/main" id="{01EA2C83-C0A5-2B4C-8638-F7207D7DCB54}"/>
                  </a:ext>
                </a:extLst>
              </p:cNvPr>
              <p:cNvSpPr/>
              <p:nvPr/>
            </p:nvSpPr>
            <p:spPr>
              <a:xfrm>
                <a:off x="104971" y="0"/>
                <a:ext cx="272827" cy="272475"/>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92" name="Shape 1040">
                <a:extLst>
                  <a:ext uri="{FF2B5EF4-FFF2-40B4-BE49-F238E27FC236}">
                    <a16:creationId xmlns:a16="http://schemas.microsoft.com/office/drawing/2014/main" id="{E6BB7371-136C-EC4F-972B-4E719304FFD4}"/>
                  </a:ext>
                </a:extLst>
              </p:cNvPr>
              <p:cNvSpPr/>
              <p:nvPr/>
            </p:nvSpPr>
            <p:spPr>
              <a:xfrm>
                <a:off x="0" y="280811"/>
                <a:ext cx="479024" cy="27247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grpSp>
        <p:nvGrpSpPr>
          <p:cNvPr id="97" name="Group 1052">
            <a:extLst>
              <a:ext uri="{FF2B5EF4-FFF2-40B4-BE49-F238E27FC236}">
                <a16:creationId xmlns:a16="http://schemas.microsoft.com/office/drawing/2014/main" id="{85B99865-553F-884A-BF2C-32DEF4E6BF55}"/>
              </a:ext>
            </a:extLst>
          </p:cNvPr>
          <p:cNvGrpSpPr/>
          <p:nvPr/>
        </p:nvGrpSpPr>
        <p:grpSpPr>
          <a:xfrm>
            <a:off x="19074417" y="12178682"/>
            <a:ext cx="1497176" cy="553285"/>
            <a:chOff x="0" y="0"/>
            <a:chExt cx="1497175" cy="553283"/>
          </a:xfrm>
        </p:grpSpPr>
        <p:grpSp>
          <p:nvGrpSpPr>
            <p:cNvPr id="98" name="Group 1045">
              <a:extLst>
                <a:ext uri="{FF2B5EF4-FFF2-40B4-BE49-F238E27FC236}">
                  <a16:creationId xmlns:a16="http://schemas.microsoft.com/office/drawing/2014/main" id="{022D24F4-C662-5647-AD87-95C67F9BB2C1}"/>
                </a:ext>
              </a:extLst>
            </p:cNvPr>
            <p:cNvGrpSpPr/>
            <p:nvPr/>
          </p:nvGrpSpPr>
          <p:grpSpPr>
            <a:xfrm>
              <a:off x="0" y="-1"/>
              <a:ext cx="479024" cy="553285"/>
              <a:chOff x="0" y="0"/>
              <a:chExt cx="479023" cy="553283"/>
            </a:xfrm>
          </p:grpSpPr>
          <p:sp>
            <p:nvSpPr>
              <p:cNvPr id="105" name="Shape 1043">
                <a:extLst>
                  <a:ext uri="{FF2B5EF4-FFF2-40B4-BE49-F238E27FC236}">
                    <a16:creationId xmlns:a16="http://schemas.microsoft.com/office/drawing/2014/main" id="{D4894845-70DE-4144-A66A-BD7649FEE5AA}"/>
                  </a:ext>
                </a:extLst>
              </p:cNvPr>
              <p:cNvSpPr/>
              <p:nvPr/>
            </p:nvSpPr>
            <p:spPr>
              <a:xfrm>
                <a:off x="104971" y="0"/>
                <a:ext cx="272827" cy="272475"/>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06" name="Shape 1044">
                <a:extLst>
                  <a:ext uri="{FF2B5EF4-FFF2-40B4-BE49-F238E27FC236}">
                    <a16:creationId xmlns:a16="http://schemas.microsoft.com/office/drawing/2014/main" id="{F38111B2-9624-7445-9A3D-82A3B21654B6}"/>
                  </a:ext>
                </a:extLst>
              </p:cNvPr>
              <p:cNvSpPr/>
              <p:nvPr/>
            </p:nvSpPr>
            <p:spPr>
              <a:xfrm>
                <a:off x="0" y="280811"/>
                <a:ext cx="479024" cy="27247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nvGrpSpPr>
            <p:cNvPr id="99" name="Group 1048">
              <a:extLst>
                <a:ext uri="{FF2B5EF4-FFF2-40B4-BE49-F238E27FC236}">
                  <a16:creationId xmlns:a16="http://schemas.microsoft.com/office/drawing/2014/main" id="{EDDEDF6A-7C3F-BF4A-83D1-BCA8AE908BCF}"/>
                </a:ext>
              </a:extLst>
            </p:cNvPr>
            <p:cNvGrpSpPr/>
            <p:nvPr/>
          </p:nvGrpSpPr>
          <p:grpSpPr>
            <a:xfrm>
              <a:off x="518059" y="-1"/>
              <a:ext cx="479025" cy="553285"/>
              <a:chOff x="0" y="0"/>
              <a:chExt cx="479023" cy="553283"/>
            </a:xfrm>
          </p:grpSpPr>
          <p:sp>
            <p:nvSpPr>
              <p:cNvPr id="103" name="Shape 1046">
                <a:extLst>
                  <a:ext uri="{FF2B5EF4-FFF2-40B4-BE49-F238E27FC236}">
                    <a16:creationId xmlns:a16="http://schemas.microsoft.com/office/drawing/2014/main" id="{CA5A7A88-361F-1A47-BCC6-7A368F418D2E}"/>
                  </a:ext>
                </a:extLst>
              </p:cNvPr>
              <p:cNvSpPr/>
              <p:nvPr/>
            </p:nvSpPr>
            <p:spPr>
              <a:xfrm>
                <a:off x="104971" y="0"/>
                <a:ext cx="272827" cy="272475"/>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04" name="Shape 1047">
                <a:extLst>
                  <a:ext uri="{FF2B5EF4-FFF2-40B4-BE49-F238E27FC236}">
                    <a16:creationId xmlns:a16="http://schemas.microsoft.com/office/drawing/2014/main" id="{2FF0CF62-2AFD-3846-BED6-A4CA5BBC3BF3}"/>
                  </a:ext>
                </a:extLst>
              </p:cNvPr>
              <p:cNvSpPr/>
              <p:nvPr/>
            </p:nvSpPr>
            <p:spPr>
              <a:xfrm>
                <a:off x="0" y="280811"/>
                <a:ext cx="479024" cy="27247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nvGrpSpPr>
            <p:cNvPr id="100" name="Group 1051">
              <a:extLst>
                <a:ext uri="{FF2B5EF4-FFF2-40B4-BE49-F238E27FC236}">
                  <a16:creationId xmlns:a16="http://schemas.microsoft.com/office/drawing/2014/main" id="{EDC923CD-9CCA-2D4A-AAFC-E81D80281273}"/>
                </a:ext>
              </a:extLst>
            </p:cNvPr>
            <p:cNvGrpSpPr/>
            <p:nvPr/>
          </p:nvGrpSpPr>
          <p:grpSpPr>
            <a:xfrm>
              <a:off x="1018151" y="-1"/>
              <a:ext cx="479025" cy="553285"/>
              <a:chOff x="0" y="0"/>
              <a:chExt cx="479023" cy="553283"/>
            </a:xfrm>
          </p:grpSpPr>
          <p:sp>
            <p:nvSpPr>
              <p:cNvPr id="101" name="Shape 1049">
                <a:extLst>
                  <a:ext uri="{FF2B5EF4-FFF2-40B4-BE49-F238E27FC236}">
                    <a16:creationId xmlns:a16="http://schemas.microsoft.com/office/drawing/2014/main" id="{A6D74370-93B2-6C4E-94EC-5E5CCC463FF0}"/>
                  </a:ext>
                </a:extLst>
              </p:cNvPr>
              <p:cNvSpPr/>
              <p:nvPr/>
            </p:nvSpPr>
            <p:spPr>
              <a:xfrm>
                <a:off x="104971" y="0"/>
                <a:ext cx="272827" cy="272475"/>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02" name="Shape 1050">
                <a:extLst>
                  <a:ext uri="{FF2B5EF4-FFF2-40B4-BE49-F238E27FC236}">
                    <a16:creationId xmlns:a16="http://schemas.microsoft.com/office/drawing/2014/main" id="{EB8F4D8E-9AD9-CB49-B961-7EC15C7D3724}"/>
                  </a:ext>
                </a:extLst>
              </p:cNvPr>
              <p:cNvSpPr/>
              <p:nvPr/>
            </p:nvSpPr>
            <p:spPr>
              <a:xfrm>
                <a:off x="0" y="280811"/>
                <a:ext cx="479024" cy="27247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spTree>
    <p:extLst>
      <p:ext uri="{BB962C8B-B14F-4D97-AF65-F5344CB8AC3E}">
        <p14:creationId xmlns:p14="http://schemas.microsoft.com/office/powerpoint/2010/main" val="3832736877"/>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0" name="Rectangle"/>
          <p:cNvSpPr/>
          <p:nvPr/>
        </p:nvSpPr>
        <p:spPr>
          <a:xfrm>
            <a:off x="18432067" y="5594296"/>
            <a:ext cx="4783363" cy="6090467"/>
          </a:xfrm>
          <a:prstGeom prst="rect">
            <a:avLst/>
          </a:prstGeom>
          <a:gradFill>
            <a:gsLst>
              <a:gs pos="0">
                <a:srgbClr val="F5F5F5"/>
              </a:gs>
              <a:gs pos="100000">
                <a:srgbClr val="F1F1F1"/>
              </a:gs>
            </a:gsLst>
          </a:gra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2111" name="Rectangle"/>
          <p:cNvSpPr/>
          <p:nvPr/>
        </p:nvSpPr>
        <p:spPr>
          <a:xfrm>
            <a:off x="6617327" y="7664168"/>
            <a:ext cx="16581341" cy="1950722"/>
          </a:xfrm>
          <a:prstGeom prst="rect">
            <a:avLst/>
          </a:prstGeom>
          <a:gradFill>
            <a:gsLst>
              <a:gs pos="0">
                <a:srgbClr val="EBEBEB"/>
              </a:gs>
              <a:gs pos="11691">
                <a:srgbClr val="F5F5F5"/>
              </a:gs>
              <a:gs pos="42814">
                <a:srgbClr val="FFFFFF"/>
              </a:gs>
              <a:gs pos="99283">
                <a:srgbClr val="F0F0F0"/>
              </a:gs>
            </a:gsLst>
          </a:gra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2112" name="Rectangle"/>
          <p:cNvSpPr/>
          <p:nvPr/>
        </p:nvSpPr>
        <p:spPr>
          <a:xfrm>
            <a:off x="6617328" y="9744451"/>
            <a:ext cx="16581339" cy="1955802"/>
          </a:xfrm>
          <a:prstGeom prst="rect">
            <a:avLst/>
          </a:prstGeom>
          <a:gradFill>
            <a:gsLst>
              <a:gs pos="0">
                <a:srgbClr val="EBEBEB"/>
              </a:gs>
              <a:gs pos="11691">
                <a:srgbClr val="F5F5F5"/>
              </a:gs>
              <a:gs pos="42814">
                <a:srgbClr val="FFFFFF"/>
              </a:gs>
              <a:gs pos="99283">
                <a:srgbClr val="F0F0F0"/>
              </a:gs>
            </a:gsLst>
          </a:gra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2113" name="Rectangle"/>
          <p:cNvSpPr/>
          <p:nvPr/>
        </p:nvSpPr>
        <p:spPr>
          <a:xfrm>
            <a:off x="6754549" y="5537179"/>
            <a:ext cx="16444118" cy="1955802"/>
          </a:xfrm>
          <a:prstGeom prst="rect">
            <a:avLst/>
          </a:prstGeom>
          <a:gradFill>
            <a:gsLst>
              <a:gs pos="0">
                <a:srgbClr val="EBEBEB"/>
              </a:gs>
              <a:gs pos="11691">
                <a:srgbClr val="F5F5F5"/>
              </a:gs>
              <a:gs pos="42814">
                <a:srgbClr val="FFFFFF"/>
              </a:gs>
              <a:gs pos="99283">
                <a:srgbClr val="F0F0F0"/>
              </a:gs>
            </a:gsLst>
          </a:gra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2114" name="Rectangle"/>
          <p:cNvSpPr/>
          <p:nvPr/>
        </p:nvSpPr>
        <p:spPr>
          <a:xfrm>
            <a:off x="6599277" y="4911392"/>
            <a:ext cx="133775" cy="7112002"/>
          </a:xfrm>
          <a:prstGeom prst="rect">
            <a:avLst/>
          </a:prstGeom>
          <a:solidFill>
            <a:srgbClr val="FFFFFF"/>
          </a:solidFill>
          <a:ln w="12700">
            <a:miter lim="400000"/>
          </a:ln>
        </p:spPr>
        <p:txBody>
          <a:bodyPr lIns="121918" tIns="121918" rIns="121918" bIns="121918" anchor="ctr"/>
          <a:lstStyle/>
          <a:p>
            <a:pPr>
              <a:lnSpc>
                <a:spcPct val="100000"/>
              </a:lnSpc>
              <a:spcBef>
                <a:spcPts val="0"/>
              </a:spcBef>
              <a:defRPr sz="3400" b="0">
                <a:latin typeface="Verdana"/>
                <a:ea typeface="Verdana"/>
                <a:cs typeface="Verdana"/>
                <a:sym typeface="Verdana"/>
              </a:defRPr>
            </a:pPr>
            <a:endParaRPr/>
          </a:p>
        </p:txBody>
      </p:sp>
      <p:sp>
        <p:nvSpPr>
          <p:cNvPr id="2115" name="Rectangle"/>
          <p:cNvSpPr/>
          <p:nvPr/>
        </p:nvSpPr>
        <p:spPr>
          <a:xfrm>
            <a:off x="18347495" y="5083528"/>
            <a:ext cx="133775" cy="7112002"/>
          </a:xfrm>
          <a:prstGeom prst="rect">
            <a:avLst/>
          </a:prstGeom>
          <a:solidFill>
            <a:srgbClr val="FFFFFF"/>
          </a:solidFill>
          <a:ln w="12700">
            <a:miter lim="400000"/>
          </a:ln>
        </p:spPr>
        <p:txBody>
          <a:bodyPr lIns="121918" tIns="121918" rIns="121918" bIns="121918" anchor="ctr"/>
          <a:lstStyle/>
          <a:p>
            <a:pPr>
              <a:lnSpc>
                <a:spcPct val="100000"/>
              </a:lnSpc>
              <a:spcBef>
                <a:spcPts val="0"/>
              </a:spcBef>
              <a:defRPr sz="3400" b="0">
                <a:latin typeface="Verdana"/>
                <a:ea typeface="Verdana"/>
                <a:cs typeface="Verdana"/>
                <a:sym typeface="Verdana"/>
              </a:defRPr>
            </a:pPr>
            <a:endParaRPr/>
          </a:p>
        </p:txBody>
      </p:sp>
      <p:sp>
        <p:nvSpPr>
          <p:cNvPr id="2116" name="Slide Number"/>
          <p:cNvSpPr txBox="1">
            <a:spLocks noGrp="1"/>
          </p:cNvSpPr>
          <p:nvPr>
            <p:ph type="sldNum" sz="quarter" idx="4294967295"/>
          </p:nvPr>
        </p:nvSpPr>
        <p:spPr>
          <a:xfrm>
            <a:off x="23456898" y="12945581"/>
            <a:ext cx="514905" cy="485139"/>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26</a:t>
            </a:fld>
            <a:endParaRPr/>
          </a:p>
        </p:txBody>
      </p:sp>
      <p:sp>
        <p:nvSpPr>
          <p:cNvPr id="2117" name="DEVELOPMENT"/>
          <p:cNvSpPr txBox="1"/>
          <p:nvPr/>
        </p:nvSpPr>
        <p:spPr>
          <a:xfrm>
            <a:off x="1539993" y="6087033"/>
            <a:ext cx="2886168" cy="639233"/>
          </a:xfrm>
          <a:prstGeom prst="rect">
            <a:avLst/>
          </a:prstGeom>
          <a:ln w="127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spcBef>
                <a:spcPts val="0"/>
              </a:spcBef>
              <a:defRPr sz="2400">
                <a:solidFill>
                  <a:srgbClr val="44546A"/>
                </a:solidFill>
                <a:latin typeface="Tahoma"/>
                <a:ea typeface="Tahoma"/>
                <a:cs typeface="Tahoma"/>
                <a:sym typeface="Tahoma"/>
              </a:defRPr>
            </a:lvl1pPr>
          </a:lstStyle>
          <a:p>
            <a:r>
              <a:t>DEVELOPMENT</a:t>
            </a:r>
          </a:p>
        </p:txBody>
      </p:sp>
      <p:sp>
        <p:nvSpPr>
          <p:cNvPr id="2118" name="SECURITY"/>
          <p:cNvSpPr txBox="1"/>
          <p:nvPr/>
        </p:nvSpPr>
        <p:spPr>
          <a:xfrm>
            <a:off x="1565393" y="8147776"/>
            <a:ext cx="2428968" cy="639233"/>
          </a:xfrm>
          <a:prstGeom prst="rect">
            <a:avLst/>
          </a:prstGeom>
          <a:ln w="127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spcBef>
                <a:spcPts val="0"/>
              </a:spcBef>
              <a:defRPr sz="2400">
                <a:solidFill>
                  <a:srgbClr val="44546A"/>
                </a:solidFill>
                <a:latin typeface="Tahoma"/>
                <a:ea typeface="Tahoma"/>
                <a:cs typeface="Tahoma"/>
                <a:sym typeface="Tahoma"/>
              </a:defRPr>
            </a:lvl1pPr>
          </a:lstStyle>
          <a:p>
            <a:r>
              <a:t>SECURITY</a:t>
            </a:r>
          </a:p>
        </p:txBody>
      </p:sp>
      <p:sp>
        <p:nvSpPr>
          <p:cNvPr id="2119" name="OPERATIONS"/>
          <p:cNvSpPr txBox="1"/>
          <p:nvPr/>
        </p:nvSpPr>
        <p:spPr>
          <a:xfrm>
            <a:off x="1565395" y="10244401"/>
            <a:ext cx="2428969" cy="639233"/>
          </a:xfrm>
          <a:prstGeom prst="rect">
            <a:avLst/>
          </a:prstGeom>
          <a:ln w="127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spcBef>
                <a:spcPts val="0"/>
              </a:spcBef>
              <a:defRPr sz="2400">
                <a:solidFill>
                  <a:srgbClr val="44546A"/>
                </a:solidFill>
                <a:latin typeface="Tahoma"/>
                <a:ea typeface="Tahoma"/>
                <a:cs typeface="Tahoma"/>
                <a:sym typeface="Tahoma"/>
              </a:defRPr>
            </a:lvl1pPr>
          </a:lstStyle>
          <a:p>
            <a:r>
              <a:t>OPERATIONS</a:t>
            </a:r>
          </a:p>
        </p:txBody>
      </p:sp>
      <p:sp>
        <p:nvSpPr>
          <p:cNvPr id="2120" name="Run applications"/>
          <p:cNvSpPr txBox="1"/>
          <p:nvPr/>
        </p:nvSpPr>
        <p:spPr>
          <a:xfrm>
            <a:off x="1539990" y="6444058"/>
            <a:ext cx="4273510" cy="575733"/>
          </a:xfrm>
          <a:prstGeom prst="rect">
            <a:avLst/>
          </a:prstGeom>
          <a:ln w="127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spcBef>
                <a:spcPts val="0"/>
              </a:spcBef>
              <a:defRPr sz="2000" b="0">
                <a:solidFill>
                  <a:srgbClr val="44546A"/>
                </a:solidFill>
                <a:latin typeface="Verdana"/>
                <a:ea typeface="Verdana"/>
                <a:cs typeface="Verdana"/>
                <a:sym typeface="Verdana"/>
              </a:defRPr>
            </a:lvl1pPr>
          </a:lstStyle>
          <a:p>
            <a:r>
              <a:t>Run applications</a:t>
            </a:r>
          </a:p>
        </p:txBody>
      </p:sp>
      <p:sp>
        <p:nvSpPr>
          <p:cNvPr id="2121" name="Secure infrastructure &amp; applications"/>
          <p:cNvSpPr txBox="1"/>
          <p:nvPr/>
        </p:nvSpPr>
        <p:spPr>
          <a:xfrm>
            <a:off x="1565390" y="8523378"/>
            <a:ext cx="5391110" cy="575733"/>
          </a:xfrm>
          <a:prstGeom prst="rect">
            <a:avLst/>
          </a:prstGeom>
          <a:ln w="127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spcBef>
                <a:spcPts val="0"/>
              </a:spcBef>
              <a:defRPr sz="2000" b="0">
                <a:solidFill>
                  <a:srgbClr val="44546A"/>
                </a:solidFill>
                <a:latin typeface="Verdana"/>
                <a:ea typeface="Verdana"/>
                <a:cs typeface="Verdana"/>
                <a:sym typeface="Verdana"/>
              </a:defRPr>
            </a:lvl1pPr>
          </a:lstStyle>
          <a:p>
            <a:r>
              <a:t>Secure infrastructure &amp; applications</a:t>
            </a:r>
          </a:p>
        </p:txBody>
      </p:sp>
      <p:sp>
        <p:nvSpPr>
          <p:cNvPr id="2122" name="Provision infrastructure"/>
          <p:cNvSpPr txBox="1"/>
          <p:nvPr/>
        </p:nvSpPr>
        <p:spPr>
          <a:xfrm>
            <a:off x="1565393" y="10624567"/>
            <a:ext cx="4273510" cy="575733"/>
          </a:xfrm>
          <a:prstGeom prst="rect">
            <a:avLst/>
          </a:prstGeom>
          <a:ln w="127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spcBef>
                <a:spcPts val="0"/>
              </a:spcBef>
              <a:defRPr sz="2000" b="0">
                <a:solidFill>
                  <a:srgbClr val="44546A"/>
                </a:solidFill>
                <a:latin typeface="Verdana"/>
                <a:ea typeface="Verdana"/>
                <a:cs typeface="Verdana"/>
                <a:sym typeface="Verdana"/>
              </a:defRPr>
            </a:lvl1pPr>
          </a:lstStyle>
          <a:p>
            <a:r>
              <a:t>Provision infrastructure</a:t>
            </a:r>
          </a:p>
        </p:txBody>
      </p:sp>
      <p:grpSp>
        <p:nvGrpSpPr>
          <p:cNvPr id="2127" name="Group"/>
          <p:cNvGrpSpPr/>
          <p:nvPr/>
        </p:nvGrpSpPr>
        <p:grpSpPr>
          <a:xfrm>
            <a:off x="1732727" y="4408373"/>
            <a:ext cx="614396" cy="710738"/>
            <a:chOff x="0" y="0"/>
            <a:chExt cx="614395" cy="710736"/>
          </a:xfrm>
        </p:grpSpPr>
        <p:sp>
          <p:nvSpPr>
            <p:cNvPr id="2123" name="Shape"/>
            <p:cNvSpPr/>
            <p:nvPr/>
          </p:nvSpPr>
          <p:spPr>
            <a:xfrm>
              <a:off x="134636" y="-1"/>
              <a:ext cx="349928" cy="34947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25400" cap="flat">
              <a:solidFill>
                <a:srgbClr val="000000"/>
              </a:solidFill>
              <a:prstDash val="solid"/>
              <a:miter lim="800000"/>
            </a:ln>
            <a:effectLst/>
          </p:spPr>
          <p:txBody>
            <a:bodyPr wrap="square" lIns="121918" tIns="121918" rIns="121918" bIns="121918" numCol="1" anchor="ctr">
              <a:noAutofit/>
            </a:bodyPr>
            <a:lstStyle/>
            <a:p>
              <a:pPr defTabSz="1219200">
                <a:lnSpc>
                  <a:spcPct val="100000"/>
                </a:lnSpc>
                <a:spcBef>
                  <a:spcPts val="0"/>
                </a:spcBef>
                <a:defRPr b="0">
                  <a:solidFill>
                    <a:srgbClr val="FFFFFF"/>
                  </a:solidFill>
                  <a:latin typeface="Arial"/>
                  <a:ea typeface="Arial"/>
                  <a:cs typeface="Arial"/>
                  <a:sym typeface="Arial"/>
                </a:defRPr>
              </a:pPr>
              <a:endParaRPr/>
            </a:p>
          </p:txBody>
        </p:sp>
        <p:sp>
          <p:nvSpPr>
            <p:cNvPr id="2124" name="Line"/>
            <p:cNvSpPr/>
            <p:nvPr/>
          </p:nvSpPr>
          <p:spPr>
            <a:xfrm>
              <a:off x="0" y="360167"/>
              <a:ext cx="614396" cy="34947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25400" cap="flat">
              <a:solidFill>
                <a:srgbClr val="000000"/>
              </a:solidFill>
              <a:prstDash val="solid"/>
              <a:miter lim="800000"/>
            </a:ln>
            <a:effectLst/>
          </p:spPr>
          <p:txBody>
            <a:bodyPr wrap="square" lIns="121918" tIns="121918" rIns="121918" bIns="121918" numCol="1" anchor="t">
              <a:noAutofit/>
            </a:bodyPr>
            <a:lstStyle/>
            <a:p>
              <a:pPr defTabSz="1219200">
                <a:lnSpc>
                  <a:spcPct val="100000"/>
                </a:lnSpc>
                <a:spcBef>
                  <a:spcPts val="0"/>
                </a:spcBef>
                <a:defRPr b="0">
                  <a:solidFill>
                    <a:srgbClr val="FFFFFF"/>
                  </a:solidFill>
                  <a:latin typeface="Arial"/>
                  <a:ea typeface="Arial"/>
                  <a:cs typeface="Arial"/>
                  <a:sym typeface="Arial"/>
                </a:defRPr>
              </a:pPr>
              <a:endParaRPr/>
            </a:p>
          </p:txBody>
        </p:sp>
        <p:sp>
          <p:nvSpPr>
            <p:cNvPr id="2125" name="Line"/>
            <p:cNvSpPr/>
            <p:nvPr/>
          </p:nvSpPr>
          <p:spPr>
            <a:xfrm flipV="1">
              <a:off x="134636" y="571468"/>
              <a:ext cx="4809" cy="139269"/>
            </a:xfrm>
            <a:prstGeom prst="line">
              <a:avLst/>
            </a:prstGeom>
            <a:noFill/>
            <a:ln w="25400" cap="flat">
              <a:solidFill>
                <a:srgbClr val="000000"/>
              </a:solidFill>
              <a:prstDash val="solid"/>
              <a:miter lim="800000"/>
            </a:ln>
            <a:effectLst/>
          </p:spPr>
          <p:txBody>
            <a:bodyPr wrap="square" lIns="45718" tIns="45718" rIns="45718" bIns="45718" numCol="1" anchor="t">
              <a:noAutofit/>
            </a:bodyPr>
            <a:lstStyle/>
            <a:p>
              <a:pPr>
                <a:defRPr>
                  <a:solidFill>
                    <a:srgbClr val="FFFFFF"/>
                  </a:solidFill>
                </a:defRPr>
              </a:pPr>
              <a:endParaRPr/>
            </a:p>
          </p:txBody>
        </p:sp>
        <p:sp>
          <p:nvSpPr>
            <p:cNvPr id="2126" name="Line"/>
            <p:cNvSpPr/>
            <p:nvPr/>
          </p:nvSpPr>
          <p:spPr>
            <a:xfrm flipV="1">
              <a:off x="485652" y="571468"/>
              <a:ext cx="4812" cy="139269"/>
            </a:xfrm>
            <a:prstGeom prst="line">
              <a:avLst/>
            </a:prstGeom>
            <a:noFill/>
            <a:ln w="25400" cap="flat">
              <a:solidFill>
                <a:srgbClr val="000000"/>
              </a:solidFill>
              <a:prstDash val="solid"/>
              <a:miter lim="800000"/>
            </a:ln>
            <a:effectLst/>
          </p:spPr>
          <p:txBody>
            <a:bodyPr wrap="square" lIns="45718" tIns="45718" rIns="45718" bIns="45718" numCol="1" anchor="t">
              <a:noAutofit/>
            </a:bodyPr>
            <a:lstStyle/>
            <a:p>
              <a:pPr>
                <a:defRPr>
                  <a:solidFill>
                    <a:srgbClr val="FFFFFF"/>
                  </a:solidFill>
                </a:defRPr>
              </a:pPr>
              <a:endParaRPr/>
            </a:p>
          </p:txBody>
        </p:sp>
      </p:grpSp>
      <p:sp>
        <p:nvSpPr>
          <p:cNvPr id="2128" name="Challenges for organizations as they scale"/>
          <p:cNvSpPr txBox="1">
            <a:spLocks noGrp="1"/>
          </p:cNvSpPr>
          <p:nvPr>
            <p:ph type="title"/>
          </p:nvPr>
        </p:nvSpPr>
        <p:spPr>
          <a:xfrm>
            <a:off x="1565395" y="875900"/>
            <a:ext cx="21746798" cy="2207524"/>
          </a:xfrm>
          <a:prstGeom prst="rect">
            <a:avLst/>
          </a:prstGeom>
        </p:spPr>
        <p:txBody>
          <a:bodyPr/>
          <a:lstStyle>
            <a:lvl1pPr>
              <a:defRPr spc="-299"/>
            </a:lvl1pPr>
          </a:lstStyle>
          <a:p>
            <a:r>
              <a:t>Challenges for organizations as they scale</a:t>
            </a:r>
          </a:p>
        </p:txBody>
      </p:sp>
      <p:grpSp>
        <p:nvGrpSpPr>
          <p:cNvPr id="2133" name="Group"/>
          <p:cNvGrpSpPr/>
          <p:nvPr/>
        </p:nvGrpSpPr>
        <p:grpSpPr>
          <a:xfrm>
            <a:off x="22377778" y="4408373"/>
            <a:ext cx="614397" cy="710738"/>
            <a:chOff x="0" y="0"/>
            <a:chExt cx="614395" cy="710736"/>
          </a:xfrm>
        </p:grpSpPr>
        <p:sp>
          <p:nvSpPr>
            <p:cNvPr id="2129" name="Shape"/>
            <p:cNvSpPr/>
            <p:nvPr/>
          </p:nvSpPr>
          <p:spPr>
            <a:xfrm>
              <a:off x="134636" y="-1"/>
              <a:ext cx="349928" cy="34947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25400" cap="flat">
              <a:solidFill>
                <a:srgbClr val="000000"/>
              </a:solidFill>
              <a:prstDash val="solid"/>
              <a:miter lim="800000"/>
            </a:ln>
            <a:effectLst/>
          </p:spPr>
          <p:txBody>
            <a:bodyPr wrap="square" lIns="121918" tIns="121918" rIns="121918" bIns="121918" numCol="1" anchor="ctr">
              <a:noAutofit/>
            </a:bodyPr>
            <a:lstStyle/>
            <a:p>
              <a:pPr defTabSz="1219200">
                <a:lnSpc>
                  <a:spcPct val="100000"/>
                </a:lnSpc>
                <a:spcBef>
                  <a:spcPts val="0"/>
                </a:spcBef>
                <a:defRPr b="0">
                  <a:solidFill>
                    <a:srgbClr val="FFFFFF"/>
                  </a:solidFill>
                  <a:latin typeface="Arial"/>
                  <a:ea typeface="Arial"/>
                  <a:cs typeface="Arial"/>
                  <a:sym typeface="Arial"/>
                </a:defRPr>
              </a:pPr>
              <a:endParaRPr/>
            </a:p>
          </p:txBody>
        </p:sp>
        <p:sp>
          <p:nvSpPr>
            <p:cNvPr id="2130" name="Line"/>
            <p:cNvSpPr/>
            <p:nvPr/>
          </p:nvSpPr>
          <p:spPr>
            <a:xfrm>
              <a:off x="0" y="360167"/>
              <a:ext cx="614396" cy="34947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25400" cap="flat">
              <a:solidFill>
                <a:srgbClr val="000000"/>
              </a:solidFill>
              <a:prstDash val="solid"/>
              <a:miter lim="800000"/>
            </a:ln>
            <a:effectLst/>
          </p:spPr>
          <p:txBody>
            <a:bodyPr wrap="square" lIns="121918" tIns="121918" rIns="121918" bIns="121918" numCol="1" anchor="t">
              <a:noAutofit/>
            </a:bodyPr>
            <a:lstStyle/>
            <a:p>
              <a:pPr defTabSz="1219200">
                <a:lnSpc>
                  <a:spcPct val="100000"/>
                </a:lnSpc>
                <a:spcBef>
                  <a:spcPts val="0"/>
                </a:spcBef>
                <a:defRPr b="0">
                  <a:solidFill>
                    <a:srgbClr val="FFFFFF"/>
                  </a:solidFill>
                  <a:latin typeface="Arial"/>
                  <a:ea typeface="Arial"/>
                  <a:cs typeface="Arial"/>
                  <a:sym typeface="Arial"/>
                </a:defRPr>
              </a:pPr>
              <a:endParaRPr/>
            </a:p>
          </p:txBody>
        </p:sp>
        <p:sp>
          <p:nvSpPr>
            <p:cNvPr id="2131" name="Line"/>
            <p:cNvSpPr/>
            <p:nvPr/>
          </p:nvSpPr>
          <p:spPr>
            <a:xfrm flipV="1">
              <a:off x="134636" y="571468"/>
              <a:ext cx="4809" cy="139269"/>
            </a:xfrm>
            <a:prstGeom prst="line">
              <a:avLst/>
            </a:prstGeom>
            <a:noFill/>
            <a:ln w="25400" cap="flat">
              <a:solidFill>
                <a:srgbClr val="000000"/>
              </a:solidFill>
              <a:prstDash val="solid"/>
              <a:miter lim="800000"/>
            </a:ln>
            <a:effectLst/>
          </p:spPr>
          <p:txBody>
            <a:bodyPr wrap="square" lIns="45718" tIns="45718" rIns="45718" bIns="45718" numCol="1" anchor="t">
              <a:noAutofit/>
            </a:bodyPr>
            <a:lstStyle/>
            <a:p>
              <a:pPr>
                <a:defRPr>
                  <a:solidFill>
                    <a:srgbClr val="FFFFFF"/>
                  </a:solidFill>
                </a:defRPr>
              </a:pPr>
              <a:endParaRPr/>
            </a:p>
          </p:txBody>
        </p:sp>
        <p:sp>
          <p:nvSpPr>
            <p:cNvPr id="2132" name="Line"/>
            <p:cNvSpPr/>
            <p:nvPr/>
          </p:nvSpPr>
          <p:spPr>
            <a:xfrm flipV="1">
              <a:off x="485652" y="571468"/>
              <a:ext cx="4812" cy="139269"/>
            </a:xfrm>
            <a:prstGeom prst="line">
              <a:avLst/>
            </a:prstGeom>
            <a:noFill/>
            <a:ln w="25400" cap="flat">
              <a:solidFill>
                <a:srgbClr val="000000"/>
              </a:solidFill>
              <a:prstDash val="solid"/>
              <a:miter lim="800000"/>
            </a:ln>
            <a:effectLst/>
          </p:spPr>
          <p:txBody>
            <a:bodyPr wrap="square" lIns="45718" tIns="45718" rIns="45718" bIns="45718" numCol="1" anchor="t">
              <a:noAutofit/>
            </a:bodyPr>
            <a:lstStyle/>
            <a:p>
              <a:pPr>
                <a:defRPr>
                  <a:solidFill>
                    <a:srgbClr val="FFFFFF"/>
                  </a:solidFill>
                </a:defRPr>
              </a:pPr>
              <a:endParaRPr/>
            </a:p>
          </p:txBody>
        </p:sp>
      </p:grpSp>
      <p:grpSp>
        <p:nvGrpSpPr>
          <p:cNvPr id="2138" name="Group"/>
          <p:cNvGrpSpPr/>
          <p:nvPr/>
        </p:nvGrpSpPr>
        <p:grpSpPr>
          <a:xfrm>
            <a:off x="21625962" y="4408373"/>
            <a:ext cx="614396" cy="710738"/>
            <a:chOff x="0" y="0"/>
            <a:chExt cx="614395" cy="710736"/>
          </a:xfrm>
        </p:grpSpPr>
        <p:sp>
          <p:nvSpPr>
            <p:cNvPr id="2134" name="Shape"/>
            <p:cNvSpPr/>
            <p:nvPr/>
          </p:nvSpPr>
          <p:spPr>
            <a:xfrm>
              <a:off x="134636" y="-1"/>
              <a:ext cx="349927" cy="34947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25400" cap="flat">
              <a:solidFill>
                <a:srgbClr val="000000"/>
              </a:solidFill>
              <a:prstDash val="solid"/>
              <a:miter lim="800000"/>
            </a:ln>
            <a:effectLst/>
          </p:spPr>
          <p:txBody>
            <a:bodyPr wrap="square" lIns="121918" tIns="121918" rIns="121918" bIns="121918" numCol="1" anchor="ctr">
              <a:noAutofit/>
            </a:bodyPr>
            <a:lstStyle/>
            <a:p>
              <a:pPr defTabSz="1219200">
                <a:lnSpc>
                  <a:spcPct val="100000"/>
                </a:lnSpc>
                <a:spcBef>
                  <a:spcPts val="0"/>
                </a:spcBef>
                <a:defRPr b="0">
                  <a:solidFill>
                    <a:srgbClr val="FFFFFF"/>
                  </a:solidFill>
                  <a:latin typeface="Arial"/>
                  <a:ea typeface="Arial"/>
                  <a:cs typeface="Arial"/>
                  <a:sym typeface="Arial"/>
                </a:defRPr>
              </a:pPr>
              <a:endParaRPr/>
            </a:p>
          </p:txBody>
        </p:sp>
        <p:sp>
          <p:nvSpPr>
            <p:cNvPr id="2135" name="Line"/>
            <p:cNvSpPr/>
            <p:nvPr/>
          </p:nvSpPr>
          <p:spPr>
            <a:xfrm>
              <a:off x="0" y="360167"/>
              <a:ext cx="614395" cy="34947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25400" cap="flat">
              <a:solidFill>
                <a:srgbClr val="000000"/>
              </a:solidFill>
              <a:prstDash val="solid"/>
              <a:miter lim="800000"/>
            </a:ln>
            <a:effectLst/>
          </p:spPr>
          <p:txBody>
            <a:bodyPr wrap="square" lIns="121918" tIns="121918" rIns="121918" bIns="121918" numCol="1" anchor="t">
              <a:noAutofit/>
            </a:bodyPr>
            <a:lstStyle/>
            <a:p>
              <a:pPr defTabSz="1219200">
                <a:lnSpc>
                  <a:spcPct val="100000"/>
                </a:lnSpc>
                <a:spcBef>
                  <a:spcPts val="0"/>
                </a:spcBef>
                <a:defRPr b="0">
                  <a:solidFill>
                    <a:srgbClr val="FFFFFF"/>
                  </a:solidFill>
                  <a:latin typeface="Arial"/>
                  <a:ea typeface="Arial"/>
                  <a:cs typeface="Arial"/>
                  <a:sym typeface="Arial"/>
                </a:defRPr>
              </a:pPr>
              <a:endParaRPr/>
            </a:p>
          </p:txBody>
        </p:sp>
        <p:sp>
          <p:nvSpPr>
            <p:cNvPr id="2136" name="Line"/>
            <p:cNvSpPr/>
            <p:nvPr/>
          </p:nvSpPr>
          <p:spPr>
            <a:xfrm flipV="1">
              <a:off x="134636" y="571468"/>
              <a:ext cx="4809" cy="139269"/>
            </a:xfrm>
            <a:prstGeom prst="line">
              <a:avLst/>
            </a:prstGeom>
            <a:noFill/>
            <a:ln w="25400" cap="flat">
              <a:solidFill>
                <a:srgbClr val="000000"/>
              </a:solidFill>
              <a:prstDash val="solid"/>
              <a:miter lim="800000"/>
            </a:ln>
            <a:effectLst/>
          </p:spPr>
          <p:txBody>
            <a:bodyPr wrap="square" lIns="45718" tIns="45718" rIns="45718" bIns="45718" numCol="1" anchor="t">
              <a:noAutofit/>
            </a:bodyPr>
            <a:lstStyle/>
            <a:p>
              <a:pPr>
                <a:defRPr>
                  <a:solidFill>
                    <a:srgbClr val="FFFFFF"/>
                  </a:solidFill>
                </a:defRPr>
              </a:pPr>
              <a:endParaRPr/>
            </a:p>
          </p:txBody>
        </p:sp>
        <p:sp>
          <p:nvSpPr>
            <p:cNvPr id="2137" name="Line"/>
            <p:cNvSpPr/>
            <p:nvPr/>
          </p:nvSpPr>
          <p:spPr>
            <a:xfrm flipV="1">
              <a:off x="485651" y="571468"/>
              <a:ext cx="4812" cy="139269"/>
            </a:xfrm>
            <a:prstGeom prst="line">
              <a:avLst/>
            </a:prstGeom>
            <a:noFill/>
            <a:ln w="25400" cap="flat">
              <a:solidFill>
                <a:srgbClr val="000000"/>
              </a:solidFill>
              <a:prstDash val="solid"/>
              <a:miter lim="800000"/>
            </a:ln>
            <a:effectLst/>
          </p:spPr>
          <p:txBody>
            <a:bodyPr wrap="square" lIns="45718" tIns="45718" rIns="45718" bIns="45718" numCol="1" anchor="t">
              <a:noAutofit/>
            </a:bodyPr>
            <a:lstStyle/>
            <a:p>
              <a:pPr>
                <a:defRPr>
                  <a:solidFill>
                    <a:srgbClr val="FFFFFF"/>
                  </a:solidFill>
                </a:defRPr>
              </a:pPr>
              <a:endParaRPr/>
            </a:p>
          </p:txBody>
        </p:sp>
      </p:grpSp>
      <p:grpSp>
        <p:nvGrpSpPr>
          <p:cNvPr id="2143" name="Group"/>
          <p:cNvGrpSpPr/>
          <p:nvPr/>
        </p:nvGrpSpPr>
        <p:grpSpPr>
          <a:xfrm>
            <a:off x="20874144" y="4408373"/>
            <a:ext cx="614397" cy="710738"/>
            <a:chOff x="0" y="0"/>
            <a:chExt cx="614395" cy="710736"/>
          </a:xfrm>
        </p:grpSpPr>
        <p:sp>
          <p:nvSpPr>
            <p:cNvPr id="2139" name="Shape"/>
            <p:cNvSpPr/>
            <p:nvPr/>
          </p:nvSpPr>
          <p:spPr>
            <a:xfrm>
              <a:off x="134636" y="-1"/>
              <a:ext cx="349928" cy="34947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25400" cap="flat">
              <a:solidFill>
                <a:srgbClr val="000000"/>
              </a:solidFill>
              <a:prstDash val="solid"/>
              <a:miter lim="800000"/>
            </a:ln>
            <a:effectLst/>
          </p:spPr>
          <p:txBody>
            <a:bodyPr wrap="square" lIns="121918" tIns="121918" rIns="121918" bIns="121918" numCol="1" anchor="ctr">
              <a:noAutofit/>
            </a:bodyPr>
            <a:lstStyle/>
            <a:p>
              <a:pPr defTabSz="1219200">
                <a:lnSpc>
                  <a:spcPct val="100000"/>
                </a:lnSpc>
                <a:spcBef>
                  <a:spcPts val="0"/>
                </a:spcBef>
                <a:defRPr b="0">
                  <a:solidFill>
                    <a:srgbClr val="FFFFFF"/>
                  </a:solidFill>
                  <a:latin typeface="Arial"/>
                  <a:ea typeface="Arial"/>
                  <a:cs typeface="Arial"/>
                  <a:sym typeface="Arial"/>
                </a:defRPr>
              </a:pPr>
              <a:endParaRPr/>
            </a:p>
          </p:txBody>
        </p:sp>
        <p:sp>
          <p:nvSpPr>
            <p:cNvPr id="2140" name="Line"/>
            <p:cNvSpPr/>
            <p:nvPr/>
          </p:nvSpPr>
          <p:spPr>
            <a:xfrm>
              <a:off x="0" y="360167"/>
              <a:ext cx="614396" cy="34947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25400" cap="flat">
              <a:solidFill>
                <a:srgbClr val="000000"/>
              </a:solidFill>
              <a:prstDash val="solid"/>
              <a:miter lim="800000"/>
            </a:ln>
            <a:effectLst/>
          </p:spPr>
          <p:txBody>
            <a:bodyPr wrap="square" lIns="121918" tIns="121918" rIns="121918" bIns="121918" numCol="1" anchor="t">
              <a:noAutofit/>
            </a:bodyPr>
            <a:lstStyle/>
            <a:p>
              <a:pPr defTabSz="1219200">
                <a:lnSpc>
                  <a:spcPct val="100000"/>
                </a:lnSpc>
                <a:spcBef>
                  <a:spcPts val="0"/>
                </a:spcBef>
                <a:defRPr b="0">
                  <a:solidFill>
                    <a:srgbClr val="FFFFFF"/>
                  </a:solidFill>
                  <a:latin typeface="Arial"/>
                  <a:ea typeface="Arial"/>
                  <a:cs typeface="Arial"/>
                  <a:sym typeface="Arial"/>
                </a:defRPr>
              </a:pPr>
              <a:endParaRPr/>
            </a:p>
          </p:txBody>
        </p:sp>
        <p:sp>
          <p:nvSpPr>
            <p:cNvPr id="2141" name="Line"/>
            <p:cNvSpPr/>
            <p:nvPr/>
          </p:nvSpPr>
          <p:spPr>
            <a:xfrm flipV="1">
              <a:off x="134636" y="571468"/>
              <a:ext cx="4809" cy="139269"/>
            </a:xfrm>
            <a:prstGeom prst="line">
              <a:avLst/>
            </a:prstGeom>
            <a:noFill/>
            <a:ln w="25400" cap="flat">
              <a:solidFill>
                <a:srgbClr val="000000"/>
              </a:solidFill>
              <a:prstDash val="solid"/>
              <a:miter lim="800000"/>
            </a:ln>
            <a:effectLst/>
          </p:spPr>
          <p:txBody>
            <a:bodyPr wrap="square" lIns="45718" tIns="45718" rIns="45718" bIns="45718" numCol="1" anchor="t">
              <a:noAutofit/>
            </a:bodyPr>
            <a:lstStyle/>
            <a:p>
              <a:pPr>
                <a:defRPr>
                  <a:solidFill>
                    <a:srgbClr val="FFFFFF"/>
                  </a:solidFill>
                </a:defRPr>
              </a:pPr>
              <a:endParaRPr/>
            </a:p>
          </p:txBody>
        </p:sp>
        <p:sp>
          <p:nvSpPr>
            <p:cNvPr id="2142" name="Line"/>
            <p:cNvSpPr/>
            <p:nvPr/>
          </p:nvSpPr>
          <p:spPr>
            <a:xfrm flipV="1">
              <a:off x="485652" y="571468"/>
              <a:ext cx="4812" cy="139269"/>
            </a:xfrm>
            <a:prstGeom prst="line">
              <a:avLst/>
            </a:prstGeom>
            <a:noFill/>
            <a:ln w="25400" cap="flat">
              <a:solidFill>
                <a:srgbClr val="000000"/>
              </a:solidFill>
              <a:prstDash val="solid"/>
              <a:miter lim="800000"/>
            </a:ln>
            <a:effectLst/>
          </p:spPr>
          <p:txBody>
            <a:bodyPr wrap="square" lIns="45718" tIns="45718" rIns="45718" bIns="45718" numCol="1" anchor="t">
              <a:noAutofit/>
            </a:bodyPr>
            <a:lstStyle/>
            <a:p>
              <a:pPr>
                <a:defRPr>
                  <a:solidFill>
                    <a:srgbClr val="FFFFFF"/>
                  </a:solidFill>
                </a:defRPr>
              </a:pPr>
              <a:endParaRPr/>
            </a:p>
          </p:txBody>
        </p:sp>
      </p:grpSp>
      <p:grpSp>
        <p:nvGrpSpPr>
          <p:cNvPr id="2148" name="Group"/>
          <p:cNvGrpSpPr/>
          <p:nvPr/>
        </p:nvGrpSpPr>
        <p:grpSpPr>
          <a:xfrm>
            <a:off x="20122325" y="4408373"/>
            <a:ext cx="614397" cy="710738"/>
            <a:chOff x="0" y="0"/>
            <a:chExt cx="614395" cy="710736"/>
          </a:xfrm>
        </p:grpSpPr>
        <p:sp>
          <p:nvSpPr>
            <p:cNvPr id="2144" name="Shape"/>
            <p:cNvSpPr/>
            <p:nvPr/>
          </p:nvSpPr>
          <p:spPr>
            <a:xfrm>
              <a:off x="134636" y="-1"/>
              <a:ext cx="349928" cy="34947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25400" cap="flat">
              <a:solidFill>
                <a:srgbClr val="000000"/>
              </a:solidFill>
              <a:prstDash val="solid"/>
              <a:miter lim="800000"/>
            </a:ln>
            <a:effectLst/>
          </p:spPr>
          <p:txBody>
            <a:bodyPr wrap="square" lIns="121918" tIns="121918" rIns="121918" bIns="121918" numCol="1" anchor="ctr">
              <a:noAutofit/>
            </a:bodyPr>
            <a:lstStyle/>
            <a:p>
              <a:pPr defTabSz="1219200">
                <a:lnSpc>
                  <a:spcPct val="100000"/>
                </a:lnSpc>
                <a:spcBef>
                  <a:spcPts val="0"/>
                </a:spcBef>
                <a:defRPr b="0">
                  <a:solidFill>
                    <a:srgbClr val="FFFFFF"/>
                  </a:solidFill>
                  <a:latin typeface="Arial"/>
                  <a:ea typeface="Arial"/>
                  <a:cs typeface="Arial"/>
                  <a:sym typeface="Arial"/>
                </a:defRPr>
              </a:pPr>
              <a:endParaRPr/>
            </a:p>
          </p:txBody>
        </p:sp>
        <p:sp>
          <p:nvSpPr>
            <p:cNvPr id="2145" name="Line"/>
            <p:cNvSpPr/>
            <p:nvPr/>
          </p:nvSpPr>
          <p:spPr>
            <a:xfrm>
              <a:off x="0" y="360167"/>
              <a:ext cx="614396" cy="34947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25400" cap="flat">
              <a:solidFill>
                <a:srgbClr val="000000"/>
              </a:solidFill>
              <a:prstDash val="solid"/>
              <a:miter lim="800000"/>
            </a:ln>
            <a:effectLst/>
          </p:spPr>
          <p:txBody>
            <a:bodyPr wrap="square" lIns="121918" tIns="121918" rIns="121918" bIns="121918" numCol="1" anchor="t">
              <a:noAutofit/>
            </a:bodyPr>
            <a:lstStyle/>
            <a:p>
              <a:pPr defTabSz="1219200">
                <a:lnSpc>
                  <a:spcPct val="100000"/>
                </a:lnSpc>
                <a:spcBef>
                  <a:spcPts val="0"/>
                </a:spcBef>
                <a:defRPr b="0">
                  <a:solidFill>
                    <a:srgbClr val="FFFFFF"/>
                  </a:solidFill>
                  <a:latin typeface="Arial"/>
                  <a:ea typeface="Arial"/>
                  <a:cs typeface="Arial"/>
                  <a:sym typeface="Arial"/>
                </a:defRPr>
              </a:pPr>
              <a:endParaRPr/>
            </a:p>
          </p:txBody>
        </p:sp>
        <p:sp>
          <p:nvSpPr>
            <p:cNvPr id="2146" name="Line"/>
            <p:cNvSpPr/>
            <p:nvPr/>
          </p:nvSpPr>
          <p:spPr>
            <a:xfrm flipV="1">
              <a:off x="134636" y="571468"/>
              <a:ext cx="4809" cy="139269"/>
            </a:xfrm>
            <a:prstGeom prst="line">
              <a:avLst/>
            </a:prstGeom>
            <a:noFill/>
            <a:ln w="25400" cap="flat">
              <a:solidFill>
                <a:srgbClr val="000000"/>
              </a:solidFill>
              <a:prstDash val="solid"/>
              <a:miter lim="800000"/>
            </a:ln>
            <a:effectLst/>
          </p:spPr>
          <p:txBody>
            <a:bodyPr wrap="square" lIns="45718" tIns="45718" rIns="45718" bIns="45718" numCol="1" anchor="t">
              <a:noAutofit/>
            </a:bodyPr>
            <a:lstStyle/>
            <a:p>
              <a:pPr>
                <a:defRPr>
                  <a:solidFill>
                    <a:srgbClr val="FFFFFF"/>
                  </a:solidFill>
                </a:defRPr>
              </a:pPr>
              <a:endParaRPr/>
            </a:p>
          </p:txBody>
        </p:sp>
        <p:sp>
          <p:nvSpPr>
            <p:cNvPr id="2147" name="Line"/>
            <p:cNvSpPr/>
            <p:nvPr/>
          </p:nvSpPr>
          <p:spPr>
            <a:xfrm flipV="1">
              <a:off x="485652" y="571468"/>
              <a:ext cx="4812" cy="139269"/>
            </a:xfrm>
            <a:prstGeom prst="line">
              <a:avLst/>
            </a:prstGeom>
            <a:noFill/>
            <a:ln w="25400" cap="flat">
              <a:solidFill>
                <a:srgbClr val="000000"/>
              </a:solidFill>
              <a:prstDash val="solid"/>
              <a:miter lim="800000"/>
            </a:ln>
            <a:effectLst/>
          </p:spPr>
          <p:txBody>
            <a:bodyPr wrap="square" lIns="45718" tIns="45718" rIns="45718" bIns="45718" numCol="1" anchor="t">
              <a:noAutofit/>
            </a:bodyPr>
            <a:lstStyle/>
            <a:p>
              <a:pPr>
                <a:defRPr>
                  <a:solidFill>
                    <a:srgbClr val="FFFFFF"/>
                  </a:solidFill>
                </a:defRPr>
              </a:pPr>
              <a:endParaRPr/>
            </a:p>
          </p:txBody>
        </p:sp>
      </p:grpSp>
      <p:sp>
        <p:nvSpPr>
          <p:cNvPr id="2149" name="THE PRACTITIONER"/>
          <p:cNvSpPr txBox="1"/>
          <p:nvPr/>
        </p:nvSpPr>
        <p:spPr>
          <a:xfrm>
            <a:off x="2487664" y="4444124"/>
            <a:ext cx="3495768" cy="639233"/>
          </a:xfrm>
          <a:prstGeom prst="rect">
            <a:avLst/>
          </a:prstGeom>
          <a:ln w="127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spcBef>
                <a:spcPts val="0"/>
              </a:spcBef>
              <a:defRPr sz="2400">
                <a:solidFill>
                  <a:srgbClr val="44546A"/>
                </a:solidFill>
                <a:latin typeface="Tahoma"/>
                <a:ea typeface="Tahoma"/>
                <a:cs typeface="Tahoma"/>
                <a:sym typeface="Tahoma"/>
              </a:defRPr>
            </a:lvl1pPr>
          </a:lstStyle>
          <a:p>
            <a:r>
              <a:t>THE PRACTITIONER</a:t>
            </a:r>
          </a:p>
        </p:txBody>
      </p:sp>
      <p:sp>
        <p:nvSpPr>
          <p:cNvPr id="2150" name="TEAMS"/>
          <p:cNvSpPr txBox="1"/>
          <p:nvPr/>
        </p:nvSpPr>
        <p:spPr>
          <a:xfrm>
            <a:off x="18601444" y="4479875"/>
            <a:ext cx="1400705" cy="639233"/>
          </a:xfrm>
          <a:prstGeom prst="rect">
            <a:avLst/>
          </a:prstGeom>
          <a:ln w="127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spcBef>
                <a:spcPts val="0"/>
              </a:spcBef>
              <a:defRPr sz="2400">
                <a:solidFill>
                  <a:srgbClr val="44546A"/>
                </a:solidFill>
                <a:latin typeface="Tahoma"/>
                <a:ea typeface="Tahoma"/>
                <a:cs typeface="Tahoma"/>
                <a:sym typeface="Tahoma"/>
              </a:defRPr>
            </a:lvl1pPr>
          </a:lstStyle>
          <a:p>
            <a:r>
              <a:t>TEAMS</a:t>
            </a:r>
          </a:p>
        </p:txBody>
      </p:sp>
      <p:pic>
        <p:nvPicPr>
          <p:cNvPr id="2151" name="Image" descr="Image"/>
          <p:cNvPicPr>
            <a:picLocks noChangeAspect="1"/>
          </p:cNvPicPr>
          <p:nvPr/>
        </p:nvPicPr>
        <p:blipFill>
          <a:blip r:embed="rId3">
            <a:extLst/>
          </a:blip>
          <a:stretch>
            <a:fillRect/>
          </a:stretch>
        </p:blipFill>
        <p:spPr>
          <a:xfrm>
            <a:off x="14547533" y="4521832"/>
            <a:ext cx="2741238" cy="1129380"/>
          </a:xfrm>
          <a:prstGeom prst="rect">
            <a:avLst/>
          </a:prstGeom>
          <a:ln w="12700">
            <a:miter lim="400000"/>
          </a:ln>
        </p:spPr>
      </p:pic>
      <p:pic>
        <p:nvPicPr>
          <p:cNvPr id="2152" name="Image" descr="Image"/>
          <p:cNvPicPr>
            <a:picLocks noChangeAspect="1"/>
          </p:cNvPicPr>
          <p:nvPr/>
        </p:nvPicPr>
        <p:blipFill>
          <a:blip r:embed="rId4">
            <a:extLst/>
          </a:blip>
          <a:stretch>
            <a:fillRect/>
          </a:stretch>
        </p:blipFill>
        <p:spPr>
          <a:xfrm>
            <a:off x="7460226" y="6021253"/>
            <a:ext cx="2428967" cy="987654"/>
          </a:xfrm>
          <a:prstGeom prst="rect">
            <a:avLst/>
          </a:prstGeom>
          <a:ln w="12700">
            <a:miter lim="400000"/>
          </a:ln>
        </p:spPr>
      </p:pic>
      <p:pic>
        <p:nvPicPr>
          <p:cNvPr id="2153" name="Image" descr="Image"/>
          <p:cNvPicPr>
            <a:picLocks noChangeAspect="1"/>
          </p:cNvPicPr>
          <p:nvPr/>
        </p:nvPicPr>
        <p:blipFill>
          <a:blip r:embed="rId5">
            <a:extLst/>
          </a:blip>
          <a:stretch>
            <a:fillRect/>
          </a:stretch>
        </p:blipFill>
        <p:spPr>
          <a:xfrm>
            <a:off x="7460657" y="10209224"/>
            <a:ext cx="2428102" cy="838800"/>
          </a:xfrm>
          <a:prstGeom prst="rect">
            <a:avLst/>
          </a:prstGeom>
          <a:ln w="12700">
            <a:miter lim="400000"/>
          </a:ln>
        </p:spPr>
      </p:pic>
      <p:sp>
        <p:nvSpPr>
          <p:cNvPr id="2154" name="Shape"/>
          <p:cNvSpPr/>
          <p:nvPr/>
        </p:nvSpPr>
        <p:spPr>
          <a:xfrm>
            <a:off x="10255083" y="7117380"/>
            <a:ext cx="5031635" cy="2915962"/>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rgbClr val="44546A">
              <a:alpha val="26000"/>
            </a:srgbClr>
          </a:solidFill>
          <a:ln w="63500">
            <a:solidFill>
              <a:srgbClr val="44546A"/>
            </a:solidFill>
            <a:miter/>
          </a:ln>
        </p:spPr>
        <p:txBody>
          <a:bodyPr lIns="121918" tIns="121918" rIns="121918" bIns="121918"/>
          <a:lstStyle/>
          <a:p>
            <a:pPr>
              <a:lnSpc>
                <a:spcPct val="100000"/>
              </a:lnSpc>
              <a:spcBef>
                <a:spcPts val="0"/>
              </a:spcBef>
              <a:defRPr sz="3400" b="0">
                <a:latin typeface="Verdana"/>
                <a:ea typeface="Verdana"/>
                <a:cs typeface="Verdana"/>
                <a:sym typeface="Verdana"/>
              </a:defRPr>
            </a:pPr>
            <a:endParaRPr/>
          </a:p>
        </p:txBody>
      </p:sp>
      <p:sp>
        <p:nvSpPr>
          <p:cNvPr id="2155" name="Shape"/>
          <p:cNvSpPr/>
          <p:nvPr/>
        </p:nvSpPr>
        <p:spPr>
          <a:xfrm>
            <a:off x="10255083" y="9170669"/>
            <a:ext cx="5031635" cy="2915962"/>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chemeClr val="accent4">
              <a:alpha val="14000"/>
            </a:schemeClr>
          </a:solidFill>
          <a:ln w="63500">
            <a:solidFill>
              <a:schemeClr val="accent4">
                <a:alpha val="56000"/>
              </a:schemeClr>
            </a:solidFill>
            <a:miter/>
          </a:ln>
        </p:spPr>
        <p:txBody>
          <a:bodyPr lIns="121918" tIns="121918" rIns="121918" bIns="121918"/>
          <a:lstStyle/>
          <a:p>
            <a:pPr>
              <a:lnSpc>
                <a:spcPct val="100000"/>
              </a:lnSpc>
              <a:spcBef>
                <a:spcPts val="0"/>
              </a:spcBef>
              <a:defRPr sz="3400" b="0">
                <a:latin typeface="Verdana"/>
                <a:ea typeface="Verdana"/>
                <a:cs typeface="Verdana"/>
                <a:sym typeface="Verdana"/>
              </a:defRPr>
            </a:pPr>
            <a:endParaRPr/>
          </a:p>
        </p:txBody>
      </p:sp>
      <p:sp>
        <p:nvSpPr>
          <p:cNvPr id="2156" name="Shape"/>
          <p:cNvSpPr/>
          <p:nvPr/>
        </p:nvSpPr>
        <p:spPr>
          <a:xfrm>
            <a:off x="10255083" y="5092877"/>
            <a:ext cx="5031635" cy="2915962"/>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chemeClr val="accent5">
              <a:alpha val="26000"/>
            </a:schemeClr>
          </a:solidFill>
          <a:ln w="63500">
            <a:solidFill>
              <a:schemeClr val="accent5"/>
            </a:solidFill>
            <a:miter/>
          </a:ln>
        </p:spPr>
        <p:txBody>
          <a:bodyPr lIns="121918" tIns="121918" rIns="121918" bIns="121918"/>
          <a:lstStyle/>
          <a:p>
            <a:pPr>
              <a:lnSpc>
                <a:spcPct val="100000"/>
              </a:lnSpc>
              <a:spcBef>
                <a:spcPts val="0"/>
              </a:spcBef>
              <a:defRPr sz="3400" b="0">
                <a:latin typeface="Verdana"/>
                <a:ea typeface="Verdana"/>
                <a:cs typeface="Verdana"/>
                <a:sym typeface="Verdana"/>
              </a:defRPr>
            </a:pPr>
            <a:endParaRPr/>
          </a:p>
        </p:txBody>
      </p:sp>
      <p:sp>
        <p:nvSpPr>
          <p:cNvPr id="2157" name="Collaboration…"/>
          <p:cNvSpPr txBox="1"/>
          <p:nvPr/>
        </p:nvSpPr>
        <p:spPr>
          <a:xfrm>
            <a:off x="18585462" y="7754066"/>
            <a:ext cx="4629109" cy="1642533"/>
          </a:xfrm>
          <a:prstGeom prst="rect">
            <a:avLst/>
          </a:prstGeom>
          <a:gradFill>
            <a:gsLst>
              <a:gs pos="0">
                <a:srgbClr val="F5F5F5"/>
              </a:gs>
              <a:gs pos="100000">
                <a:srgbClr val="F1F1F1"/>
              </a:gs>
            </a:gsLst>
          </a:gradFill>
          <a:ln w="127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p>
            <a:pPr marL="381000" indent="-381000">
              <a:lnSpc>
                <a:spcPct val="150000"/>
              </a:lnSpc>
              <a:spcBef>
                <a:spcPts val="0"/>
              </a:spcBef>
              <a:buSzPct val="100000"/>
              <a:buChar char="•"/>
              <a:defRPr sz="2200">
                <a:solidFill>
                  <a:srgbClr val="44546A"/>
                </a:solidFill>
                <a:latin typeface="Verdana"/>
                <a:ea typeface="Verdana"/>
                <a:cs typeface="Verdana"/>
                <a:sym typeface="Verdana"/>
              </a:defRPr>
            </a:pPr>
            <a:r>
              <a:t>Collaboration</a:t>
            </a:r>
            <a:endParaRPr b="0"/>
          </a:p>
          <a:p>
            <a:pPr marL="381000" indent="-381000">
              <a:lnSpc>
                <a:spcPct val="150000"/>
              </a:lnSpc>
              <a:spcBef>
                <a:spcPts val="0"/>
              </a:spcBef>
              <a:buSzPct val="100000"/>
              <a:buChar char="•"/>
              <a:defRPr sz="2200">
                <a:solidFill>
                  <a:srgbClr val="44546A"/>
                </a:solidFill>
                <a:latin typeface="Verdana"/>
                <a:ea typeface="Verdana"/>
                <a:cs typeface="Verdana"/>
                <a:sym typeface="Verdana"/>
              </a:defRPr>
            </a:pPr>
            <a:r>
              <a:t>Operations</a:t>
            </a:r>
            <a:endParaRPr b="0"/>
          </a:p>
          <a:p>
            <a:pPr marL="381000" indent="-381000">
              <a:lnSpc>
                <a:spcPct val="150000"/>
              </a:lnSpc>
              <a:spcBef>
                <a:spcPts val="0"/>
              </a:spcBef>
              <a:buSzPct val="100000"/>
              <a:buChar char="•"/>
              <a:defRPr sz="2200">
                <a:solidFill>
                  <a:srgbClr val="44546A"/>
                </a:solidFill>
                <a:latin typeface="Verdana"/>
                <a:ea typeface="Verdana"/>
                <a:cs typeface="Verdana"/>
                <a:sym typeface="Verdana"/>
              </a:defRPr>
            </a:pPr>
            <a:r>
              <a:t>Governance &amp; policy</a:t>
            </a:r>
          </a:p>
        </p:txBody>
      </p:sp>
      <p:grpSp>
        <p:nvGrpSpPr>
          <p:cNvPr id="2163" name="Group"/>
          <p:cNvGrpSpPr/>
          <p:nvPr/>
        </p:nvGrpSpPr>
        <p:grpSpPr>
          <a:xfrm>
            <a:off x="14457984" y="5338486"/>
            <a:ext cx="193689" cy="5309076"/>
            <a:chOff x="0" y="0"/>
            <a:chExt cx="193688" cy="5309075"/>
          </a:xfrm>
        </p:grpSpPr>
        <p:sp>
          <p:nvSpPr>
            <p:cNvPr id="2158" name="Line"/>
            <p:cNvSpPr/>
            <p:nvPr/>
          </p:nvSpPr>
          <p:spPr>
            <a:xfrm flipV="1">
              <a:off x="92153" y="72606"/>
              <a:ext cx="2" cy="5232651"/>
            </a:xfrm>
            <a:prstGeom prst="line">
              <a:avLst/>
            </a:prstGeom>
            <a:noFill/>
            <a:ln w="76200" cap="flat">
              <a:solidFill>
                <a:schemeClr val="accent6"/>
              </a:solidFill>
              <a:prstDash val="solid"/>
              <a:miter lim="800000"/>
            </a:ln>
            <a:effectLst/>
          </p:spPr>
          <p:txBody>
            <a:bodyPr wrap="square" lIns="45718" tIns="45718" rIns="45718" bIns="45718" numCol="1" anchor="t">
              <a:noAutofit/>
            </a:bodyPr>
            <a:lstStyle/>
            <a:p>
              <a:pPr>
                <a:defRPr>
                  <a:solidFill>
                    <a:srgbClr val="FFFFFF"/>
                  </a:solidFill>
                </a:defRPr>
              </a:pPr>
              <a:endParaRPr/>
            </a:p>
          </p:txBody>
        </p:sp>
        <p:sp>
          <p:nvSpPr>
            <p:cNvPr id="2159" name="Circle"/>
            <p:cNvSpPr/>
            <p:nvPr/>
          </p:nvSpPr>
          <p:spPr>
            <a:xfrm>
              <a:off x="0" y="5118572"/>
              <a:ext cx="190503" cy="190503"/>
            </a:xfrm>
            <a:prstGeom prst="ellipse">
              <a:avLst/>
            </a:prstGeom>
            <a:solidFill>
              <a:schemeClr val="accent6"/>
            </a:solidFill>
            <a:ln w="25400" cap="flat">
              <a:solidFill>
                <a:srgbClr val="E294B8"/>
              </a:solidFill>
              <a:prstDash val="solid"/>
              <a:miter lim="400000"/>
            </a:ln>
            <a:effectLst/>
          </p:spPr>
          <p:txBody>
            <a:bodyPr wrap="square" lIns="121918" tIns="121918" rIns="121918" bIns="121918" numCol="1" anchor="ctr">
              <a:noAutofit/>
            </a:bodyPr>
            <a:lstStyle/>
            <a:p>
              <a:pPr>
                <a:lnSpc>
                  <a:spcPct val="100000"/>
                </a:lnSpc>
                <a:spcBef>
                  <a:spcPts val="0"/>
                </a:spcBef>
                <a:defRPr sz="3400" b="0">
                  <a:latin typeface="Verdana"/>
                  <a:ea typeface="Verdana"/>
                  <a:cs typeface="Verdana"/>
                  <a:sym typeface="Verdana"/>
                </a:defRPr>
              </a:pPr>
              <a:endParaRPr/>
            </a:p>
          </p:txBody>
        </p:sp>
        <p:sp>
          <p:nvSpPr>
            <p:cNvPr id="2160" name="Circle"/>
            <p:cNvSpPr/>
            <p:nvPr/>
          </p:nvSpPr>
          <p:spPr>
            <a:xfrm>
              <a:off x="0" y="3152772"/>
              <a:ext cx="190503" cy="190503"/>
            </a:xfrm>
            <a:prstGeom prst="ellipse">
              <a:avLst/>
            </a:prstGeom>
            <a:solidFill>
              <a:schemeClr val="accent6"/>
            </a:solidFill>
            <a:ln w="25400" cap="flat">
              <a:solidFill>
                <a:srgbClr val="E294B8"/>
              </a:solidFill>
              <a:prstDash val="solid"/>
              <a:miter lim="400000"/>
            </a:ln>
            <a:effectLst/>
          </p:spPr>
          <p:txBody>
            <a:bodyPr wrap="square" lIns="121918" tIns="121918" rIns="121918" bIns="121918" numCol="1" anchor="ctr">
              <a:noAutofit/>
            </a:bodyPr>
            <a:lstStyle/>
            <a:p>
              <a:pPr>
                <a:lnSpc>
                  <a:spcPct val="100000"/>
                </a:lnSpc>
                <a:spcBef>
                  <a:spcPts val="0"/>
                </a:spcBef>
                <a:defRPr sz="3400" b="0">
                  <a:latin typeface="Verdana"/>
                  <a:ea typeface="Verdana"/>
                  <a:cs typeface="Verdana"/>
                  <a:sym typeface="Verdana"/>
                </a:defRPr>
              </a:pPr>
              <a:endParaRPr/>
            </a:p>
          </p:txBody>
        </p:sp>
        <p:sp>
          <p:nvSpPr>
            <p:cNvPr id="2161" name="Circle"/>
            <p:cNvSpPr/>
            <p:nvPr/>
          </p:nvSpPr>
          <p:spPr>
            <a:xfrm>
              <a:off x="0" y="1059487"/>
              <a:ext cx="190503" cy="190503"/>
            </a:xfrm>
            <a:prstGeom prst="ellipse">
              <a:avLst/>
            </a:prstGeom>
            <a:solidFill>
              <a:schemeClr val="accent6"/>
            </a:solidFill>
            <a:ln w="25400" cap="flat">
              <a:solidFill>
                <a:srgbClr val="E294B8"/>
              </a:solidFill>
              <a:prstDash val="solid"/>
              <a:miter lim="400000"/>
            </a:ln>
            <a:effectLst/>
          </p:spPr>
          <p:txBody>
            <a:bodyPr wrap="square" lIns="121918" tIns="121918" rIns="121918" bIns="121918" numCol="1" anchor="ctr">
              <a:noAutofit/>
            </a:bodyPr>
            <a:lstStyle/>
            <a:p>
              <a:pPr>
                <a:lnSpc>
                  <a:spcPct val="100000"/>
                </a:lnSpc>
                <a:spcBef>
                  <a:spcPts val="0"/>
                </a:spcBef>
                <a:defRPr sz="3400" b="0">
                  <a:latin typeface="Verdana"/>
                  <a:ea typeface="Verdana"/>
                  <a:cs typeface="Verdana"/>
                  <a:sym typeface="Verdana"/>
                </a:defRPr>
              </a:pPr>
              <a:endParaRPr/>
            </a:p>
          </p:txBody>
        </p:sp>
        <p:sp>
          <p:nvSpPr>
            <p:cNvPr id="2162" name="Circle"/>
            <p:cNvSpPr/>
            <p:nvPr/>
          </p:nvSpPr>
          <p:spPr>
            <a:xfrm>
              <a:off x="3188" y="-1"/>
              <a:ext cx="190501" cy="190501"/>
            </a:xfrm>
            <a:prstGeom prst="ellipse">
              <a:avLst/>
            </a:prstGeom>
            <a:solidFill>
              <a:schemeClr val="accent6"/>
            </a:solidFill>
            <a:ln w="25400" cap="flat">
              <a:solidFill>
                <a:srgbClr val="E294B8"/>
              </a:solidFill>
              <a:prstDash val="solid"/>
              <a:miter lim="400000"/>
            </a:ln>
            <a:effectLst/>
          </p:spPr>
          <p:txBody>
            <a:bodyPr wrap="square" lIns="121918" tIns="121918" rIns="121918" bIns="121918" numCol="1" anchor="ctr">
              <a:noAutofit/>
            </a:bodyPr>
            <a:lstStyle/>
            <a:p>
              <a:pPr>
                <a:lnSpc>
                  <a:spcPct val="100000"/>
                </a:lnSpc>
                <a:spcBef>
                  <a:spcPts val="0"/>
                </a:spcBef>
                <a:defRPr sz="3400" b="0">
                  <a:latin typeface="Verdana"/>
                  <a:ea typeface="Verdana"/>
                  <a:cs typeface="Verdana"/>
                  <a:sym typeface="Verdana"/>
                </a:defRPr>
              </a:pPr>
              <a:endParaRPr/>
            </a:p>
          </p:txBody>
        </p:sp>
      </p:grpSp>
      <p:pic>
        <p:nvPicPr>
          <p:cNvPr id="2164" name="Image" descr="Image"/>
          <p:cNvPicPr>
            <a:picLocks noChangeAspect="1"/>
          </p:cNvPicPr>
          <p:nvPr/>
        </p:nvPicPr>
        <p:blipFill>
          <a:blip r:embed="rId6">
            <a:extLst/>
          </a:blip>
          <a:stretch>
            <a:fillRect/>
          </a:stretch>
        </p:blipFill>
        <p:spPr>
          <a:xfrm>
            <a:off x="7437249" y="8046708"/>
            <a:ext cx="2273846" cy="1057251"/>
          </a:xfrm>
          <a:prstGeom prst="rect">
            <a:avLst/>
          </a:prstGeom>
          <a:ln w="12700">
            <a:miter lim="400000"/>
          </a:ln>
        </p:spPr>
      </p:pic>
      <p:sp>
        <p:nvSpPr>
          <p:cNvPr id="2165" name="Rectangle"/>
          <p:cNvSpPr/>
          <p:nvPr/>
        </p:nvSpPr>
        <p:spPr>
          <a:xfrm>
            <a:off x="2673748" y="5029372"/>
            <a:ext cx="3017074" cy="76202"/>
          </a:xfrm>
          <a:prstGeom prst="rect">
            <a:avLst/>
          </a:prstGeom>
          <a:solidFill>
            <a:schemeClr val="accent2"/>
          </a:soli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2166" name="Rectangle"/>
          <p:cNvSpPr/>
          <p:nvPr/>
        </p:nvSpPr>
        <p:spPr>
          <a:xfrm>
            <a:off x="6736343" y="7647940"/>
            <a:ext cx="73154" cy="1950722"/>
          </a:xfrm>
          <a:prstGeom prst="rect">
            <a:avLst/>
          </a:prstGeom>
          <a:solidFill>
            <a:srgbClr val="000000"/>
          </a:soli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2167" name="Rectangle"/>
          <p:cNvSpPr/>
          <p:nvPr/>
        </p:nvSpPr>
        <p:spPr>
          <a:xfrm>
            <a:off x="6736343" y="9747743"/>
            <a:ext cx="73154" cy="1955802"/>
          </a:xfrm>
          <a:prstGeom prst="rect">
            <a:avLst/>
          </a:prstGeom>
          <a:solidFill>
            <a:schemeClr val="accent4"/>
          </a:soli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2168" name="Rectangle"/>
          <p:cNvSpPr/>
          <p:nvPr/>
        </p:nvSpPr>
        <p:spPr>
          <a:xfrm>
            <a:off x="6736343" y="5524713"/>
            <a:ext cx="73154" cy="1955802"/>
          </a:xfrm>
          <a:prstGeom prst="rect">
            <a:avLst/>
          </a:prstGeom>
          <a:solidFill>
            <a:schemeClr val="accent5"/>
          </a:soli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spTree>
    <p:extLst>
      <p:ext uri="{BB962C8B-B14F-4D97-AF65-F5344CB8AC3E}">
        <p14:creationId xmlns:p14="http://schemas.microsoft.com/office/powerpoint/2010/main" val="1945218745"/>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2" name="Rectangle"/>
          <p:cNvSpPr/>
          <p:nvPr/>
        </p:nvSpPr>
        <p:spPr>
          <a:xfrm>
            <a:off x="18347495" y="5594296"/>
            <a:ext cx="4867935" cy="6090467"/>
          </a:xfrm>
          <a:prstGeom prst="rect">
            <a:avLst/>
          </a:prstGeom>
          <a:gradFill>
            <a:gsLst>
              <a:gs pos="0">
                <a:srgbClr val="F5F5F5"/>
              </a:gs>
              <a:gs pos="100000">
                <a:srgbClr val="F1F1F1"/>
              </a:gs>
            </a:gsLst>
          </a:gra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2173" name="Rectangle"/>
          <p:cNvSpPr/>
          <p:nvPr/>
        </p:nvSpPr>
        <p:spPr>
          <a:xfrm>
            <a:off x="6599277" y="4911392"/>
            <a:ext cx="133775" cy="7112002"/>
          </a:xfrm>
          <a:prstGeom prst="rect">
            <a:avLst/>
          </a:prstGeom>
          <a:solidFill>
            <a:srgbClr val="FFFFFF"/>
          </a:solidFill>
          <a:ln w="12700">
            <a:miter lim="400000"/>
          </a:ln>
        </p:spPr>
        <p:txBody>
          <a:bodyPr lIns="121918" tIns="121918" rIns="121918" bIns="121918" anchor="ctr"/>
          <a:lstStyle/>
          <a:p>
            <a:pPr>
              <a:lnSpc>
                <a:spcPct val="100000"/>
              </a:lnSpc>
              <a:spcBef>
                <a:spcPts val="0"/>
              </a:spcBef>
              <a:defRPr sz="3400" b="0">
                <a:latin typeface="Verdana"/>
                <a:ea typeface="Verdana"/>
                <a:cs typeface="Verdana"/>
                <a:sym typeface="Verdana"/>
              </a:defRPr>
            </a:pPr>
            <a:endParaRPr/>
          </a:p>
        </p:txBody>
      </p:sp>
      <p:sp>
        <p:nvSpPr>
          <p:cNvPr id="2174" name="Slide Number"/>
          <p:cNvSpPr txBox="1">
            <a:spLocks noGrp="1"/>
          </p:cNvSpPr>
          <p:nvPr>
            <p:ph type="sldNum" sz="quarter" idx="4294967295"/>
          </p:nvPr>
        </p:nvSpPr>
        <p:spPr>
          <a:xfrm>
            <a:off x="23456898" y="12945581"/>
            <a:ext cx="514905" cy="485139"/>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27</a:t>
            </a:fld>
            <a:endParaRPr/>
          </a:p>
        </p:txBody>
      </p:sp>
      <p:sp>
        <p:nvSpPr>
          <p:cNvPr id="2175" name="DEVELOPMENT"/>
          <p:cNvSpPr txBox="1"/>
          <p:nvPr/>
        </p:nvSpPr>
        <p:spPr>
          <a:xfrm>
            <a:off x="1539993" y="6087033"/>
            <a:ext cx="2886168" cy="639233"/>
          </a:xfrm>
          <a:prstGeom prst="rect">
            <a:avLst/>
          </a:prstGeom>
          <a:ln w="127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spcBef>
                <a:spcPts val="0"/>
              </a:spcBef>
              <a:defRPr sz="2400">
                <a:solidFill>
                  <a:srgbClr val="44546A"/>
                </a:solidFill>
                <a:latin typeface="Tahoma"/>
                <a:ea typeface="Tahoma"/>
                <a:cs typeface="Tahoma"/>
                <a:sym typeface="Tahoma"/>
              </a:defRPr>
            </a:lvl1pPr>
          </a:lstStyle>
          <a:p>
            <a:r>
              <a:t>DEVELOPMENT</a:t>
            </a:r>
          </a:p>
        </p:txBody>
      </p:sp>
      <p:sp>
        <p:nvSpPr>
          <p:cNvPr id="2176" name="SECURITY"/>
          <p:cNvSpPr txBox="1"/>
          <p:nvPr/>
        </p:nvSpPr>
        <p:spPr>
          <a:xfrm>
            <a:off x="1565393" y="8147776"/>
            <a:ext cx="2428968" cy="639233"/>
          </a:xfrm>
          <a:prstGeom prst="rect">
            <a:avLst/>
          </a:prstGeom>
          <a:ln w="127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spcBef>
                <a:spcPts val="0"/>
              </a:spcBef>
              <a:defRPr sz="2400">
                <a:solidFill>
                  <a:srgbClr val="44546A"/>
                </a:solidFill>
                <a:latin typeface="Tahoma"/>
                <a:ea typeface="Tahoma"/>
                <a:cs typeface="Tahoma"/>
                <a:sym typeface="Tahoma"/>
              </a:defRPr>
            </a:lvl1pPr>
          </a:lstStyle>
          <a:p>
            <a:r>
              <a:t>SECURITY</a:t>
            </a:r>
          </a:p>
        </p:txBody>
      </p:sp>
      <p:sp>
        <p:nvSpPr>
          <p:cNvPr id="2177" name="OPERATIONS"/>
          <p:cNvSpPr txBox="1"/>
          <p:nvPr/>
        </p:nvSpPr>
        <p:spPr>
          <a:xfrm>
            <a:off x="1565395" y="10244401"/>
            <a:ext cx="2428969" cy="639233"/>
          </a:xfrm>
          <a:prstGeom prst="rect">
            <a:avLst/>
          </a:prstGeom>
          <a:ln w="127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spcBef>
                <a:spcPts val="0"/>
              </a:spcBef>
              <a:defRPr sz="2400">
                <a:solidFill>
                  <a:srgbClr val="44546A"/>
                </a:solidFill>
                <a:latin typeface="Tahoma"/>
                <a:ea typeface="Tahoma"/>
                <a:cs typeface="Tahoma"/>
                <a:sym typeface="Tahoma"/>
              </a:defRPr>
            </a:lvl1pPr>
          </a:lstStyle>
          <a:p>
            <a:r>
              <a:t>OPERATIONS</a:t>
            </a:r>
          </a:p>
        </p:txBody>
      </p:sp>
      <p:sp>
        <p:nvSpPr>
          <p:cNvPr id="2178" name="Run applications"/>
          <p:cNvSpPr txBox="1"/>
          <p:nvPr/>
        </p:nvSpPr>
        <p:spPr>
          <a:xfrm>
            <a:off x="1539990" y="6444058"/>
            <a:ext cx="4273510" cy="575733"/>
          </a:xfrm>
          <a:prstGeom prst="rect">
            <a:avLst/>
          </a:prstGeom>
          <a:ln w="127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spcBef>
                <a:spcPts val="0"/>
              </a:spcBef>
              <a:defRPr sz="2000" b="0">
                <a:solidFill>
                  <a:srgbClr val="44546A"/>
                </a:solidFill>
                <a:latin typeface="Verdana"/>
                <a:ea typeface="Verdana"/>
                <a:cs typeface="Verdana"/>
                <a:sym typeface="Verdana"/>
              </a:defRPr>
            </a:lvl1pPr>
          </a:lstStyle>
          <a:p>
            <a:r>
              <a:t>Run applications</a:t>
            </a:r>
          </a:p>
        </p:txBody>
      </p:sp>
      <p:sp>
        <p:nvSpPr>
          <p:cNvPr id="2179" name="Secure infrastructure &amp; applications"/>
          <p:cNvSpPr txBox="1"/>
          <p:nvPr/>
        </p:nvSpPr>
        <p:spPr>
          <a:xfrm>
            <a:off x="1565390" y="8523378"/>
            <a:ext cx="5391110" cy="575733"/>
          </a:xfrm>
          <a:prstGeom prst="rect">
            <a:avLst/>
          </a:prstGeom>
          <a:ln w="127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spcBef>
                <a:spcPts val="0"/>
              </a:spcBef>
              <a:defRPr sz="2000" b="0">
                <a:solidFill>
                  <a:srgbClr val="44546A"/>
                </a:solidFill>
                <a:latin typeface="Verdana"/>
                <a:ea typeface="Verdana"/>
                <a:cs typeface="Verdana"/>
                <a:sym typeface="Verdana"/>
              </a:defRPr>
            </a:lvl1pPr>
          </a:lstStyle>
          <a:p>
            <a:r>
              <a:t>Secure infrastructure &amp; applications</a:t>
            </a:r>
          </a:p>
        </p:txBody>
      </p:sp>
      <p:sp>
        <p:nvSpPr>
          <p:cNvPr id="2180" name="Rectangle"/>
          <p:cNvSpPr/>
          <p:nvPr/>
        </p:nvSpPr>
        <p:spPr>
          <a:xfrm>
            <a:off x="1432750" y="7664168"/>
            <a:ext cx="21765918" cy="1950722"/>
          </a:xfrm>
          <a:prstGeom prst="rect">
            <a:avLst/>
          </a:prstGeom>
          <a:gradFill>
            <a:gsLst>
              <a:gs pos="0">
                <a:srgbClr val="EBEBEB"/>
              </a:gs>
              <a:gs pos="11691">
                <a:srgbClr val="F5F5F5"/>
              </a:gs>
              <a:gs pos="42814">
                <a:srgbClr val="FFFFFF"/>
              </a:gs>
              <a:gs pos="99283">
                <a:srgbClr val="F0F0F0"/>
              </a:gs>
            </a:gsLst>
          </a:gra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2181" name="Rectangle"/>
          <p:cNvSpPr/>
          <p:nvPr/>
        </p:nvSpPr>
        <p:spPr>
          <a:xfrm>
            <a:off x="1432750" y="9744451"/>
            <a:ext cx="21765918" cy="1955802"/>
          </a:xfrm>
          <a:prstGeom prst="rect">
            <a:avLst/>
          </a:prstGeom>
          <a:gradFill>
            <a:gsLst>
              <a:gs pos="0">
                <a:srgbClr val="EBEBEB"/>
              </a:gs>
              <a:gs pos="11691">
                <a:srgbClr val="F5F5F5"/>
              </a:gs>
              <a:gs pos="42814">
                <a:srgbClr val="FFFFFF"/>
              </a:gs>
              <a:gs pos="99283">
                <a:srgbClr val="F0F0F0"/>
              </a:gs>
            </a:gsLst>
          </a:gra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2182" name="Rectangle"/>
          <p:cNvSpPr/>
          <p:nvPr/>
        </p:nvSpPr>
        <p:spPr>
          <a:xfrm>
            <a:off x="1432750" y="5537179"/>
            <a:ext cx="21765918" cy="1955802"/>
          </a:xfrm>
          <a:prstGeom prst="rect">
            <a:avLst/>
          </a:prstGeom>
          <a:gradFill>
            <a:gsLst>
              <a:gs pos="0">
                <a:srgbClr val="EBEBEB"/>
              </a:gs>
              <a:gs pos="11691">
                <a:srgbClr val="F5F5F5"/>
              </a:gs>
              <a:gs pos="42814">
                <a:srgbClr val="FFFFFF"/>
              </a:gs>
              <a:gs pos="99283">
                <a:srgbClr val="F0F0F0"/>
              </a:gs>
            </a:gsLst>
          </a:gra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grpSp>
        <p:nvGrpSpPr>
          <p:cNvPr id="2187" name="Group"/>
          <p:cNvGrpSpPr/>
          <p:nvPr/>
        </p:nvGrpSpPr>
        <p:grpSpPr>
          <a:xfrm>
            <a:off x="1732727" y="4408373"/>
            <a:ext cx="614396" cy="710738"/>
            <a:chOff x="0" y="0"/>
            <a:chExt cx="614395" cy="710736"/>
          </a:xfrm>
        </p:grpSpPr>
        <p:sp>
          <p:nvSpPr>
            <p:cNvPr id="2183" name="Shape"/>
            <p:cNvSpPr/>
            <p:nvPr/>
          </p:nvSpPr>
          <p:spPr>
            <a:xfrm>
              <a:off x="134636" y="-1"/>
              <a:ext cx="349928" cy="34947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25400" cap="flat">
              <a:solidFill>
                <a:srgbClr val="000000"/>
              </a:solidFill>
              <a:prstDash val="solid"/>
              <a:miter lim="800000"/>
            </a:ln>
            <a:effectLst/>
          </p:spPr>
          <p:txBody>
            <a:bodyPr wrap="square" lIns="121918" tIns="121918" rIns="121918" bIns="121918" numCol="1" anchor="ctr">
              <a:noAutofit/>
            </a:bodyPr>
            <a:lstStyle/>
            <a:p>
              <a:pPr defTabSz="1219200">
                <a:lnSpc>
                  <a:spcPct val="100000"/>
                </a:lnSpc>
                <a:spcBef>
                  <a:spcPts val="0"/>
                </a:spcBef>
                <a:defRPr b="0">
                  <a:solidFill>
                    <a:srgbClr val="FFFFFF"/>
                  </a:solidFill>
                  <a:latin typeface="Arial"/>
                  <a:ea typeface="Arial"/>
                  <a:cs typeface="Arial"/>
                  <a:sym typeface="Arial"/>
                </a:defRPr>
              </a:pPr>
              <a:endParaRPr/>
            </a:p>
          </p:txBody>
        </p:sp>
        <p:sp>
          <p:nvSpPr>
            <p:cNvPr id="2184" name="Line"/>
            <p:cNvSpPr/>
            <p:nvPr/>
          </p:nvSpPr>
          <p:spPr>
            <a:xfrm>
              <a:off x="0" y="360167"/>
              <a:ext cx="614396" cy="34947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25400" cap="flat">
              <a:solidFill>
                <a:srgbClr val="000000"/>
              </a:solidFill>
              <a:prstDash val="solid"/>
              <a:miter lim="800000"/>
            </a:ln>
            <a:effectLst/>
          </p:spPr>
          <p:txBody>
            <a:bodyPr wrap="square" lIns="121918" tIns="121918" rIns="121918" bIns="121918" numCol="1" anchor="t">
              <a:noAutofit/>
            </a:bodyPr>
            <a:lstStyle/>
            <a:p>
              <a:pPr defTabSz="1219200">
                <a:lnSpc>
                  <a:spcPct val="100000"/>
                </a:lnSpc>
                <a:spcBef>
                  <a:spcPts val="0"/>
                </a:spcBef>
                <a:defRPr b="0">
                  <a:solidFill>
                    <a:srgbClr val="FFFFFF"/>
                  </a:solidFill>
                  <a:latin typeface="Arial"/>
                  <a:ea typeface="Arial"/>
                  <a:cs typeface="Arial"/>
                  <a:sym typeface="Arial"/>
                </a:defRPr>
              </a:pPr>
              <a:endParaRPr/>
            </a:p>
          </p:txBody>
        </p:sp>
        <p:sp>
          <p:nvSpPr>
            <p:cNvPr id="2185" name="Line"/>
            <p:cNvSpPr/>
            <p:nvPr/>
          </p:nvSpPr>
          <p:spPr>
            <a:xfrm flipV="1">
              <a:off x="134636" y="571468"/>
              <a:ext cx="4809" cy="139269"/>
            </a:xfrm>
            <a:prstGeom prst="line">
              <a:avLst/>
            </a:prstGeom>
            <a:noFill/>
            <a:ln w="25400" cap="flat">
              <a:solidFill>
                <a:srgbClr val="000000"/>
              </a:solidFill>
              <a:prstDash val="solid"/>
              <a:miter lim="800000"/>
            </a:ln>
            <a:effectLst/>
          </p:spPr>
          <p:txBody>
            <a:bodyPr wrap="square" lIns="45718" tIns="45718" rIns="45718" bIns="45718" numCol="1" anchor="t">
              <a:noAutofit/>
            </a:bodyPr>
            <a:lstStyle/>
            <a:p>
              <a:pPr>
                <a:defRPr>
                  <a:solidFill>
                    <a:srgbClr val="FFFFFF"/>
                  </a:solidFill>
                </a:defRPr>
              </a:pPr>
              <a:endParaRPr/>
            </a:p>
          </p:txBody>
        </p:sp>
        <p:sp>
          <p:nvSpPr>
            <p:cNvPr id="2186" name="Line"/>
            <p:cNvSpPr/>
            <p:nvPr/>
          </p:nvSpPr>
          <p:spPr>
            <a:xfrm flipV="1">
              <a:off x="485652" y="571468"/>
              <a:ext cx="4812" cy="139269"/>
            </a:xfrm>
            <a:prstGeom prst="line">
              <a:avLst/>
            </a:prstGeom>
            <a:noFill/>
            <a:ln w="25400" cap="flat">
              <a:solidFill>
                <a:srgbClr val="000000"/>
              </a:solidFill>
              <a:prstDash val="solid"/>
              <a:miter lim="800000"/>
            </a:ln>
            <a:effectLst/>
          </p:spPr>
          <p:txBody>
            <a:bodyPr wrap="square" lIns="45718" tIns="45718" rIns="45718" bIns="45718" numCol="1" anchor="t">
              <a:noAutofit/>
            </a:bodyPr>
            <a:lstStyle/>
            <a:p>
              <a:pPr>
                <a:defRPr>
                  <a:solidFill>
                    <a:srgbClr val="FFFFFF"/>
                  </a:solidFill>
                </a:defRPr>
              </a:pPr>
              <a:endParaRPr/>
            </a:p>
          </p:txBody>
        </p:sp>
      </p:grpSp>
      <p:sp>
        <p:nvSpPr>
          <p:cNvPr id="2188" name="Challenges for organizations as they scale"/>
          <p:cNvSpPr txBox="1">
            <a:spLocks noGrp="1"/>
          </p:cNvSpPr>
          <p:nvPr>
            <p:ph type="title"/>
          </p:nvPr>
        </p:nvSpPr>
        <p:spPr>
          <a:xfrm>
            <a:off x="1565395" y="875900"/>
            <a:ext cx="21746798" cy="2207524"/>
          </a:xfrm>
          <a:prstGeom prst="rect">
            <a:avLst/>
          </a:prstGeom>
        </p:spPr>
        <p:txBody>
          <a:bodyPr/>
          <a:lstStyle>
            <a:lvl1pPr>
              <a:defRPr spc="-299"/>
            </a:lvl1pPr>
          </a:lstStyle>
          <a:p>
            <a:r>
              <a:t>Challenges for organizations as they scale</a:t>
            </a:r>
          </a:p>
        </p:txBody>
      </p:sp>
      <p:grpSp>
        <p:nvGrpSpPr>
          <p:cNvPr id="2193" name="Group"/>
          <p:cNvGrpSpPr/>
          <p:nvPr/>
        </p:nvGrpSpPr>
        <p:grpSpPr>
          <a:xfrm>
            <a:off x="22377778" y="4408373"/>
            <a:ext cx="614397" cy="710738"/>
            <a:chOff x="0" y="0"/>
            <a:chExt cx="614395" cy="710736"/>
          </a:xfrm>
        </p:grpSpPr>
        <p:sp>
          <p:nvSpPr>
            <p:cNvPr id="2189" name="Shape"/>
            <p:cNvSpPr/>
            <p:nvPr/>
          </p:nvSpPr>
          <p:spPr>
            <a:xfrm>
              <a:off x="134636" y="-1"/>
              <a:ext cx="349928" cy="34947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25400" cap="flat">
              <a:solidFill>
                <a:srgbClr val="000000"/>
              </a:solidFill>
              <a:prstDash val="solid"/>
              <a:miter lim="800000"/>
            </a:ln>
            <a:effectLst/>
          </p:spPr>
          <p:txBody>
            <a:bodyPr wrap="square" lIns="121918" tIns="121918" rIns="121918" bIns="121918" numCol="1" anchor="ctr">
              <a:noAutofit/>
            </a:bodyPr>
            <a:lstStyle/>
            <a:p>
              <a:pPr defTabSz="1219200">
                <a:lnSpc>
                  <a:spcPct val="100000"/>
                </a:lnSpc>
                <a:spcBef>
                  <a:spcPts val="0"/>
                </a:spcBef>
                <a:defRPr b="0">
                  <a:solidFill>
                    <a:srgbClr val="FFFFFF"/>
                  </a:solidFill>
                  <a:latin typeface="Arial"/>
                  <a:ea typeface="Arial"/>
                  <a:cs typeface="Arial"/>
                  <a:sym typeface="Arial"/>
                </a:defRPr>
              </a:pPr>
              <a:endParaRPr/>
            </a:p>
          </p:txBody>
        </p:sp>
        <p:sp>
          <p:nvSpPr>
            <p:cNvPr id="2190" name="Line"/>
            <p:cNvSpPr/>
            <p:nvPr/>
          </p:nvSpPr>
          <p:spPr>
            <a:xfrm>
              <a:off x="0" y="360167"/>
              <a:ext cx="614396" cy="34947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25400" cap="flat">
              <a:solidFill>
                <a:srgbClr val="000000"/>
              </a:solidFill>
              <a:prstDash val="solid"/>
              <a:miter lim="800000"/>
            </a:ln>
            <a:effectLst/>
          </p:spPr>
          <p:txBody>
            <a:bodyPr wrap="square" lIns="121918" tIns="121918" rIns="121918" bIns="121918" numCol="1" anchor="t">
              <a:noAutofit/>
            </a:bodyPr>
            <a:lstStyle/>
            <a:p>
              <a:pPr defTabSz="1219200">
                <a:lnSpc>
                  <a:spcPct val="100000"/>
                </a:lnSpc>
                <a:spcBef>
                  <a:spcPts val="0"/>
                </a:spcBef>
                <a:defRPr b="0">
                  <a:solidFill>
                    <a:srgbClr val="FFFFFF"/>
                  </a:solidFill>
                  <a:latin typeface="Arial"/>
                  <a:ea typeface="Arial"/>
                  <a:cs typeface="Arial"/>
                  <a:sym typeface="Arial"/>
                </a:defRPr>
              </a:pPr>
              <a:endParaRPr/>
            </a:p>
          </p:txBody>
        </p:sp>
        <p:sp>
          <p:nvSpPr>
            <p:cNvPr id="2191" name="Line"/>
            <p:cNvSpPr/>
            <p:nvPr/>
          </p:nvSpPr>
          <p:spPr>
            <a:xfrm flipV="1">
              <a:off x="134636" y="571468"/>
              <a:ext cx="4809" cy="139269"/>
            </a:xfrm>
            <a:prstGeom prst="line">
              <a:avLst/>
            </a:prstGeom>
            <a:noFill/>
            <a:ln w="25400" cap="flat">
              <a:solidFill>
                <a:srgbClr val="000000"/>
              </a:solidFill>
              <a:prstDash val="solid"/>
              <a:miter lim="800000"/>
            </a:ln>
            <a:effectLst/>
          </p:spPr>
          <p:txBody>
            <a:bodyPr wrap="square" lIns="45718" tIns="45718" rIns="45718" bIns="45718" numCol="1" anchor="t">
              <a:noAutofit/>
            </a:bodyPr>
            <a:lstStyle/>
            <a:p>
              <a:pPr>
                <a:defRPr>
                  <a:solidFill>
                    <a:srgbClr val="FFFFFF"/>
                  </a:solidFill>
                </a:defRPr>
              </a:pPr>
              <a:endParaRPr/>
            </a:p>
          </p:txBody>
        </p:sp>
        <p:sp>
          <p:nvSpPr>
            <p:cNvPr id="2192" name="Line"/>
            <p:cNvSpPr/>
            <p:nvPr/>
          </p:nvSpPr>
          <p:spPr>
            <a:xfrm flipV="1">
              <a:off x="485652" y="571468"/>
              <a:ext cx="4812" cy="139269"/>
            </a:xfrm>
            <a:prstGeom prst="line">
              <a:avLst/>
            </a:prstGeom>
            <a:noFill/>
            <a:ln w="25400" cap="flat">
              <a:solidFill>
                <a:srgbClr val="000000"/>
              </a:solidFill>
              <a:prstDash val="solid"/>
              <a:miter lim="800000"/>
            </a:ln>
            <a:effectLst/>
          </p:spPr>
          <p:txBody>
            <a:bodyPr wrap="square" lIns="45718" tIns="45718" rIns="45718" bIns="45718" numCol="1" anchor="t">
              <a:noAutofit/>
            </a:bodyPr>
            <a:lstStyle/>
            <a:p>
              <a:pPr>
                <a:defRPr>
                  <a:solidFill>
                    <a:srgbClr val="FFFFFF"/>
                  </a:solidFill>
                </a:defRPr>
              </a:pPr>
              <a:endParaRPr/>
            </a:p>
          </p:txBody>
        </p:sp>
      </p:grpSp>
      <p:grpSp>
        <p:nvGrpSpPr>
          <p:cNvPr id="2198" name="Group"/>
          <p:cNvGrpSpPr/>
          <p:nvPr/>
        </p:nvGrpSpPr>
        <p:grpSpPr>
          <a:xfrm>
            <a:off x="21625962" y="4408373"/>
            <a:ext cx="614396" cy="710738"/>
            <a:chOff x="0" y="0"/>
            <a:chExt cx="614395" cy="710736"/>
          </a:xfrm>
        </p:grpSpPr>
        <p:sp>
          <p:nvSpPr>
            <p:cNvPr id="2194" name="Shape"/>
            <p:cNvSpPr/>
            <p:nvPr/>
          </p:nvSpPr>
          <p:spPr>
            <a:xfrm>
              <a:off x="134636" y="-1"/>
              <a:ext cx="349927" cy="34947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25400" cap="flat">
              <a:solidFill>
                <a:srgbClr val="000000"/>
              </a:solidFill>
              <a:prstDash val="solid"/>
              <a:miter lim="800000"/>
            </a:ln>
            <a:effectLst/>
          </p:spPr>
          <p:txBody>
            <a:bodyPr wrap="square" lIns="121918" tIns="121918" rIns="121918" bIns="121918" numCol="1" anchor="ctr">
              <a:noAutofit/>
            </a:bodyPr>
            <a:lstStyle/>
            <a:p>
              <a:pPr defTabSz="1219200">
                <a:lnSpc>
                  <a:spcPct val="100000"/>
                </a:lnSpc>
                <a:spcBef>
                  <a:spcPts val="0"/>
                </a:spcBef>
                <a:defRPr b="0">
                  <a:solidFill>
                    <a:srgbClr val="FFFFFF"/>
                  </a:solidFill>
                  <a:latin typeface="Arial"/>
                  <a:ea typeface="Arial"/>
                  <a:cs typeface="Arial"/>
                  <a:sym typeface="Arial"/>
                </a:defRPr>
              </a:pPr>
              <a:endParaRPr/>
            </a:p>
          </p:txBody>
        </p:sp>
        <p:sp>
          <p:nvSpPr>
            <p:cNvPr id="2195" name="Line"/>
            <p:cNvSpPr/>
            <p:nvPr/>
          </p:nvSpPr>
          <p:spPr>
            <a:xfrm>
              <a:off x="0" y="360167"/>
              <a:ext cx="614395" cy="34947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25400" cap="flat">
              <a:solidFill>
                <a:srgbClr val="000000"/>
              </a:solidFill>
              <a:prstDash val="solid"/>
              <a:miter lim="800000"/>
            </a:ln>
            <a:effectLst/>
          </p:spPr>
          <p:txBody>
            <a:bodyPr wrap="square" lIns="121918" tIns="121918" rIns="121918" bIns="121918" numCol="1" anchor="t">
              <a:noAutofit/>
            </a:bodyPr>
            <a:lstStyle/>
            <a:p>
              <a:pPr defTabSz="1219200">
                <a:lnSpc>
                  <a:spcPct val="100000"/>
                </a:lnSpc>
                <a:spcBef>
                  <a:spcPts val="0"/>
                </a:spcBef>
                <a:defRPr b="0">
                  <a:solidFill>
                    <a:srgbClr val="FFFFFF"/>
                  </a:solidFill>
                  <a:latin typeface="Arial"/>
                  <a:ea typeface="Arial"/>
                  <a:cs typeface="Arial"/>
                  <a:sym typeface="Arial"/>
                </a:defRPr>
              </a:pPr>
              <a:endParaRPr/>
            </a:p>
          </p:txBody>
        </p:sp>
        <p:sp>
          <p:nvSpPr>
            <p:cNvPr id="2196" name="Line"/>
            <p:cNvSpPr/>
            <p:nvPr/>
          </p:nvSpPr>
          <p:spPr>
            <a:xfrm flipV="1">
              <a:off x="134636" y="571468"/>
              <a:ext cx="4809" cy="139269"/>
            </a:xfrm>
            <a:prstGeom prst="line">
              <a:avLst/>
            </a:prstGeom>
            <a:noFill/>
            <a:ln w="25400" cap="flat">
              <a:solidFill>
                <a:srgbClr val="000000"/>
              </a:solidFill>
              <a:prstDash val="solid"/>
              <a:miter lim="800000"/>
            </a:ln>
            <a:effectLst/>
          </p:spPr>
          <p:txBody>
            <a:bodyPr wrap="square" lIns="45718" tIns="45718" rIns="45718" bIns="45718" numCol="1" anchor="t">
              <a:noAutofit/>
            </a:bodyPr>
            <a:lstStyle/>
            <a:p>
              <a:pPr>
                <a:defRPr>
                  <a:solidFill>
                    <a:srgbClr val="FFFFFF"/>
                  </a:solidFill>
                </a:defRPr>
              </a:pPr>
              <a:endParaRPr/>
            </a:p>
          </p:txBody>
        </p:sp>
        <p:sp>
          <p:nvSpPr>
            <p:cNvPr id="2197" name="Line"/>
            <p:cNvSpPr/>
            <p:nvPr/>
          </p:nvSpPr>
          <p:spPr>
            <a:xfrm flipV="1">
              <a:off x="485651" y="571468"/>
              <a:ext cx="4812" cy="139269"/>
            </a:xfrm>
            <a:prstGeom prst="line">
              <a:avLst/>
            </a:prstGeom>
            <a:noFill/>
            <a:ln w="25400" cap="flat">
              <a:solidFill>
                <a:srgbClr val="000000"/>
              </a:solidFill>
              <a:prstDash val="solid"/>
              <a:miter lim="800000"/>
            </a:ln>
            <a:effectLst/>
          </p:spPr>
          <p:txBody>
            <a:bodyPr wrap="square" lIns="45718" tIns="45718" rIns="45718" bIns="45718" numCol="1" anchor="t">
              <a:noAutofit/>
            </a:bodyPr>
            <a:lstStyle/>
            <a:p>
              <a:pPr>
                <a:defRPr>
                  <a:solidFill>
                    <a:srgbClr val="FFFFFF"/>
                  </a:solidFill>
                </a:defRPr>
              </a:pPr>
              <a:endParaRPr/>
            </a:p>
          </p:txBody>
        </p:sp>
      </p:grpSp>
      <p:grpSp>
        <p:nvGrpSpPr>
          <p:cNvPr id="2203" name="Group"/>
          <p:cNvGrpSpPr/>
          <p:nvPr/>
        </p:nvGrpSpPr>
        <p:grpSpPr>
          <a:xfrm>
            <a:off x="20874144" y="4408373"/>
            <a:ext cx="614397" cy="710738"/>
            <a:chOff x="0" y="0"/>
            <a:chExt cx="614395" cy="710736"/>
          </a:xfrm>
        </p:grpSpPr>
        <p:sp>
          <p:nvSpPr>
            <p:cNvPr id="2199" name="Shape"/>
            <p:cNvSpPr/>
            <p:nvPr/>
          </p:nvSpPr>
          <p:spPr>
            <a:xfrm>
              <a:off x="134636" y="-1"/>
              <a:ext cx="349928" cy="34947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25400" cap="flat">
              <a:solidFill>
                <a:srgbClr val="000000"/>
              </a:solidFill>
              <a:prstDash val="solid"/>
              <a:miter lim="800000"/>
            </a:ln>
            <a:effectLst/>
          </p:spPr>
          <p:txBody>
            <a:bodyPr wrap="square" lIns="121918" tIns="121918" rIns="121918" bIns="121918" numCol="1" anchor="ctr">
              <a:noAutofit/>
            </a:bodyPr>
            <a:lstStyle/>
            <a:p>
              <a:pPr defTabSz="1219200">
                <a:lnSpc>
                  <a:spcPct val="100000"/>
                </a:lnSpc>
                <a:spcBef>
                  <a:spcPts val="0"/>
                </a:spcBef>
                <a:defRPr b="0">
                  <a:solidFill>
                    <a:srgbClr val="FFFFFF"/>
                  </a:solidFill>
                  <a:latin typeface="Arial"/>
                  <a:ea typeface="Arial"/>
                  <a:cs typeface="Arial"/>
                  <a:sym typeface="Arial"/>
                </a:defRPr>
              </a:pPr>
              <a:endParaRPr/>
            </a:p>
          </p:txBody>
        </p:sp>
        <p:sp>
          <p:nvSpPr>
            <p:cNvPr id="2200" name="Line"/>
            <p:cNvSpPr/>
            <p:nvPr/>
          </p:nvSpPr>
          <p:spPr>
            <a:xfrm>
              <a:off x="0" y="360167"/>
              <a:ext cx="614396" cy="34947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25400" cap="flat">
              <a:solidFill>
                <a:srgbClr val="000000"/>
              </a:solidFill>
              <a:prstDash val="solid"/>
              <a:miter lim="800000"/>
            </a:ln>
            <a:effectLst/>
          </p:spPr>
          <p:txBody>
            <a:bodyPr wrap="square" lIns="121918" tIns="121918" rIns="121918" bIns="121918" numCol="1" anchor="t">
              <a:noAutofit/>
            </a:bodyPr>
            <a:lstStyle/>
            <a:p>
              <a:pPr defTabSz="1219200">
                <a:lnSpc>
                  <a:spcPct val="100000"/>
                </a:lnSpc>
                <a:spcBef>
                  <a:spcPts val="0"/>
                </a:spcBef>
                <a:defRPr b="0">
                  <a:solidFill>
                    <a:srgbClr val="FFFFFF"/>
                  </a:solidFill>
                  <a:latin typeface="Arial"/>
                  <a:ea typeface="Arial"/>
                  <a:cs typeface="Arial"/>
                  <a:sym typeface="Arial"/>
                </a:defRPr>
              </a:pPr>
              <a:endParaRPr/>
            </a:p>
          </p:txBody>
        </p:sp>
        <p:sp>
          <p:nvSpPr>
            <p:cNvPr id="2201" name="Line"/>
            <p:cNvSpPr/>
            <p:nvPr/>
          </p:nvSpPr>
          <p:spPr>
            <a:xfrm flipV="1">
              <a:off x="134636" y="571468"/>
              <a:ext cx="4809" cy="139269"/>
            </a:xfrm>
            <a:prstGeom prst="line">
              <a:avLst/>
            </a:prstGeom>
            <a:noFill/>
            <a:ln w="25400" cap="flat">
              <a:solidFill>
                <a:srgbClr val="000000"/>
              </a:solidFill>
              <a:prstDash val="solid"/>
              <a:miter lim="800000"/>
            </a:ln>
            <a:effectLst/>
          </p:spPr>
          <p:txBody>
            <a:bodyPr wrap="square" lIns="45718" tIns="45718" rIns="45718" bIns="45718" numCol="1" anchor="t">
              <a:noAutofit/>
            </a:bodyPr>
            <a:lstStyle/>
            <a:p>
              <a:pPr>
                <a:defRPr>
                  <a:solidFill>
                    <a:srgbClr val="FFFFFF"/>
                  </a:solidFill>
                </a:defRPr>
              </a:pPr>
              <a:endParaRPr/>
            </a:p>
          </p:txBody>
        </p:sp>
        <p:sp>
          <p:nvSpPr>
            <p:cNvPr id="2202" name="Line"/>
            <p:cNvSpPr/>
            <p:nvPr/>
          </p:nvSpPr>
          <p:spPr>
            <a:xfrm flipV="1">
              <a:off x="485652" y="571468"/>
              <a:ext cx="4812" cy="139269"/>
            </a:xfrm>
            <a:prstGeom prst="line">
              <a:avLst/>
            </a:prstGeom>
            <a:noFill/>
            <a:ln w="25400" cap="flat">
              <a:solidFill>
                <a:srgbClr val="000000"/>
              </a:solidFill>
              <a:prstDash val="solid"/>
              <a:miter lim="800000"/>
            </a:ln>
            <a:effectLst/>
          </p:spPr>
          <p:txBody>
            <a:bodyPr wrap="square" lIns="45718" tIns="45718" rIns="45718" bIns="45718" numCol="1" anchor="t">
              <a:noAutofit/>
            </a:bodyPr>
            <a:lstStyle/>
            <a:p>
              <a:pPr>
                <a:defRPr>
                  <a:solidFill>
                    <a:srgbClr val="FFFFFF"/>
                  </a:solidFill>
                </a:defRPr>
              </a:pPr>
              <a:endParaRPr/>
            </a:p>
          </p:txBody>
        </p:sp>
      </p:grpSp>
      <p:grpSp>
        <p:nvGrpSpPr>
          <p:cNvPr id="2208" name="Group"/>
          <p:cNvGrpSpPr/>
          <p:nvPr/>
        </p:nvGrpSpPr>
        <p:grpSpPr>
          <a:xfrm>
            <a:off x="20122325" y="4408373"/>
            <a:ext cx="614397" cy="710738"/>
            <a:chOff x="0" y="0"/>
            <a:chExt cx="614395" cy="710736"/>
          </a:xfrm>
        </p:grpSpPr>
        <p:sp>
          <p:nvSpPr>
            <p:cNvPr id="2204" name="Shape"/>
            <p:cNvSpPr/>
            <p:nvPr/>
          </p:nvSpPr>
          <p:spPr>
            <a:xfrm>
              <a:off x="134636" y="-1"/>
              <a:ext cx="349928" cy="34947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25400" cap="flat">
              <a:solidFill>
                <a:srgbClr val="000000"/>
              </a:solidFill>
              <a:prstDash val="solid"/>
              <a:miter lim="800000"/>
            </a:ln>
            <a:effectLst/>
          </p:spPr>
          <p:txBody>
            <a:bodyPr wrap="square" lIns="121918" tIns="121918" rIns="121918" bIns="121918" numCol="1" anchor="ctr">
              <a:noAutofit/>
            </a:bodyPr>
            <a:lstStyle/>
            <a:p>
              <a:pPr defTabSz="1219200">
                <a:lnSpc>
                  <a:spcPct val="100000"/>
                </a:lnSpc>
                <a:spcBef>
                  <a:spcPts val="0"/>
                </a:spcBef>
                <a:defRPr b="0">
                  <a:solidFill>
                    <a:srgbClr val="FFFFFF"/>
                  </a:solidFill>
                  <a:latin typeface="Arial"/>
                  <a:ea typeface="Arial"/>
                  <a:cs typeface="Arial"/>
                  <a:sym typeface="Arial"/>
                </a:defRPr>
              </a:pPr>
              <a:endParaRPr/>
            </a:p>
          </p:txBody>
        </p:sp>
        <p:sp>
          <p:nvSpPr>
            <p:cNvPr id="2205" name="Line"/>
            <p:cNvSpPr/>
            <p:nvPr/>
          </p:nvSpPr>
          <p:spPr>
            <a:xfrm>
              <a:off x="0" y="360167"/>
              <a:ext cx="614396" cy="34947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25400" cap="flat">
              <a:solidFill>
                <a:srgbClr val="000000"/>
              </a:solidFill>
              <a:prstDash val="solid"/>
              <a:miter lim="800000"/>
            </a:ln>
            <a:effectLst/>
          </p:spPr>
          <p:txBody>
            <a:bodyPr wrap="square" lIns="121918" tIns="121918" rIns="121918" bIns="121918" numCol="1" anchor="t">
              <a:noAutofit/>
            </a:bodyPr>
            <a:lstStyle/>
            <a:p>
              <a:pPr defTabSz="1219200">
                <a:lnSpc>
                  <a:spcPct val="100000"/>
                </a:lnSpc>
                <a:spcBef>
                  <a:spcPts val="0"/>
                </a:spcBef>
                <a:defRPr b="0">
                  <a:solidFill>
                    <a:srgbClr val="FFFFFF"/>
                  </a:solidFill>
                  <a:latin typeface="Arial"/>
                  <a:ea typeface="Arial"/>
                  <a:cs typeface="Arial"/>
                  <a:sym typeface="Arial"/>
                </a:defRPr>
              </a:pPr>
              <a:endParaRPr/>
            </a:p>
          </p:txBody>
        </p:sp>
        <p:sp>
          <p:nvSpPr>
            <p:cNvPr id="2206" name="Line"/>
            <p:cNvSpPr/>
            <p:nvPr/>
          </p:nvSpPr>
          <p:spPr>
            <a:xfrm flipV="1">
              <a:off x="134636" y="571468"/>
              <a:ext cx="4809" cy="139269"/>
            </a:xfrm>
            <a:prstGeom prst="line">
              <a:avLst/>
            </a:prstGeom>
            <a:noFill/>
            <a:ln w="25400" cap="flat">
              <a:solidFill>
                <a:srgbClr val="000000"/>
              </a:solidFill>
              <a:prstDash val="solid"/>
              <a:miter lim="800000"/>
            </a:ln>
            <a:effectLst/>
          </p:spPr>
          <p:txBody>
            <a:bodyPr wrap="square" lIns="45718" tIns="45718" rIns="45718" bIns="45718" numCol="1" anchor="t">
              <a:noAutofit/>
            </a:bodyPr>
            <a:lstStyle/>
            <a:p>
              <a:pPr>
                <a:defRPr>
                  <a:solidFill>
                    <a:srgbClr val="FFFFFF"/>
                  </a:solidFill>
                </a:defRPr>
              </a:pPr>
              <a:endParaRPr/>
            </a:p>
          </p:txBody>
        </p:sp>
        <p:sp>
          <p:nvSpPr>
            <p:cNvPr id="2207" name="Line"/>
            <p:cNvSpPr/>
            <p:nvPr/>
          </p:nvSpPr>
          <p:spPr>
            <a:xfrm flipV="1">
              <a:off x="485652" y="571468"/>
              <a:ext cx="4812" cy="139269"/>
            </a:xfrm>
            <a:prstGeom prst="line">
              <a:avLst/>
            </a:prstGeom>
            <a:noFill/>
            <a:ln w="25400" cap="flat">
              <a:solidFill>
                <a:srgbClr val="000000"/>
              </a:solidFill>
              <a:prstDash val="solid"/>
              <a:miter lim="800000"/>
            </a:ln>
            <a:effectLst/>
          </p:spPr>
          <p:txBody>
            <a:bodyPr wrap="square" lIns="45718" tIns="45718" rIns="45718" bIns="45718" numCol="1" anchor="t">
              <a:noAutofit/>
            </a:bodyPr>
            <a:lstStyle/>
            <a:p>
              <a:pPr>
                <a:defRPr>
                  <a:solidFill>
                    <a:srgbClr val="FFFFFF"/>
                  </a:solidFill>
                </a:defRPr>
              </a:pPr>
              <a:endParaRPr/>
            </a:p>
          </p:txBody>
        </p:sp>
      </p:grpSp>
      <p:grpSp>
        <p:nvGrpSpPr>
          <p:cNvPr id="2211" name="Group"/>
          <p:cNvGrpSpPr/>
          <p:nvPr/>
        </p:nvGrpSpPr>
        <p:grpSpPr>
          <a:xfrm>
            <a:off x="15555838" y="10159965"/>
            <a:ext cx="2428104" cy="937313"/>
            <a:chOff x="0" y="0"/>
            <a:chExt cx="2428102" cy="937311"/>
          </a:xfrm>
        </p:grpSpPr>
        <p:sp>
          <p:nvSpPr>
            <p:cNvPr id="2209" name="ENTERPRISE"/>
            <p:cNvSpPr txBox="1"/>
            <p:nvPr/>
          </p:nvSpPr>
          <p:spPr>
            <a:xfrm>
              <a:off x="754122" y="528373"/>
              <a:ext cx="1046853" cy="40893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121918" tIns="121918" rIns="121918" bIns="121918" numCol="1" anchor="b">
              <a:spAutoFit/>
            </a:bodyPr>
            <a:lstStyle>
              <a:lvl1pPr>
                <a:defRPr sz="1100" b="0">
                  <a:latin typeface="Tahoma"/>
                  <a:ea typeface="Tahoma"/>
                  <a:cs typeface="Tahoma"/>
                  <a:sym typeface="Tahoma"/>
                </a:defRPr>
              </a:lvl1pPr>
            </a:lstStyle>
            <a:p>
              <a:r>
                <a:t>ENTERPRISE</a:t>
              </a:r>
            </a:p>
          </p:txBody>
        </p:sp>
        <p:pic>
          <p:nvPicPr>
            <p:cNvPr id="2210" name="Image" descr="Image"/>
            <p:cNvPicPr>
              <a:picLocks noChangeAspect="1"/>
            </p:cNvPicPr>
            <p:nvPr/>
          </p:nvPicPr>
          <p:blipFill>
            <a:blip r:embed="rId3">
              <a:extLst/>
            </a:blip>
            <a:stretch>
              <a:fillRect/>
            </a:stretch>
          </p:blipFill>
          <p:spPr>
            <a:xfrm>
              <a:off x="0" y="0"/>
              <a:ext cx="2428103" cy="838800"/>
            </a:xfrm>
            <a:prstGeom prst="rect">
              <a:avLst/>
            </a:prstGeom>
            <a:ln w="12700" cap="flat">
              <a:noFill/>
              <a:miter lim="400000"/>
            </a:ln>
            <a:effectLst/>
          </p:spPr>
        </p:pic>
      </p:grpSp>
      <p:grpSp>
        <p:nvGrpSpPr>
          <p:cNvPr id="2214" name="Group"/>
          <p:cNvGrpSpPr/>
          <p:nvPr/>
        </p:nvGrpSpPr>
        <p:grpSpPr>
          <a:xfrm>
            <a:off x="15361067" y="8086183"/>
            <a:ext cx="2273846" cy="1106690"/>
            <a:chOff x="0" y="0"/>
            <a:chExt cx="2273845" cy="1106688"/>
          </a:xfrm>
        </p:grpSpPr>
        <p:pic>
          <p:nvPicPr>
            <p:cNvPr id="2212" name="Image" descr="Image"/>
            <p:cNvPicPr>
              <a:picLocks noChangeAspect="1"/>
            </p:cNvPicPr>
            <p:nvPr/>
          </p:nvPicPr>
          <p:blipFill>
            <a:blip r:embed="rId4">
              <a:extLst/>
            </a:blip>
            <a:stretch>
              <a:fillRect/>
            </a:stretch>
          </p:blipFill>
          <p:spPr>
            <a:xfrm>
              <a:off x="0" y="0"/>
              <a:ext cx="2273846" cy="1057252"/>
            </a:xfrm>
            <a:prstGeom prst="rect">
              <a:avLst/>
            </a:prstGeom>
            <a:ln w="12700" cap="flat">
              <a:noFill/>
              <a:miter lim="400000"/>
            </a:ln>
            <a:effectLst/>
          </p:spPr>
        </p:pic>
        <p:sp>
          <p:nvSpPr>
            <p:cNvPr id="2213" name="ENTERPRISE"/>
            <p:cNvSpPr txBox="1"/>
            <p:nvPr/>
          </p:nvSpPr>
          <p:spPr>
            <a:xfrm>
              <a:off x="1045295" y="697750"/>
              <a:ext cx="1046853" cy="40893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121918" tIns="121918" rIns="121918" bIns="121918" numCol="1" anchor="b">
              <a:spAutoFit/>
            </a:bodyPr>
            <a:lstStyle>
              <a:lvl1pPr>
                <a:defRPr sz="1100" b="0">
                  <a:latin typeface="Tahoma"/>
                  <a:ea typeface="Tahoma"/>
                  <a:cs typeface="Tahoma"/>
                  <a:sym typeface="Tahoma"/>
                </a:defRPr>
              </a:lvl1pPr>
            </a:lstStyle>
            <a:p>
              <a:r>
                <a:t>ENTERPRISE</a:t>
              </a:r>
            </a:p>
          </p:txBody>
        </p:sp>
      </p:grpSp>
      <p:grpSp>
        <p:nvGrpSpPr>
          <p:cNvPr id="2217" name="Group"/>
          <p:cNvGrpSpPr/>
          <p:nvPr/>
        </p:nvGrpSpPr>
        <p:grpSpPr>
          <a:xfrm>
            <a:off x="15367691" y="6026620"/>
            <a:ext cx="2428969" cy="1048418"/>
            <a:chOff x="0" y="0"/>
            <a:chExt cx="2428968" cy="1048416"/>
          </a:xfrm>
        </p:grpSpPr>
        <p:pic>
          <p:nvPicPr>
            <p:cNvPr id="2215" name="Image" descr="Image"/>
            <p:cNvPicPr>
              <a:picLocks noChangeAspect="1"/>
            </p:cNvPicPr>
            <p:nvPr/>
          </p:nvPicPr>
          <p:blipFill>
            <a:blip r:embed="rId5">
              <a:extLst/>
            </a:blip>
            <a:stretch>
              <a:fillRect/>
            </a:stretch>
          </p:blipFill>
          <p:spPr>
            <a:xfrm>
              <a:off x="0" y="0"/>
              <a:ext cx="2428969" cy="987656"/>
            </a:xfrm>
            <a:prstGeom prst="rect">
              <a:avLst/>
            </a:prstGeom>
            <a:ln w="12700" cap="flat">
              <a:noFill/>
              <a:miter lim="400000"/>
            </a:ln>
            <a:effectLst/>
          </p:spPr>
        </p:pic>
        <p:sp>
          <p:nvSpPr>
            <p:cNvPr id="2216" name="ENTERPRISE"/>
            <p:cNvSpPr txBox="1"/>
            <p:nvPr/>
          </p:nvSpPr>
          <p:spPr>
            <a:xfrm>
              <a:off x="844174" y="639478"/>
              <a:ext cx="1046854" cy="40893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121918" tIns="121918" rIns="121918" bIns="121918" numCol="1" anchor="b">
              <a:spAutoFit/>
            </a:bodyPr>
            <a:lstStyle>
              <a:lvl1pPr>
                <a:defRPr sz="1100" b="0">
                  <a:latin typeface="Tahoma"/>
                  <a:ea typeface="Tahoma"/>
                  <a:cs typeface="Tahoma"/>
                  <a:sym typeface="Tahoma"/>
                </a:defRPr>
              </a:lvl1pPr>
            </a:lstStyle>
            <a:p>
              <a:r>
                <a:t>ENTERPRISE</a:t>
              </a:r>
            </a:p>
          </p:txBody>
        </p:sp>
      </p:grpSp>
      <p:sp>
        <p:nvSpPr>
          <p:cNvPr id="2218" name="Shape"/>
          <p:cNvSpPr/>
          <p:nvPr/>
        </p:nvSpPr>
        <p:spPr>
          <a:xfrm>
            <a:off x="10255083" y="9170669"/>
            <a:ext cx="5031635" cy="2915962"/>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chemeClr val="accent4">
              <a:alpha val="14000"/>
            </a:schemeClr>
          </a:solidFill>
          <a:ln w="63500">
            <a:solidFill>
              <a:schemeClr val="accent4">
                <a:alpha val="56000"/>
              </a:schemeClr>
            </a:solidFill>
            <a:miter/>
          </a:ln>
        </p:spPr>
        <p:txBody>
          <a:bodyPr lIns="121918" tIns="121918" rIns="121918" bIns="121918"/>
          <a:lstStyle/>
          <a:p>
            <a:pPr>
              <a:lnSpc>
                <a:spcPct val="100000"/>
              </a:lnSpc>
              <a:spcBef>
                <a:spcPts val="0"/>
              </a:spcBef>
              <a:defRPr sz="3400" b="0">
                <a:latin typeface="Verdana"/>
                <a:ea typeface="Verdana"/>
                <a:cs typeface="Verdana"/>
                <a:sym typeface="Verdana"/>
              </a:defRPr>
            </a:pPr>
            <a:endParaRPr/>
          </a:p>
        </p:txBody>
      </p:sp>
      <p:sp>
        <p:nvSpPr>
          <p:cNvPr id="2219" name="Shape"/>
          <p:cNvSpPr/>
          <p:nvPr/>
        </p:nvSpPr>
        <p:spPr>
          <a:xfrm>
            <a:off x="10255083" y="7117380"/>
            <a:ext cx="5031635" cy="2915962"/>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rgbClr val="44546A">
              <a:alpha val="26000"/>
            </a:srgbClr>
          </a:solidFill>
          <a:ln w="63500">
            <a:solidFill>
              <a:srgbClr val="44546A"/>
            </a:solidFill>
            <a:miter/>
          </a:ln>
        </p:spPr>
        <p:txBody>
          <a:bodyPr lIns="121918" tIns="121918" rIns="121918" bIns="121918"/>
          <a:lstStyle/>
          <a:p>
            <a:pPr>
              <a:lnSpc>
                <a:spcPct val="100000"/>
              </a:lnSpc>
              <a:spcBef>
                <a:spcPts val="0"/>
              </a:spcBef>
              <a:defRPr sz="3400" b="0">
                <a:latin typeface="Verdana"/>
                <a:ea typeface="Verdana"/>
                <a:cs typeface="Verdana"/>
                <a:sym typeface="Verdana"/>
              </a:defRPr>
            </a:pPr>
            <a:endParaRPr/>
          </a:p>
        </p:txBody>
      </p:sp>
      <p:sp>
        <p:nvSpPr>
          <p:cNvPr id="2220" name="Shape"/>
          <p:cNvSpPr/>
          <p:nvPr/>
        </p:nvSpPr>
        <p:spPr>
          <a:xfrm>
            <a:off x="10255083" y="5092877"/>
            <a:ext cx="5031635" cy="2915962"/>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chemeClr val="accent5">
              <a:alpha val="26000"/>
            </a:schemeClr>
          </a:solidFill>
          <a:ln w="63500">
            <a:solidFill>
              <a:schemeClr val="accent5"/>
            </a:solidFill>
            <a:miter/>
          </a:ln>
        </p:spPr>
        <p:txBody>
          <a:bodyPr lIns="121918" tIns="121918" rIns="121918" bIns="121918"/>
          <a:lstStyle/>
          <a:p>
            <a:pPr>
              <a:lnSpc>
                <a:spcPct val="100000"/>
              </a:lnSpc>
              <a:spcBef>
                <a:spcPts val="0"/>
              </a:spcBef>
              <a:defRPr sz="3400" b="0">
                <a:latin typeface="Verdana"/>
                <a:ea typeface="Verdana"/>
                <a:cs typeface="Verdana"/>
                <a:sym typeface="Verdana"/>
              </a:defRPr>
            </a:pPr>
            <a:endParaRPr/>
          </a:p>
        </p:txBody>
      </p:sp>
      <p:grpSp>
        <p:nvGrpSpPr>
          <p:cNvPr id="2226" name="Group"/>
          <p:cNvGrpSpPr/>
          <p:nvPr/>
        </p:nvGrpSpPr>
        <p:grpSpPr>
          <a:xfrm>
            <a:off x="14448471" y="5338486"/>
            <a:ext cx="200015" cy="5309075"/>
            <a:chOff x="0" y="0"/>
            <a:chExt cx="200014" cy="5309074"/>
          </a:xfrm>
        </p:grpSpPr>
        <p:sp>
          <p:nvSpPr>
            <p:cNvPr id="2221" name="Line"/>
            <p:cNvSpPr/>
            <p:nvPr/>
          </p:nvSpPr>
          <p:spPr>
            <a:xfrm flipV="1">
              <a:off x="101666" y="72606"/>
              <a:ext cx="2" cy="5232652"/>
            </a:xfrm>
            <a:prstGeom prst="line">
              <a:avLst/>
            </a:prstGeom>
            <a:noFill/>
            <a:ln w="76200" cap="flat">
              <a:solidFill>
                <a:schemeClr val="accent6"/>
              </a:solidFill>
              <a:prstDash val="solid"/>
              <a:miter lim="800000"/>
            </a:ln>
            <a:effectLst/>
          </p:spPr>
          <p:txBody>
            <a:bodyPr wrap="square" lIns="45718" tIns="45718" rIns="45718" bIns="45718" numCol="1" anchor="t">
              <a:noAutofit/>
            </a:bodyPr>
            <a:lstStyle/>
            <a:p>
              <a:pPr>
                <a:defRPr>
                  <a:solidFill>
                    <a:srgbClr val="FFFFFF"/>
                  </a:solidFill>
                </a:defRPr>
              </a:pPr>
              <a:endParaRPr/>
            </a:p>
          </p:txBody>
        </p:sp>
        <p:sp>
          <p:nvSpPr>
            <p:cNvPr id="2222" name="Circle"/>
            <p:cNvSpPr/>
            <p:nvPr/>
          </p:nvSpPr>
          <p:spPr>
            <a:xfrm>
              <a:off x="9512" y="5118572"/>
              <a:ext cx="190503" cy="190503"/>
            </a:xfrm>
            <a:prstGeom prst="ellipse">
              <a:avLst/>
            </a:prstGeom>
            <a:solidFill>
              <a:schemeClr val="accent6"/>
            </a:solidFill>
            <a:ln w="25400" cap="flat">
              <a:solidFill>
                <a:srgbClr val="E294B8"/>
              </a:solidFill>
              <a:prstDash val="solid"/>
              <a:miter lim="400000"/>
            </a:ln>
            <a:effectLst/>
          </p:spPr>
          <p:txBody>
            <a:bodyPr wrap="square" lIns="121918" tIns="121918" rIns="121918" bIns="121918" numCol="1" anchor="ctr">
              <a:noAutofit/>
            </a:bodyPr>
            <a:lstStyle/>
            <a:p>
              <a:pPr>
                <a:lnSpc>
                  <a:spcPct val="100000"/>
                </a:lnSpc>
                <a:spcBef>
                  <a:spcPts val="0"/>
                </a:spcBef>
                <a:defRPr sz="3400" b="0">
                  <a:latin typeface="Verdana"/>
                  <a:ea typeface="Verdana"/>
                  <a:cs typeface="Verdana"/>
                  <a:sym typeface="Verdana"/>
                </a:defRPr>
              </a:pPr>
              <a:endParaRPr/>
            </a:p>
          </p:txBody>
        </p:sp>
        <p:sp>
          <p:nvSpPr>
            <p:cNvPr id="2223" name="Circle"/>
            <p:cNvSpPr/>
            <p:nvPr/>
          </p:nvSpPr>
          <p:spPr>
            <a:xfrm>
              <a:off x="9512" y="3152773"/>
              <a:ext cx="190503" cy="190503"/>
            </a:xfrm>
            <a:prstGeom prst="ellipse">
              <a:avLst/>
            </a:prstGeom>
            <a:solidFill>
              <a:schemeClr val="accent6"/>
            </a:solidFill>
            <a:ln w="25400" cap="flat">
              <a:solidFill>
                <a:srgbClr val="E294B8"/>
              </a:solidFill>
              <a:prstDash val="solid"/>
              <a:miter lim="400000"/>
            </a:ln>
            <a:effectLst/>
          </p:spPr>
          <p:txBody>
            <a:bodyPr wrap="square" lIns="121918" tIns="121918" rIns="121918" bIns="121918" numCol="1" anchor="ctr">
              <a:noAutofit/>
            </a:bodyPr>
            <a:lstStyle/>
            <a:p>
              <a:pPr>
                <a:lnSpc>
                  <a:spcPct val="100000"/>
                </a:lnSpc>
                <a:spcBef>
                  <a:spcPts val="0"/>
                </a:spcBef>
                <a:defRPr sz="3400" b="0">
                  <a:latin typeface="Verdana"/>
                  <a:ea typeface="Verdana"/>
                  <a:cs typeface="Verdana"/>
                  <a:sym typeface="Verdana"/>
                </a:defRPr>
              </a:pPr>
              <a:endParaRPr/>
            </a:p>
          </p:txBody>
        </p:sp>
        <p:sp>
          <p:nvSpPr>
            <p:cNvPr id="2224" name="Circle"/>
            <p:cNvSpPr/>
            <p:nvPr/>
          </p:nvSpPr>
          <p:spPr>
            <a:xfrm>
              <a:off x="9512" y="1059487"/>
              <a:ext cx="190503" cy="190503"/>
            </a:xfrm>
            <a:prstGeom prst="ellipse">
              <a:avLst/>
            </a:prstGeom>
            <a:solidFill>
              <a:schemeClr val="accent6"/>
            </a:solidFill>
            <a:ln w="25400" cap="flat">
              <a:solidFill>
                <a:srgbClr val="E294B8"/>
              </a:solidFill>
              <a:prstDash val="solid"/>
              <a:miter lim="400000"/>
            </a:ln>
            <a:effectLst/>
          </p:spPr>
          <p:txBody>
            <a:bodyPr wrap="square" lIns="121918" tIns="121918" rIns="121918" bIns="121918" numCol="1" anchor="ctr">
              <a:noAutofit/>
            </a:bodyPr>
            <a:lstStyle/>
            <a:p>
              <a:pPr>
                <a:lnSpc>
                  <a:spcPct val="100000"/>
                </a:lnSpc>
                <a:spcBef>
                  <a:spcPts val="0"/>
                </a:spcBef>
                <a:defRPr sz="3400" b="0">
                  <a:latin typeface="Verdana"/>
                  <a:ea typeface="Verdana"/>
                  <a:cs typeface="Verdana"/>
                  <a:sym typeface="Verdana"/>
                </a:defRPr>
              </a:pPr>
              <a:endParaRPr/>
            </a:p>
          </p:txBody>
        </p:sp>
        <p:sp>
          <p:nvSpPr>
            <p:cNvPr id="2225" name="Circle"/>
            <p:cNvSpPr/>
            <p:nvPr/>
          </p:nvSpPr>
          <p:spPr>
            <a:xfrm>
              <a:off x="0" y="0"/>
              <a:ext cx="190503" cy="190501"/>
            </a:xfrm>
            <a:prstGeom prst="ellipse">
              <a:avLst/>
            </a:prstGeom>
            <a:solidFill>
              <a:schemeClr val="accent6"/>
            </a:solidFill>
            <a:ln w="25400" cap="flat">
              <a:solidFill>
                <a:srgbClr val="E294B8"/>
              </a:solidFill>
              <a:prstDash val="solid"/>
              <a:miter lim="400000"/>
            </a:ln>
            <a:effectLst/>
          </p:spPr>
          <p:txBody>
            <a:bodyPr wrap="square" lIns="121918" tIns="121918" rIns="121918" bIns="121918" numCol="1" anchor="ctr">
              <a:noAutofit/>
            </a:bodyPr>
            <a:lstStyle/>
            <a:p>
              <a:pPr>
                <a:lnSpc>
                  <a:spcPct val="100000"/>
                </a:lnSpc>
                <a:spcBef>
                  <a:spcPts val="0"/>
                </a:spcBef>
                <a:defRPr sz="3400" b="0">
                  <a:latin typeface="Verdana"/>
                  <a:ea typeface="Verdana"/>
                  <a:cs typeface="Verdana"/>
                  <a:sym typeface="Verdana"/>
                </a:defRPr>
              </a:pPr>
              <a:endParaRPr/>
            </a:p>
          </p:txBody>
        </p:sp>
      </p:grpSp>
      <p:sp>
        <p:nvSpPr>
          <p:cNvPr id="2227" name="THE PRACTITIONER"/>
          <p:cNvSpPr txBox="1"/>
          <p:nvPr/>
        </p:nvSpPr>
        <p:spPr>
          <a:xfrm>
            <a:off x="2487664" y="4444124"/>
            <a:ext cx="3495768" cy="639233"/>
          </a:xfrm>
          <a:prstGeom prst="rect">
            <a:avLst/>
          </a:prstGeom>
          <a:ln w="127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spcBef>
                <a:spcPts val="0"/>
              </a:spcBef>
              <a:defRPr sz="2400">
                <a:solidFill>
                  <a:srgbClr val="44546A"/>
                </a:solidFill>
                <a:latin typeface="Tahoma"/>
                <a:ea typeface="Tahoma"/>
                <a:cs typeface="Tahoma"/>
                <a:sym typeface="Tahoma"/>
              </a:defRPr>
            </a:lvl1pPr>
          </a:lstStyle>
          <a:p>
            <a:r>
              <a:t>THE PRACTITIONER</a:t>
            </a:r>
          </a:p>
        </p:txBody>
      </p:sp>
      <p:sp>
        <p:nvSpPr>
          <p:cNvPr id="2228" name="TEAMS"/>
          <p:cNvSpPr txBox="1"/>
          <p:nvPr/>
        </p:nvSpPr>
        <p:spPr>
          <a:xfrm>
            <a:off x="18601444" y="4479875"/>
            <a:ext cx="1400705" cy="639233"/>
          </a:xfrm>
          <a:prstGeom prst="rect">
            <a:avLst/>
          </a:prstGeom>
          <a:ln w="127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spcBef>
                <a:spcPts val="0"/>
              </a:spcBef>
              <a:defRPr sz="2400">
                <a:solidFill>
                  <a:srgbClr val="44546A"/>
                </a:solidFill>
                <a:latin typeface="Tahoma"/>
                <a:ea typeface="Tahoma"/>
                <a:cs typeface="Tahoma"/>
                <a:sym typeface="Tahoma"/>
              </a:defRPr>
            </a:lvl1pPr>
          </a:lstStyle>
          <a:p>
            <a:r>
              <a:t>TEAMS</a:t>
            </a:r>
          </a:p>
        </p:txBody>
      </p:sp>
      <p:sp>
        <p:nvSpPr>
          <p:cNvPr id="2229" name="Collaboration…"/>
          <p:cNvSpPr txBox="1"/>
          <p:nvPr/>
        </p:nvSpPr>
        <p:spPr>
          <a:xfrm>
            <a:off x="18621460" y="7819914"/>
            <a:ext cx="4629110" cy="1642533"/>
          </a:xfrm>
          <a:prstGeom prst="rect">
            <a:avLst/>
          </a:prstGeom>
          <a:ln w="127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p>
            <a:pPr marL="381000" indent="-381000">
              <a:lnSpc>
                <a:spcPct val="150000"/>
              </a:lnSpc>
              <a:spcBef>
                <a:spcPts val="0"/>
              </a:spcBef>
              <a:buSzPct val="100000"/>
              <a:buChar char="•"/>
              <a:defRPr sz="2200">
                <a:solidFill>
                  <a:srgbClr val="44546A"/>
                </a:solidFill>
                <a:latin typeface="Verdana"/>
                <a:ea typeface="Verdana"/>
                <a:cs typeface="Verdana"/>
                <a:sym typeface="Verdana"/>
              </a:defRPr>
            </a:pPr>
            <a:r>
              <a:t>Collaboration</a:t>
            </a:r>
            <a:endParaRPr b="0"/>
          </a:p>
          <a:p>
            <a:pPr marL="381000" indent="-381000">
              <a:lnSpc>
                <a:spcPct val="150000"/>
              </a:lnSpc>
              <a:spcBef>
                <a:spcPts val="0"/>
              </a:spcBef>
              <a:buSzPct val="100000"/>
              <a:buChar char="•"/>
              <a:defRPr sz="2200">
                <a:solidFill>
                  <a:srgbClr val="44546A"/>
                </a:solidFill>
                <a:latin typeface="Verdana"/>
                <a:ea typeface="Verdana"/>
                <a:cs typeface="Verdana"/>
                <a:sym typeface="Verdana"/>
              </a:defRPr>
            </a:pPr>
            <a:r>
              <a:t>Operations</a:t>
            </a:r>
            <a:endParaRPr b="0"/>
          </a:p>
          <a:p>
            <a:pPr marL="381000" indent="-381000">
              <a:lnSpc>
                <a:spcPct val="150000"/>
              </a:lnSpc>
              <a:spcBef>
                <a:spcPts val="0"/>
              </a:spcBef>
              <a:buSzPct val="100000"/>
              <a:buChar char="•"/>
              <a:defRPr sz="2200">
                <a:solidFill>
                  <a:srgbClr val="44546A"/>
                </a:solidFill>
                <a:latin typeface="Verdana"/>
                <a:ea typeface="Verdana"/>
                <a:cs typeface="Verdana"/>
                <a:sym typeface="Verdana"/>
              </a:defRPr>
            </a:pPr>
            <a:r>
              <a:t>Governance &amp; policy </a:t>
            </a:r>
          </a:p>
        </p:txBody>
      </p:sp>
      <p:grpSp>
        <p:nvGrpSpPr>
          <p:cNvPr id="2232" name="Group"/>
          <p:cNvGrpSpPr/>
          <p:nvPr/>
        </p:nvGrpSpPr>
        <p:grpSpPr>
          <a:xfrm>
            <a:off x="14540540" y="4408373"/>
            <a:ext cx="2648762" cy="1134141"/>
            <a:chOff x="0" y="0"/>
            <a:chExt cx="2648760" cy="1134139"/>
          </a:xfrm>
        </p:grpSpPr>
        <p:pic>
          <p:nvPicPr>
            <p:cNvPr id="2230" name="Image" descr="Image"/>
            <p:cNvPicPr>
              <a:picLocks noChangeAspect="1"/>
            </p:cNvPicPr>
            <p:nvPr/>
          </p:nvPicPr>
          <p:blipFill>
            <a:blip r:embed="rId6">
              <a:extLst/>
            </a:blip>
            <a:stretch>
              <a:fillRect/>
            </a:stretch>
          </p:blipFill>
          <p:spPr>
            <a:xfrm>
              <a:off x="0" y="-1"/>
              <a:ext cx="2648762" cy="1091281"/>
            </a:xfrm>
            <a:prstGeom prst="rect">
              <a:avLst/>
            </a:prstGeom>
            <a:ln w="12700" cap="flat">
              <a:noFill/>
              <a:miter lim="400000"/>
            </a:ln>
            <a:effectLst/>
          </p:spPr>
        </p:pic>
        <p:sp>
          <p:nvSpPr>
            <p:cNvPr id="2231" name="ENTERPRISE"/>
            <p:cNvSpPr txBox="1"/>
            <p:nvPr/>
          </p:nvSpPr>
          <p:spPr>
            <a:xfrm>
              <a:off x="1030031" y="725201"/>
              <a:ext cx="1046853" cy="40893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121918" tIns="121918" rIns="121918" bIns="121918" numCol="1" anchor="b">
              <a:spAutoFit/>
            </a:bodyPr>
            <a:lstStyle>
              <a:lvl1pPr>
                <a:defRPr sz="1100" b="0">
                  <a:latin typeface="Tahoma"/>
                  <a:ea typeface="Tahoma"/>
                  <a:cs typeface="Tahoma"/>
                  <a:sym typeface="Tahoma"/>
                </a:defRPr>
              </a:lvl1pPr>
            </a:lstStyle>
            <a:p>
              <a:r>
                <a:t>ENTERPRISE</a:t>
              </a:r>
            </a:p>
          </p:txBody>
        </p:sp>
      </p:grpSp>
      <p:sp>
        <p:nvSpPr>
          <p:cNvPr id="2233" name="Rectangle"/>
          <p:cNvSpPr/>
          <p:nvPr/>
        </p:nvSpPr>
        <p:spPr>
          <a:xfrm>
            <a:off x="18347495" y="5083528"/>
            <a:ext cx="133775" cy="7112002"/>
          </a:xfrm>
          <a:prstGeom prst="rect">
            <a:avLst/>
          </a:prstGeom>
          <a:solidFill>
            <a:srgbClr val="FFFFFF"/>
          </a:solidFill>
          <a:ln w="12700">
            <a:miter lim="400000"/>
          </a:ln>
        </p:spPr>
        <p:txBody>
          <a:bodyPr lIns="121918" tIns="121918" rIns="121918" bIns="121918" anchor="ctr"/>
          <a:lstStyle/>
          <a:p>
            <a:pPr>
              <a:lnSpc>
                <a:spcPct val="100000"/>
              </a:lnSpc>
              <a:spcBef>
                <a:spcPts val="0"/>
              </a:spcBef>
              <a:defRPr sz="3400" b="0">
                <a:latin typeface="Verdana"/>
                <a:ea typeface="Verdana"/>
                <a:cs typeface="Verdana"/>
                <a:sym typeface="Verdana"/>
              </a:defRPr>
            </a:pPr>
            <a:endParaRPr/>
          </a:p>
        </p:txBody>
      </p:sp>
      <p:sp>
        <p:nvSpPr>
          <p:cNvPr id="2234" name="DEVELOPMENT"/>
          <p:cNvSpPr txBox="1"/>
          <p:nvPr/>
        </p:nvSpPr>
        <p:spPr>
          <a:xfrm>
            <a:off x="1539993" y="6087033"/>
            <a:ext cx="2886168" cy="639233"/>
          </a:xfrm>
          <a:prstGeom prst="rect">
            <a:avLst/>
          </a:prstGeom>
          <a:ln w="127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spcBef>
                <a:spcPts val="0"/>
              </a:spcBef>
              <a:defRPr sz="2400">
                <a:solidFill>
                  <a:srgbClr val="44546A"/>
                </a:solidFill>
                <a:latin typeface="Tahoma"/>
                <a:ea typeface="Tahoma"/>
                <a:cs typeface="Tahoma"/>
                <a:sym typeface="Tahoma"/>
              </a:defRPr>
            </a:lvl1pPr>
          </a:lstStyle>
          <a:p>
            <a:r>
              <a:t>DEVELOPMENT</a:t>
            </a:r>
          </a:p>
        </p:txBody>
      </p:sp>
      <p:sp>
        <p:nvSpPr>
          <p:cNvPr id="2235" name="SECURITY"/>
          <p:cNvSpPr txBox="1"/>
          <p:nvPr/>
        </p:nvSpPr>
        <p:spPr>
          <a:xfrm>
            <a:off x="1565393" y="8147776"/>
            <a:ext cx="2428968" cy="639233"/>
          </a:xfrm>
          <a:prstGeom prst="rect">
            <a:avLst/>
          </a:prstGeom>
          <a:ln w="127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spcBef>
                <a:spcPts val="0"/>
              </a:spcBef>
              <a:defRPr sz="2400">
                <a:solidFill>
                  <a:srgbClr val="44546A"/>
                </a:solidFill>
                <a:latin typeface="Tahoma"/>
                <a:ea typeface="Tahoma"/>
                <a:cs typeface="Tahoma"/>
                <a:sym typeface="Tahoma"/>
              </a:defRPr>
            </a:lvl1pPr>
          </a:lstStyle>
          <a:p>
            <a:r>
              <a:t>SECURITY</a:t>
            </a:r>
          </a:p>
        </p:txBody>
      </p:sp>
      <p:sp>
        <p:nvSpPr>
          <p:cNvPr id="2236" name="OPERATIONS"/>
          <p:cNvSpPr txBox="1"/>
          <p:nvPr/>
        </p:nvSpPr>
        <p:spPr>
          <a:xfrm>
            <a:off x="1565395" y="10244401"/>
            <a:ext cx="2428969" cy="639233"/>
          </a:xfrm>
          <a:prstGeom prst="rect">
            <a:avLst/>
          </a:prstGeom>
          <a:ln w="127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spcBef>
                <a:spcPts val="0"/>
              </a:spcBef>
              <a:defRPr sz="2400">
                <a:solidFill>
                  <a:srgbClr val="44546A"/>
                </a:solidFill>
                <a:latin typeface="Tahoma"/>
                <a:ea typeface="Tahoma"/>
                <a:cs typeface="Tahoma"/>
                <a:sym typeface="Tahoma"/>
              </a:defRPr>
            </a:lvl1pPr>
          </a:lstStyle>
          <a:p>
            <a:r>
              <a:t>OPERATIONS</a:t>
            </a:r>
          </a:p>
        </p:txBody>
      </p:sp>
      <p:sp>
        <p:nvSpPr>
          <p:cNvPr id="2237" name="Run applications"/>
          <p:cNvSpPr txBox="1"/>
          <p:nvPr/>
        </p:nvSpPr>
        <p:spPr>
          <a:xfrm>
            <a:off x="1539990" y="6444058"/>
            <a:ext cx="4273510" cy="575733"/>
          </a:xfrm>
          <a:prstGeom prst="rect">
            <a:avLst/>
          </a:prstGeom>
          <a:ln w="127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spcBef>
                <a:spcPts val="0"/>
              </a:spcBef>
              <a:defRPr sz="2000" b="0">
                <a:solidFill>
                  <a:srgbClr val="44546A"/>
                </a:solidFill>
                <a:latin typeface="Verdana"/>
                <a:ea typeface="Verdana"/>
                <a:cs typeface="Verdana"/>
                <a:sym typeface="Verdana"/>
              </a:defRPr>
            </a:lvl1pPr>
          </a:lstStyle>
          <a:p>
            <a:r>
              <a:t>Run applications</a:t>
            </a:r>
          </a:p>
        </p:txBody>
      </p:sp>
      <p:sp>
        <p:nvSpPr>
          <p:cNvPr id="2238" name="Secure infrastructure &amp; applications"/>
          <p:cNvSpPr txBox="1"/>
          <p:nvPr/>
        </p:nvSpPr>
        <p:spPr>
          <a:xfrm>
            <a:off x="1565390" y="8523378"/>
            <a:ext cx="5391110" cy="575733"/>
          </a:xfrm>
          <a:prstGeom prst="rect">
            <a:avLst/>
          </a:prstGeom>
          <a:ln w="127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spcBef>
                <a:spcPts val="0"/>
              </a:spcBef>
              <a:defRPr sz="2000" b="0">
                <a:solidFill>
                  <a:srgbClr val="44546A"/>
                </a:solidFill>
                <a:latin typeface="Verdana"/>
                <a:ea typeface="Verdana"/>
                <a:cs typeface="Verdana"/>
                <a:sym typeface="Verdana"/>
              </a:defRPr>
            </a:lvl1pPr>
          </a:lstStyle>
          <a:p>
            <a:r>
              <a:t>Secure infrastructure &amp; applications</a:t>
            </a:r>
          </a:p>
        </p:txBody>
      </p:sp>
      <p:sp>
        <p:nvSpPr>
          <p:cNvPr id="2239" name="Provision infrastructure"/>
          <p:cNvSpPr txBox="1"/>
          <p:nvPr/>
        </p:nvSpPr>
        <p:spPr>
          <a:xfrm>
            <a:off x="1565393" y="10624567"/>
            <a:ext cx="4273510" cy="575733"/>
          </a:xfrm>
          <a:prstGeom prst="rect">
            <a:avLst/>
          </a:prstGeom>
          <a:ln w="127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spcBef>
                <a:spcPts val="0"/>
              </a:spcBef>
              <a:defRPr sz="2000" b="0">
                <a:solidFill>
                  <a:srgbClr val="44546A"/>
                </a:solidFill>
                <a:latin typeface="Verdana"/>
                <a:ea typeface="Verdana"/>
                <a:cs typeface="Verdana"/>
                <a:sym typeface="Verdana"/>
              </a:defRPr>
            </a:lvl1pPr>
          </a:lstStyle>
          <a:p>
            <a:r>
              <a:t>Provision infrastructure</a:t>
            </a:r>
          </a:p>
        </p:txBody>
      </p:sp>
    </p:spTree>
    <p:extLst>
      <p:ext uri="{BB962C8B-B14F-4D97-AF65-F5344CB8AC3E}">
        <p14:creationId xmlns:p14="http://schemas.microsoft.com/office/powerpoint/2010/main" val="557723335"/>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46982C5-3F07-414B-B426-39565DFC8B28}"/>
              </a:ext>
            </a:extLst>
          </p:cNvPr>
          <p:cNvSpPr>
            <a:spLocks noGrp="1"/>
          </p:cNvSpPr>
          <p:nvPr>
            <p:ph type="body" sz="quarter" idx="13"/>
          </p:nvPr>
        </p:nvSpPr>
        <p:spPr/>
        <p:txBody>
          <a:bodyPr/>
          <a:lstStyle/>
          <a:p>
            <a:endParaRPr lang="en-US"/>
          </a:p>
        </p:txBody>
      </p:sp>
      <p:sp>
        <p:nvSpPr>
          <p:cNvPr id="3" name="Title 2">
            <a:extLst>
              <a:ext uri="{FF2B5EF4-FFF2-40B4-BE49-F238E27FC236}">
                <a16:creationId xmlns:a16="http://schemas.microsoft.com/office/drawing/2014/main" id="{B9A5E413-D18A-1F4C-BA83-7F535DED2442}"/>
              </a:ext>
            </a:extLst>
          </p:cNvPr>
          <p:cNvSpPr>
            <a:spLocks noGrp="1"/>
          </p:cNvSpPr>
          <p:nvPr>
            <p:ph type="title"/>
          </p:nvPr>
        </p:nvSpPr>
        <p:spPr/>
        <p:txBody>
          <a:bodyPr/>
          <a:lstStyle/>
          <a:p>
            <a:r>
              <a:rPr lang="en-US" dirty="0"/>
              <a:t>Terraform Overview</a:t>
            </a:r>
          </a:p>
        </p:txBody>
      </p:sp>
    </p:spTree>
    <p:extLst>
      <p:ext uri="{BB962C8B-B14F-4D97-AF65-F5344CB8AC3E}">
        <p14:creationId xmlns:p14="http://schemas.microsoft.com/office/powerpoint/2010/main" val="1756029997"/>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 name="Shape 839"/>
          <p:cNvSpPr/>
          <p:nvPr/>
        </p:nvSpPr>
        <p:spPr>
          <a:xfrm>
            <a:off x="9037180" y="3365100"/>
            <a:ext cx="7467601" cy="9146283"/>
          </a:xfrm>
          <a:prstGeom prst="rect">
            <a:avLst/>
          </a:prstGeom>
          <a:gradFill>
            <a:gsLst>
              <a:gs pos="0">
                <a:srgbClr val="FFFFFF">
                  <a:alpha val="44001"/>
                </a:srgbClr>
              </a:gs>
              <a:gs pos="100000">
                <a:srgbClr val="EEEEEE">
                  <a:alpha val="44001"/>
                </a:srgbClr>
              </a:gs>
            </a:gsLst>
            <a:lin ang="16200000"/>
          </a:gra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840" name="Shape 840"/>
          <p:cNvSpPr/>
          <p:nvPr/>
        </p:nvSpPr>
        <p:spPr>
          <a:xfrm>
            <a:off x="13472346" y="3517025"/>
            <a:ext cx="8710406" cy="664634"/>
          </a:xfrm>
          <a:prstGeom prst="rect">
            <a:avLst/>
          </a:prstGeom>
          <a:ln w="254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lgn="ctr">
              <a:lnSpc>
                <a:spcPct val="150000"/>
              </a:lnSpc>
              <a:spcBef>
                <a:spcPts val="0"/>
              </a:spcBef>
              <a:defRPr sz="2600" cap="all">
                <a:solidFill>
                  <a:srgbClr val="44546A"/>
                </a:solidFill>
                <a:latin typeface="Verdana"/>
                <a:ea typeface="Verdana"/>
                <a:cs typeface="Verdana"/>
                <a:sym typeface="Verdana"/>
              </a:defRPr>
            </a:lvl1pPr>
          </a:lstStyle>
          <a:p>
            <a:r>
              <a:t> </a:t>
            </a:r>
          </a:p>
        </p:txBody>
      </p:sp>
      <p:sp>
        <p:nvSpPr>
          <p:cNvPr id="841" name="Shape 841"/>
          <p:cNvSpPr>
            <a:spLocks noGrp="1"/>
          </p:cNvSpPr>
          <p:nvPr>
            <p:ph type="sldNum" sz="quarter" idx="2"/>
          </p:nvPr>
        </p:nvSpPr>
        <p:spPr>
          <a:xfrm>
            <a:off x="23586082" y="12945582"/>
            <a:ext cx="385723" cy="485141"/>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29</a:t>
            </a:fld>
            <a:endParaRPr/>
          </a:p>
        </p:txBody>
      </p:sp>
      <p:sp>
        <p:nvSpPr>
          <p:cNvPr id="842" name="Shape 842"/>
          <p:cNvSpPr/>
          <p:nvPr/>
        </p:nvSpPr>
        <p:spPr>
          <a:xfrm>
            <a:off x="10255084" y="9170670"/>
            <a:ext cx="5031633" cy="2915961"/>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chemeClr val="accent4">
              <a:alpha val="14000"/>
            </a:schemeClr>
          </a:solidFill>
          <a:ln w="63500">
            <a:solidFill>
              <a:schemeClr val="accent4">
                <a:alpha val="56000"/>
              </a:schemeClr>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847" name="Group 847"/>
          <p:cNvGrpSpPr/>
          <p:nvPr/>
        </p:nvGrpSpPr>
        <p:grpSpPr>
          <a:xfrm>
            <a:off x="12465370" y="10280274"/>
            <a:ext cx="611222" cy="696699"/>
            <a:chOff x="0" y="0"/>
            <a:chExt cx="611221" cy="696698"/>
          </a:xfrm>
        </p:grpSpPr>
        <p:sp>
          <p:nvSpPr>
            <p:cNvPr id="843" name="Shape 843"/>
            <p:cNvSpPr/>
            <p:nvPr/>
          </p:nvSpPr>
          <p:spPr>
            <a:xfrm>
              <a:off x="211052" y="123302"/>
              <a:ext cx="189117" cy="32906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7200"/>
                  </a:lnTo>
                  <a:lnTo>
                    <a:pt x="21600" y="21600"/>
                  </a:lnTo>
                  <a:lnTo>
                    <a:pt x="0" y="14400"/>
                  </a:lnTo>
                  <a:lnTo>
                    <a:pt x="0" y="0"/>
                  </a:lnTo>
                  <a:close/>
                </a:path>
              </a:pathLst>
            </a:custGeom>
            <a:solidFill>
              <a:schemeClr val="accent4"/>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844" name="Shape 844"/>
            <p:cNvSpPr/>
            <p:nvPr/>
          </p:nvSpPr>
          <p:spPr>
            <a:xfrm>
              <a:off x="420592" y="123302"/>
              <a:ext cx="190630" cy="329061"/>
            </a:xfrm>
            <a:custGeom>
              <a:avLst/>
              <a:gdLst/>
              <a:ahLst/>
              <a:cxnLst>
                <a:cxn ang="0">
                  <a:pos x="wd2" y="hd2"/>
                </a:cxn>
                <a:cxn ang="5400000">
                  <a:pos x="wd2" y="hd2"/>
                </a:cxn>
                <a:cxn ang="10800000">
                  <a:pos x="wd2" y="hd2"/>
                </a:cxn>
                <a:cxn ang="16200000">
                  <a:pos x="wd2" y="hd2"/>
                </a:cxn>
              </a:cxnLst>
              <a:rect l="0" t="0" r="r" b="b"/>
              <a:pathLst>
                <a:path w="21600" h="21600" extrusionOk="0">
                  <a:moveTo>
                    <a:pt x="0" y="7200"/>
                  </a:moveTo>
                  <a:lnTo>
                    <a:pt x="0" y="21600"/>
                  </a:lnTo>
                  <a:lnTo>
                    <a:pt x="21600" y="14400"/>
                  </a:lnTo>
                  <a:lnTo>
                    <a:pt x="21600" y="0"/>
                  </a:lnTo>
                  <a:lnTo>
                    <a:pt x="0" y="7200"/>
                  </a:lnTo>
                  <a:close/>
                </a:path>
              </a:pathLst>
            </a:custGeom>
            <a:solidFill>
              <a:srgbClr val="4040B2"/>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845" name="Shape 845"/>
            <p:cNvSpPr/>
            <p:nvPr/>
          </p:nvSpPr>
          <p:spPr>
            <a:xfrm>
              <a:off x="-1" y="-1"/>
              <a:ext cx="189874" cy="33057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4384"/>
                  </a:lnTo>
                  <a:lnTo>
                    <a:pt x="21600" y="21600"/>
                  </a:lnTo>
                  <a:lnTo>
                    <a:pt x="21600" y="7216"/>
                  </a:lnTo>
                  <a:lnTo>
                    <a:pt x="0" y="0"/>
                  </a:lnTo>
                  <a:close/>
                </a:path>
              </a:pathLst>
            </a:custGeom>
            <a:solidFill>
              <a:schemeClr val="accent4"/>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846" name="Shape 846"/>
            <p:cNvSpPr/>
            <p:nvPr/>
          </p:nvSpPr>
          <p:spPr>
            <a:xfrm>
              <a:off x="211052" y="366882"/>
              <a:ext cx="189117" cy="329817"/>
            </a:xfrm>
            <a:custGeom>
              <a:avLst/>
              <a:gdLst/>
              <a:ahLst/>
              <a:cxnLst>
                <a:cxn ang="0">
                  <a:pos x="wd2" y="hd2"/>
                </a:cxn>
                <a:cxn ang="5400000">
                  <a:pos x="wd2" y="hd2"/>
                </a:cxn>
                <a:cxn ang="10800000">
                  <a:pos x="wd2" y="hd2"/>
                </a:cxn>
                <a:cxn ang="16200000">
                  <a:pos x="wd2" y="hd2"/>
                </a:cxn>
              </a:cxnLst>
              <a:rect l="0" t="0" r="r" b="b"/>
              <a:pathLst>
                <a:path w="21600" h="21600" extrusionOk="0">
                  <a:moveTo>
                    <a:pt x="0" y="14417"/>
                  </a:moveTo>
                  <a:lnTo>
                    <a:pt x="21600" y="21600"/>
                  </a:lnTo>
                  <a:lnTo>
                    <a:pt x="21600" y="7233"/>
                  </a:lnTo>
                  <a:lnTo>
                    <a:pt x="0" y="0"/>
                  </a:lnTo>
                  <a:lnTo>
                    <a:pt x="0" y="14417"/>
                  </a:lnTo>
                  <a:close/>
                </a:path>
              </a:pathLst>
            </a:custGeom>
            <a:solidFill>
              <a:schemeClr val="accent4"/>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grpSp>
      <p:sp>
        <p:nvSpPr>
          <p:cNvPr id="848" name="Shape 848"/>
          <p:cNvSpPr/>
          <p:nvPr/>
        </p:nvSpPr>
        <p:spPr>
          <a:xfrm>
            <a:off x="8772954" y="10118800"/>
            <a:ext cx="2557732" cy="1019647"/>
          </a:xfrm>
          <a:prstGeom prst="rect">
            <a:avLst/>
          </a:prstGeom>
          <a:solidFill>
            <a:schemeClr val="accent4"/>
          </a:solid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xmlns="" val="1"/>
            </a:ext>
          </a:extLst>
        </p:spPr>
        <p:txBody>
          <a:bodyPr lIns="50800" tIns="50800" rIns="50800" bIns="50800" anchor="ctr"/>
          <a:lstStyle>
            <a:lvl1pPr algn="ctr" defTabSz="825500">
              <a:lnSpc>
                <a:spcPct val="100000"/>
              </a:lnSpc>
              <a:spcBef>
                <a:spcPts val="0"/>
              </a:spcBef>
              <a:defRPr sz="3700" b="0">
                <a:latin typeface="Klavika Basic"/>
                <a:ea typeface="Klavika Basic"/>
                <a:cs typeface="Klavika Basic"/>
                <a:sym typeface="Klavika Basic"/>
              </a:defRPr>
            </a:lvl1pPr>
          </a:lstStyle>
          <a:p>
            <a:endParaRPr dirty="0"/>
          </a:p>
        </p:txBody>
      </p:sp>
      <p:sp>
        <p:nvSpPr>
          <p:cNvPr id="849" name="Shape 849"/>
          <p:cNvSpPr>
            <a:spLocks noGrp="1"/>
          </p:cNvSpPr>
          <p:nvPr>
            <p:ph type="title"/>
          </p:nvPr>
        </p:nvSpPr>
        <p:spPr>
          <a:xfrm>
            <a:off x="1565396" y="875901"/>
            <a:ext cx="21746796" cy="1479845"/>
          </a:xfrm>
          <a:prstGeom prst="rect">
            <a:avLst/>
          </a:prstGeom>
        </p:spPr>
        <p:txBody>
          <a:bodyPr/>
          <a:lstStyle>
            <a:lvl1pPr>
              <a:defRPr spc="-264">
                <a:latin typeface="Verdana"/>
                <a:ea typeface="Verdana"/>
                <a:cs typeface="Verdana"/>
                <a:sym typeface="Verdana"/>
              </a:defRPr>
            </a:lvl1pPr>
          </a:lstStyle>
          <a:p>
            <a:r>
              <a:t>Terraform provisioning workflow</a:t>
            </a:r>
          </a:p>
        </p:txBody>
      </p:sp>
      <p:sp>
        <p:nvSpPr>
          <p:cNvPr id="850" name="Shape 850"/>
          <p:cNvSpPr/>
          <p:nvPr/>
        </p:nvSpPr>
        <p:spPr>
          <a:xfrm>
            <a:off x="14211275" y="10118800"/>
            <a:ext cx="2557732" cy="1019647"/>
          </a:xfrm>
          <a:prstGeom prst="rect">
            <a:avLst/>
          </a:prstGeom>
          <a:solidFill>
            <a:schemeClr val="accent4"/>
          </a:solid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xmlns="" val="1"/>
            </a:ext>
          </a:extLst>
        </p:spPr>
        <p:txBody>
          <a:bodyPr lIns="50800" tIns="50800" rIns="50800" bIns="50800" anchor="ctr"/>
          <a:lstStyle>
            <a:lvl1pPr algn="ctr" defTabSz="825500">
              <a:lnSpc>
                <a:spcPct val="100000"/>
              </a:lnSpc>
              <a:spcBef>
                <a:spcPts val="0"/>
              </a:spcBef>
              <a:defRPr sz="3700" b="0">
                <a:latin typeface="Klavika Basic"/>
                <a:ea typeface="Klavika Basic"/>
                <a:cs typeface="Klavika Basic"/>
                <a:sym typeface="Klavika Basic"/>
              </a:defRPr>
            </a:lvl1pPr>
          </a:lstStyle>
          <a:p>
            <a:r>
              <a:t>Provider</a:t>
            </a:r>
          </a:p>
        </p:txBody>
      </p:sp>
      <p:sp>
        <p:nvSpPr>
          <p:cNvPr id="851" name="Shape 851"/>
          <p:cNvSpPr/>
          <p:nvPr/>
        </p:nvSpPr>
        <p:spPr>
          <a:xfrm>
            <a:off x="9037180" y="3517025"/>
            <a:ext cx="7505212" cy="664634"/>
          </a:xfrm>
          <a:prstGeom prst="rect">
            <a:avLst/>
          </a:prstGeom>
          <a:ln w="254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lgn="ctr">
              <a:lnSpc>
                <a:spcPct val="150000"/>
              </a:lnSpc>
              <a:spcBef>
                <a:spcPts val="0"/>
              </a:spcBef>
              <a:defRPr sz="2600" cap="all">
                <a:solidFill>
                  <a:schemeClr val="accent1">
                    <a:lumOff val="11519"/>
                  </a:schemeClr>
                </a:solidFill>
                <a:latin typeface="Verdana"/>
                <a:ea typeface="Verdana"/>
                <a:cs typeface="Verdana"/>
                <a:sym typeface="Verdana"/>
              </a:defRPr>
            </a:lvl1pPr>
          </a:lstStyle>
          <a:p>
            <a:r>
              <a:t>PROVISIONing WORKFLOW</a:t>
            </a:r>
          </a:p>
        </p:txBody>
      </p:sp>
      <p:sp>
        <p:nvSpPr>
          <p:cNvPr id="852" name="Shape 852"/>
          <p:cNvSpPr/>
          <p:nvPr/>
        </p:nvSpPr>
        <p:spPr>
          <a:xfrm>
            <a:off x="11668833" y="11424608"/>
            <a:ext cx="2204297" cy="892647"/>
          </a:xfrm>
          <a:prstGeom prst="rect">
            <a:avLst/>
          </a:prstGeom>
          <a:solidFill>
            <a:srgbClr val="FFFFFF"/>
          </a:solidFill>
          <a:ln w="63500">
            <a:solidFill>
              <a:schemeClr val="accent4">
                <a:lumOff val="9950"/>
              </a:schemeClr>
            </a:solidFill>
            <a:miter/>
          </a:ln>
          <a:extLst>
            <a:ext uri="{C572A759-6A51-4108-AA02-DFA0A04FC94B}">
              <ma14:wrappingTextBoxFlag xmlns:ma14="http://schemas.microsoft.com/office/mac/drawingml/2011/main" xmlns="" val="1"/>
            </a:ext>
          </a:extLst>
        </p:spPr>
        <p:txBody>
          <a:bodyPr lIns="121919" tIns="121919" rIns="121919" bIns="121919" anchor="ctr"/>
          <a:lstStyle>
            <a:lvl1pPr algn="ctr">
              <a:lnSpc>
                <a:spcPct val="100000"/>
              </a:lnSpc>
              <a:spcBef>
                <a:spcPts val="0"/>
              </a:spcBef>
              <a:defRPr sz="2800" b="0">
                <a:solidFill>
                  <a:srgbClr val="535353"/>
                </a:solidFill>
                <a:latin typeface="Verdana"/>
                <a:ea typeface="Verdana"/>
                <a:cs typeface="Verdana"/>
                <a:sym typeface="Verdana"/>
              </a:defRPr>
            </a:lvl1pPr>
          </a:lstStyle>
          <a:p>
            <a:r>
              <a:t>Apply</a:t>
            </a:r>
          </a:p>
        </p:txBody>
      </p:sp>
      <p:sp>
        <p:nvSpPr>
          <p:cNvPr id="853" name="Shape 853"/>
          <p:cNvSpPr/>
          <p:nvPr/>
        </p:nvSpPr>
        <p:spPr>
          <a:xfrm>
            <a:off x="11668833" y="8911939"/>
            <a:ext cx="2204297" cy="892647"/>
          </a:xfrm>
          <a:prstGeom prst="rect">
            <a:avLst/>
          </a:prstGeom>
          <a:solidFill>
            <a:srgbClr val="FFFFFF"/>
          </a:solidFill>
          <a:ln w="63500">
            <a:solidFill>
              <a:schemeClr val="accent4">
                <a:lumOff val="9950"/>
              </a:schemeClr>
            </a:solidFill>
            <a:miter/>
          </a:ln>
          <a:extLst>
            <a:ext uri="{C572A759-6A51-4108-AA02-DFA0A04FC94B}">
              <ma14:wrappingTextBoxFlag xmlns:ma14="http://schemas.microsoft.com/office/mac/drawingml/2011/main" xmlns="" val="1"/>
            </a:ext>
          </a:extLst>
        </p:spPr>
        <p:txBody>
          <a:bodyPr lIns="121919" tIns="121919" rIns="121919" bIns="121919" anchor="ctr"/>
          <a:lstStyle>
            <a:lvl1pPr algn="ctr">
              <a:lnSpc>
                <a:spcPct val="100000"/>
              </a:lnSpc>
              <a:spcBef>
                <a:spcPts val="0"/>
              </a:spcBef>
              <a:defRPr sz="2800" b="0">
                <a:solidFill>
                  <a:srgbClr val="535353"/>
                </a:solidFill>
                <a:latin typeface="Verdana"/>
                <a:ea typeface="Verdana"/>
                <a:cs typeface="Verdana"/>
                <a:sym typeface="Verdana"/>
              </a:defRPr>
            </a:lvl1pPr>
          </a:lstStyle>
          <a:p>
            <a:r>
              <a:t>Plan </a:t>
            </a:r>
          </a:p>
        </p:txBody>
      </p:sp>
      <p:sp>
        <p:nvSpPr>
          <p:cNvPr id="20" name="Core">
            <a:extLst>
              <a:ext uri="{FF2B5EF4-FFF2-40B4-BE49-F238E27FC236}">
                <a16:creationId xmlns:a16="http://schemas.microsoft.com/office/drawing/2014/main" id="{89F373F5-DB79-DD43-A375-8AA58DD09B46}"/>
              </a:ext>
            </a:extLst>
          </p:cNvPr>
          <p:cNvSpPr txBox="1"/>
          <p:nvPr/>
        </p:nvSpPr>
        <p:spPr>
          <a:xfrm>
            <a:off x="8772952" y="10298423"/>
            <a:ext cx="2557735" cy="660402"/>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ctr">
            <a:spAutoFit/>
          </a:bodyPr>
          <a:lstStyle>
            <a:lvl1pPr algn="ctr" defTabSz="825500">
              <a:lnSpc>
                <a:spcPct val="100000"/>
              </a:lnSpc>
              <a:spcBef>
                <a:spcPts val="0"/>
              </a:spcBef>
              <a:defRPr sz="3700" b="0">
                <a:solidFill>
                  <a:srgbClr val="FFFFFF"/>
                </a:solidFill>
                <a:latin typeface="+mj-lt"/>
                <a:ea typeface="+mj-ea"/>
                <a:cs typeface="+mj-cs"/>
                <a:sym typeface="Helvetica"/>
              </a:defRPr>
            </a:lvl1pPr>
          </a:lstStyle>
          <a:p>
            <a:r>
              <a:t>Core</a:t>
            </a:r>
          </a:p>
        </p:txBody>
      </p:sp>
    </p:spTree>
    <p:extLst>
      <p:ext uri="{BB962C8B-B14F-4D97-AF65-F5344CB8AC3E}">
        <p14:creationId xmlns:p14="http://schemas.microsoft.com/office/powerpoint/2010/main" val="2447823792"/>
      </p:ext>
    </p:extLst>
  </p:cSld>
  <p:clrMapOvr>
    <a:masterClrMapping/>
  </p:clrMapOvr>
  <p:transition spd="slow"/>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a:extLst>
              <a:ext uri="{FF2B5EF4-FFF2-40B4-BE49-F238E27FC236}">
                <a16:creationId xmlns:a16="http://schemas.microsoft.com/office/drawing/2014/main" id="{36EE9EF0-0040-A74F-8F05-FB3F5E3463E8}"/>
              </a:ext>
            </a:extLst>
          </p:cNvPr>
          <p:cNvSpPr>
            <a:spLocks noGrp="1"/>
          </p:cNvSpPr>
          <p:nvPr>
            <p:ph type="title"/>
          </p:nvPr>
        </p:nvSpPr>
        <p:spPr/>
        <p:txBody>
          <a:bodyPr/>
          <a:lstStyle/>
          <a:p>
            <a:r>
              <a:rPr lang="en-US" dirty="0"/>
              <a:t>Insight Digital Innovation</a:t>
            </a:r>
          </a:p>
        </p:txBody>
      </p:sp>
      <p:sp>
        <p:nvSpPr>
          <p:cNvPr id="3" name="Text Placeholder 2">
            <a:extLst>
              <a:ext uri="{FF2B5EF4-FFF2-40B4-BE49-F238E27FC236}">
                <a16:creationId xmlns:a16="http://schemas.microsoft.com/office/drawing/2014/main" id="{B1B05950-B131-B84F-84B4-3448522F9CAE}"/>
              </a:ext>
            </a:extLst>
          </p:cNvPr>
          <p:cNvSpPr>
            <a:spLocks noGrp="1"/>
          </p:cNvSpPr>
          <p:nvPr>
            <p:ph type="body" sz="quarter" idx="10"/>
          </p:nvPr>
        </p:nvSpPr>
        <p:spPr/>
        <p:txBody>
          <a:bodyPr/>
          <a:lstStyle/>
          <a:p>
            <a:r>
              <a:rPr lang="en-US" dirty="0"/>
              <a:t>https://</a:t>
            </a:r>
            <a:r>
              <a:rPr lang="en-US" dirty="0" err="1"/>
              <a:t>www.cardinalsolutions.com</a:t>
            </a:r>
            <a:endParaRPr lang="en-US" dirty="0"/>
          </a:p>
        </p:txBody>
      </p:sp>
      <p:sp>
        <p:nvSpPr>
          <p:cNvPr id="4" name="AutoShape 4" descr="https://cardinalsolutions.sharepoint.com/teams/Marketing/Award%20Logos/Microsoft/Partner%20of%20the%20Year%20Awards/Worldwid_Open%20Source_POY_Icon.jpg">
            <a:extLst>
              <a:ext uri="{FF2B5EF4-FFF2-40B4-BE49-F238E27FC236}">
                <a16:creationId xmlns:a16="http://schemas.microsoft.com/office/drawing/2014/main" id="{B6853CF0-B8D3-D54F-A2C1-EAB9817E39F2}"/>
              </a:ext>
            </a:extLst>
          </p:cNvPr>
          <p:cNvSpPr>
            <a:spLocks noChangeAspect="1" noChangeArrowheads="1"/>
          </p:cNvSpPr>
          <p:nvPr/>
        </p:nvSpPr>
        <p:spPr bwMode="auto">
          <a:xfrm>
            <a:off x="12039600" y="6705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a:extLst>
              <a:ext uri="{FF2B5EF4-FFF2-40B4-BE49-F238E27FC236}">
                <a16:creationId xmlns:a16="http://schemas.microsoft.com/office/drawing/2014/main" id="{ED80E2AF-FFD7-B541-89E8-6BE0C325EA10}"/>
              </a:ext>
            </a:extLst>
          </p:cNvPr>
          <p:cNvPicPr>
            <a:picLocks noChangeAspect="1"/>
          </p:cNvPicPr>
          <p:nvPr/>
        </p:nvPicPr>
        <p:blipFill>
          <a:blip r:embed="rId3"/>
          <a:stretch>
            <a:fillRect/>
          </a:stretch>
        </p:blipFill>
        <p:spPr>
          <a:xfrm>
            <a:off x="9195707" y="4077726"/>
            <a:ext cx="6297386" cy="6885142"/>
          </a:xfrm>
          <a:prstGeom prst="rect">
            <a:avLst/>
          </a:prstGeom>
        </p:spPr>
      </p:pic>
      <p:pic>
        <p:nvPicPr>
          <p:cNvPr id="8" name="Picture 7">
            <a:extLst>
              <a:ext uri="{FF2B5EF4-FFF2-40B4-BE49-F238E27FC236}">
                <a16:creationId xmlns:a16="http://schemas.microsoft.com/office/drawing/2014/main" id="{CB696165-0C90-8543-BC42-859E84305C8F}"/>
              </a:ext>
            </a:extLst>
          </p:cNvPr>
          <p:cNvPicPr>
            <a:picLocks noChangeAspect="1"/>
          </p:cNvPicPr>
          <p:nvPr/>
        </p:nvPicPr>
        <p:blipFill>
          <a:blip r:embed="rId4"/>
          <a:stretch>
            <a:fillRect/>
          </a:stretch>
        </p:blipFill>
        <p:spPr>
          <a:xfrm>
            <a:off x="17403459" y="5759760"/>
            <a:ext cx="3626496" cy="3521075"/>
          </a:xfrm>
          <a:prstGeom prst="rect">
            <a:avLst/>
          </a:prstGeom>
        </p:spPr>
      </p:pic>
      <p:pic>
        <p:nvPicPr>
          <p:cNvPr id="2056" name="Picture 8" descr="Image result for microsoft">
            <a:extLst>
              <a:ext uri="{FF2B5EF4-FFF2-40B4-BE49-F238E27FC236}">
                <a16:creationId xmlns:a16="http://schemas.microsoft.com/office/drawing/2014/main" id="{C19C9C2E-8966-DF40-8DD1-D26734E4119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32384" b="34045"/>
          <a:stretch/>
        </p:blipFill>
        <p:spPr bwMode="auto">
          <a:xfrm>
            <a:off x="1714500" y="6763826"/>
            <a:ext cx="6014072" cy="151294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29942BB9-418D-2C46-A6A3-415469EFC7F1}"/>
              </a:ext>
            </a:extLst>
          </p:cNvPr>
          <p:cNvPicPr>
            <a:picLocks noChangeAspect="1"/>
          </p:cNvPicPr>
          <p:nvPr/>
        </p:nvPicPr>
        <p:blipFill>
          <a:blip r:embed="rId6"/>
          <a:stretch>
            <a:fillRect/>
          </a:stretch>
        </p:blipFill>
        <p:spPr>
          <a:xfrm>
            <a:off x="17403459" y="783573"/>
            <a:ext cx="5795207" cy="1755312"/>
          </a:xfrm>
          <a:prstGeom prst="rect">
            <a:avLst/>
          </a:prstGeom>
        </p:spPr>
      </p:pic>
      <p:pic>
        <p:nvPicPr>
          <p:cNvPr id="2" name="Picture 1">
            <a:extLst>
              <a:ext uri="{FF2B5EF4-FFF2-40B4-BE49-F238E27FC236}">
                <a16:creationId xmlns:a16="http://schemas.microsoft.com/office/drawing/2014/main" id="{C5C27B3F-4958-FB4E-8EB5-7D081981E58F}"/>
              </a:ext>
            </a:extLst>
          </p:cNvPr>
          <p:cNvPicPr>
            <a:picLocks noChangeAspect="1"/>
          </p:cNvPicPr>
          <p:nvPr/>
        </p:nvPicPr>
        <p:blipFill>
          <a:blip r:embed="rId7"/>
          <a:stretch>
            <a:fillRect/>
          </a:stretch>
        </p:blipFill>
        <p:spPr>
          <a:xfrm>
            <a:off x="17711757" y="10072049"/>
            <a:ext cx="3009900" cy="2019300"/>
          </a:xfrm>
          <a:prstGeom prst="rect">
            <a:avLst/>
          </a:prstGeom>
        </p:spPr>
      </p:pic>
    </p:spTree>
    <p:extLst>
      <p:ext uri="{BB962C8B-B14F-4D97-AF65-F5344CB8AC3E}">
        <p14:creationId xmlns:p14="http://schemas.microsoft.com/office/powerpoint/2010/main" val="144705079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 name="Shape 839"/>
          <p:cNvSpPr/>
          <p:nvPr/>
        </p:nvSpPr>
        <p:spPr>
          <a:xfrm>
            <a:off x="9037180" y="3365100"/>
            <a:ext cx="7467601" cy="9146283"/>
          </a:xfrm>
          <a:prstGeom prst="rect">
            <a:avLst/>
          </a:prstGeom>
          <a:gradFill>
            <a:gsLst>
              <a:gs pos="0">
                <a:srgbClr val="FFFFFF">
                  <a:alpha val="44001"/>
                </a:srgbClr>
              </a:gs>
              <a:gs pos="100000">
                <a:srgbClr val="EEEEEE">
                  <a:alpha val="44001"/>
                </a:srgbClr>
              </a:gs>
            </a:gsLst>
            <a:lin ang="16200000"/>
          </a:gra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840" name="Shape 840"/>
          <p:cNvSpPr/>
          <p:nvPr/>
        </p:nvSpPr>
        <p:spPr>
          <a:xfrm>
            <a:off x="13472346" y="3517025"/>
            <a:ext cx="8710406" cy="664634"/>
          </a:xfrm>
          <a:prstGeom prst="rect">
            <a:avLst/>
          </a:prstGeom>
          <a:ln w="254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lgn="ctr">
              <a:lnSpc>
                <a:spcPct val="150000"/>
              </a:lnSpc>
              <a:spcBef>
                <a:spcPts val="0"/>
              </a:spcBef>
              <a:defRPr sz="2600" cap="all">
                <a:solidFill>
                  <a:srgbClr val="44546A"/>
                </a:solidFill>
                <a:latin typeface="Verdana"/>
                <a:ea typeface="Verdana"/>
                <a:cs typeface="Verdana"/>
                <a:sym typeface="Verdana"/>
              </a:defRPr>
            </a:lvl1pPr>
          </a:lstStyle>
          <a:p>
            <a:r>
              <a:t> </a:t>
            </a:r>
          </a:p>
        </p:txBody>
      </p:sp>
      <p:sp>
        <p:nvSpPr>
          <p:cNvPr id="841" name="Shape 841"/>
          <p:cNvSpPr>
            <a:spLocks noGrp="1"/>
          </p:cNvSpPr>
          <p:nvPr>
            <p:ph type="sldNum" sz="quarter" idx="2"/>
          </p:nvPr>
        </p:nvSpPr>
        <p:spPr>
          <a:xfrm>
            <a:off x="23586082" y="12945582"/>
            <a:ext cx="385723" cy="485141"/>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30</a:t>
            </a:fld>
            <a:endParaRPr/>
          </a:p>
        </p:txBody>
      </p:sp>
      <p:sp>
        <p:nvSpPr>
          <p:cNvPr id="842" name="Shape 842"/>
          <p:cNvSpPr/>
          <p:nvPr/>
        </p:nvSpPr>
        <p:spPr>
          <a:xfrm>
            <a:off x="10255084" y="9170670"/>
            <a:ext cx="5031633" cy="2915961"/>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chemeClr val="accent4">
              <a:alpha val="14000"/>
            </a:schemeClr>
          </a:solidFill>
          <a:ln w="63500">
            <a:solidFill>
              <a:schemeClr val="accent4">
                <a:alpha val="56000"/>
              </a:schemeClr>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847" name="Group 847"/>
          <p:cNvGrpSpPr/>
          <p:nvPr/>
        </p:nvGrpSpPr>
        <p:grpSpPr>
          <a:xfrm>
            <a:off x="12465370" y="10280274"/>
            <a:ext cx="611222" cy="696699"/>
            <a:chOff x="0" y="0"/>
            <a:chExt cx="611221" cy="696698"/>
          </a:xfrm>
        </p:grpSpPr>
        <p:sp>
          <p:nvSpPr>
            <p:cNvPr id="843" name="Shape 843"/>
            <p:cNvSpPr/>
            <p:nvPr/>
          </p:nvSpPr>
          <p:spPr>
            <a:xfrm>
              <a:off x="211052" y="123302"/>
              <a:ext cx="189117" cy="32906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7200"/>
                  </a:lnTo>
                  <a:lnTo>
                    <a:pt x="21600" y="21600"/>
                  </a:lnTo>
                  <a:lnTo>
                    <a:pt x="0" y="14400"/>
                  </a:lnTo>
                  <a:lnTo>
                    <a:pt x="0" y="0"/>
                  </a:lnTo>
                  <a:close/>
                </a:path>
              </a:pathLst>
            </a:custGeom>
            <a:solidFill>
              <a:schemeClr val="accent4"/>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844" name="Shape 844"/>
            <p:cNvSpPr/>
            <p:nvPr/>
          </p:nvSpPr>
          <p:spPr>
            <a:xfrm>
              <a:off x="420592" y="123302"/>
              <a:ext cx="190630" cy="329061"/>
            </a:xfrm>
            <a:custGeom>
              <a:avLst/>
              <a:gdLst/>
              <a:ahLst/>
              <a:cxnLst>
                <a:cxn ang="0">
                  <a:pos x="wd2" y="hd2"/>
                </a:cxn>
                <a:cxn ang="5400000">
                  <a:pos x="wd2" y="hd2"/>
                </a:cxn>
                <a:cxn ang="10800000">
                  <a:pos x="wd2" y="hd2"/>
                </a:cxn>
                <a:cxn ang="16200000">
                  <a:pos x="wd2" y="hd2"/>
                </a:cxn>
              </a:cxnLst>
              <a:rect l="0" t="0" r="r" b="b"/>
              <a:pathLst>
                <a:path w="21600" h="21600" extrusionOk="0">
                  <a:moveTo>
                    <a:pt x="0" y="7200"/>
                  </a:moveTo>
                  <a:lnTo>
                    <a:pt x="0" y="21600"/>
                  </a:lnTo>
                  <a:lnTo>
                    <a:pt x="21600" y="14400"/>
                  </a:lnTo>
                  <a:lnTo>
                    <a:pt x="21600" y="0"/>
                  </a:lnTo>
                  <a:lnTo>
                    <a:pt x="0" y="7200"/>
                  </a:lnTo>
                  <a:close/>
                </a:path>
              </a:pathLst>
            </a:custGeom>
            <a:solidFill>
              <a:srgbClr val="4040B2"/>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845" name="Shape 845"/>
            <p:cNvSpPr/>
            <p:nvPr/>
          </p:nvSpPr>
          <p:spPr>
            <a:xfrm>
              <a:off x="-1" y="-1"/>
              <a:ext cx="189874" cy="33057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4384"/>
                  </a:lnTo>
                  <a:lnTo>
                    <a:pt x="21600" y="21600"/>
                  </a:lnTo>
                  <a:lnTo>
                    <a:pt x="21600" y="7216"/>
                  </a:lnTo>
                  <a:lnTo>
                    <a:pt x="0" y="0"/>
                  </a:lnTo>
                  <a:close/>
                </a:path>
              </a:pathLst>
            </a:custGeom>
            <a:solidFill>
              <a:schemeClr val="accent4"/>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846" name="Shape 846"/>
            <p:cNvSpPr/>
            <p:nvPr/>
          </p:nvSpPr>
          <p:spPr>
            <a:xfrm>
              <a:off x="211052" y="366882"/>
              <a:ext cx="189117" cy="329817"/>
            </a:xfrm>
            <a:custGeom>
              <a:avLst/>
              <a:gdLst/>
              <a:ahLst/>
              <a:cxnLst>
                <a:cxn ang="0">
                  <a:pos x="wd2" y="hd2"/>
                </a:cxn>
                <a:cxn ang="5400000">
                  <a:pos x="wd2" y="hd2"/>
                </a:cxn>
                <a:cxn ang="10800000">
                  <a:pos x="wd2" y="hd2"/>
                </a:cxn>
                <a:cxn ang="16200000">
                  <a:pos x="wd2" y="hd2"/>
                </a:cxn>
              </a:cxnLst>
              <a:rect l="0" t="0" r="r" b="b"/>
              <a:pathLst>
                <a:path w="21600" h="21600" extrusionOk="0">
                  <a:moveTo>
                    <a:pt x="0" y="14417"/>
                  </a:moveTo>
                  <a:lnTo>
                    <a:pt x="21600" y="21600"/>
                  </a:lnTo>
                  <a:lnTo>
                    <a:pt x="21600" y="7233"/>
                  </a:lnTo>
                  <a:lnTo>
                    <a:pt x="0" y="0"/>
                  </a:lnTo>
                  <a:lnTo>
                    <a:pt x="0" y="14417"/>
                  </a:lnTo>
                  <a:close/>
                </a:path>
              </a:pathLst>
            </a:custGeom>
            <a:solidFill>
              <a:schemeClr val="accent4"/>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grpSp>
      <p:sp>
        <p:nvSpPr>
          <p:cNvPr id="848" name="Shape 848"/>
          <p:cNvSpPr/>
          <p:nvPr/>
        </p:nvSpPr>
        <p:spPr>
          <a:xfrm>
            <a:off x="8772954" y="10118800"/>
            <a:ext cx="2557732" cy="1019647"/>
          </a:xfrm>
          <a:prstGeom prst="rect">
            <a:avLst/>
          </a:prstGeom>
          <a:solidFill>
            <a:schemeClr val="accent4"/>
          </a:solid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xmlns="" val="1"/>
            </a:ext>
          </a:extLst>
        </p:spPr>
        <p:txBody>
          <a:bodyPr lIns="50800" tIns="50800" rIns="50800" bIns="50800" anchor="ctr"/>
          <a:lstStyle>
            <a:lvl1pPr algn="ctr" defTabSz="825500">
              <a:lnSpc>
                <a:spcPct val="100000"/>
              </a:lnSpc>
              <a:spcBef>
                <a:spcPts val="0"/>
              </a:spcBef>
              <a:defRPr sz="3700" b="0">
                <a:latin typeface="Klavika Basic"/>
                <a:ea typeface="Klavika Basic"/>
                <a:cs typeface="Klavika Basic"/>
                <a:sym typeface="Klavika Basic"/>
              </a:defRPr>
            </a:lvl1pPr>
          </a:lstStyle>
          <a:p>
            <a:endParaRPr dirty="0"/>
          </a:p>
        </p:txBody>
      </p:sp>
      <p:sp>
        <p:nvSpPr>
          <p:cNvPr id="849" name="Shape 849"/>
          <p:cNvSpPr>
            <a:spLocks noGrp="1"/>
          </p:cNvSpPr>
          <p:nvPr>
            <p:ph type="title"/>
          </p:nvPr>
        </p:nvSpPr>
        <p:spPr>
          <a:xfrm>
            <a:off x="1565396" y="875901"/>
            <a:ext cx="21746796" cy="1479845"/>
          </a:xfrm>
          <a:prstGeom prst="rect">
            <a:avLst/>
          </a:prstGeom>
        </p:spPr>
        <p:txBody>
          <a:bodyPr/>
          <a:lstStyle>
            <a:lvl1pPr>
              <a:defRPr spc="-264">
                <a:latin typeface="Verdana"/>
                <a:ea typeface="Verdana"/>
                <a:cs typeface="Verdana"/>
                <a:sym typeface="Verdana"/>
              </a:defRPr>
            </a:lvl1pPr>
          </a:lstStyle>
          <a:p>
            <a:r>
              <a:t>Terraform provisioning workflow</a:t>
            </a:r>
          </a:p>
        </p:txBody>
      </p:sp>
      <p:sp>
        <p:nvSpPr>
          <p:cNvPr id="850" name="Shape 850"/>
          <p:cNvSpPr/>
          <p:nvPr/>
        </p:nvSpPr>
        <p:spPr>
          <a:xfrm>
            <a:off x="14211275" y="10118800"/>
            <a:ext cx="2557732" cy="1019647"/>
          </a:xfrm>
          <a:prstGeom prst="rect">
            <a:avLst/>
          </a:prstGeom>
          <a:solidFill>
            <a:schemeClr val="accent4"/>
          </a:solid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xmlns="" val="1"/>
            </a:ext>
          </a:extLst>
        </p:spPr>
        <p:txBody>
          <a:bodyPr lIns="50800" tIns="50800" rIns="50800" bIns="50800" anchor="ctr"/>
          <a:lstStyle>
            <a:lvl1pPr algn="ctr" defTabSz="825500">
              <a:lnSpc>
                <a:spcPct val="100000"/>
              </a:lnSpc>
              <a:spcBef>
                <a:spcPts val="0"/>
              </a:spcBef>
              <a:defRPr sz="3700" b="0">
                <a:latin typeface="Klavika Basic"/>
                <a:ea typeface="Klavika Basic"/>
                <a:cs typeface="Klavika Basic"/>
                <a:sym typeface="Klavika Basic"/>
              </a:defRPr>
            </a:lvl1pPr>
          </a:lstStyle>
          <a:p>
            <a:r>
              <a:t>Provider</a:t>
            </a:r>
          </a:p>
        </p:txBody>
      </p:sp>
      <p:sp>
        <p:nvSpPr>
          <p:cNvPr id="851" name="Shape 851"/>
          <p:cNvSpPr/>
          <p:nvPr/>
        </p:nvSpPr>
        <p:spPr>
          <a:xfrm>
            <a:off x="9037180" y="3517025"/>
            <a:ext cx="7505212" cy="664634"/>
          </a:xfrm>
          <a:prstGeom prst="rect">
            <a:avLst/>
          </a:prstGeom>
          <a:ln w="254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lgn="ctr">
              <a:lnSpc>
                <a:spcPct val="150000"/>
              </a:lnSpc>
              <a:spcBef>
                <a:spcPts val="0"/>
              </a:spcBef>
              <a:defRPr sz="2600" cap="all">
                <a:solidFill>
                  <a:schemeClr val="accent1">
                    <a:lumOff val="11519"/>
                  </a:schemeClr>
                </a:solidFill>
                <a:latin typeface="Verdana"/>
                <a:ea typeface="Verdana"/>
                <a:cs typeface="Verdana"/>
                <a:sym typeface="Verdana"/>
              </a:defRPr>
            </a:lvl1pPr>
          </a:lstStyle>
          <a:p>
            <a:r>
              <a:t>PROVISIONing WORKFLOW</a:t>
            </a:r>
          </a:p>
        </p:txBody>
      </p:sp>
      <p:sp>
        <p:nvSpPr>
          <p:cNvPr id="852" name="Shape 852"/>
          <p:cNvSpPr/>
          <p:nvPr/>
        </p:nvSpPr>
        <p:spPr>
          <a:xfrm>
            <a:off x="11668833" y="11424608"/>
            <a:ext cx="2204297" cy="892647"/>
          </a:xfrm>
          <a:prstGeom prst="rect">
            <a:avLst/>
          </a:prstGeom>
          <a:solidFill>
            <a:srgbClr val="FFFFFF"/>
          </a:solidFill>
          <a:ln w="63500">
            <a:solidFill>
              <a:schemeClr val="accent4">
                <a:lumOff val="9950"/>
              </a:schemeClr>
            </a:solidFill>
            <a:miter/>
          </a:ln>
          <a:extLst>
            <a:ext uri="{C572A759-6A51-4108-AA02-DFA0A04FC94B}">
              <ma14:wrappingTextBoxFlag xmlns:ma14="http://schemas.microsoft.com/office/mac/drawingml/2011/main" xmlns="" val="1"/>
            </a:ext>
          </a:extLst>
        </p:spPr>
        <p:txBody>
          <a:bodyPr lIns="121919" tIns="121919" rIns="121919" bIns="121919" anchor="ctr"/>
          <a:lstStyle>
            <a:lvl1pPr algn="ctr">
              <a:lnSpc>
                <a:spcPct val="100000"/>
              </a:lnSpc>
              <a:spcBef>
                <a:spcPts val="0"/>
              </a:spcBef>
              <a:defRPr sz="2800" b="0">
                <a:solidFill>
                  <a:srgbClr val="535353"/>
                </a:solidFill>
                <a:latin typeface="Verdana"/>
                <a:ea typeface="Verdana"/>
                <a:cs typeface="Verdana"/>
                <a:sym typeface="Verdana"/>
              </a:defRPr>
            </a:lvl1pPr>
          </a:lstStyle>
          <a:p>
            <a:r>
              <a:t>Apply</a:t>
            </a:r>
          </a:p>
        </p:txBody>
      </p:sp>
      <p:sp>
        <p:nvSpPr>
          <p:cNvPr id="853" name="Shape 853"/>
          <p:cNvSpPr/>
          <p:nvPr/>
        </p:nvSpPr>
        <p:spPr>
          <a:xfrm>
            <a:off x="11668833" y="8911939"/>
            <a:ext cx="2204297" cy="892647"/>
          </a:xfrm>
          <a:prstGeom prst="rect">
            <a:avLst/>
          </a:prstGeom>
          <a:solidFill>
            <a:srgbClr val="FFFFFF"/>
          </a:solidFill>
          <a:ln w="63500">
            <a:solidFill>
              <a:schemeClr val="accent4">
                <a:lumOff val="9950"/>
              </a:schemeClr>
            </a:solidFill>
            <a:miter/>
          </a:ln>
          <a:extLst>
            <a:ext uri="{C572A759-6A51-4108-AA02-DFA0A04FC94B}">
              <ma14:wrappingTextBoxFlag xmlns:ma14="http://schemas.microsoft.com/office/mac/drawingml/2011/main" xmlns="" val="1"/>
            </a:ext>
          </a:extLst>
        </p:spPr>
        <p:txBody>
          <a:bodyPr lIns="121919" tIns="121919" rIns="121919" bIns="121919" anchor="ctr"/>
          <a:lstStyle>
            <a:lvl1pPr algn="ctr">
              <a:lnSpc>
                <a:spcPct val="100000"/>
              </a:lnSpc>
              <a:spcBef>
                <a:spcPts val="0"/>
              </a:spcBef>
              <a:defRPr sz="2800" b="0">
                <a:solidFill>
                  <a:srgbClr val="535353"/>
                </a:solidFill>
                <a:latin typeface="Verdana"/>
                <a:ea typeface="Verdana"/>
                <a:cs typeface="Verdana"/>
                <a:sym typeface="Verdana"/>
              </a:defRPr>
            </a:lvl1pPr>
          </a:lstStyle>
          <a:p>
            <a:r>
              <a:t>Plan </a:t>
            </a:r>
          </a:p>
        </p:txBody>
      </p:sp>
      <p:sp>
        <p:nvSpPr>
          <p:cNvPr id="20" name="Core">
            <a:extLst>
              <a:ext uri="{FF2B5EF4-FFF2-40B4-BE49-F238E27FC236}">
                <a16:creationId xmlns:a16="http://schemas.microsoft.com/office/drawing/2014/main" id="{89F373F5-DB79-DD43-A375-8AA58DD09B46}"/>
              </a:ext>
            </a:extLst>
          </p:cNvPr>
          <p:cNvSpPr txBox="1"/>
          <p:nvPr/>
        </p:nvSpPr>
        <p:spPr>
          <a:xfrm>
            <a:off x="8772952" y="10298423"/>
            <a:ext cx="2557735" cy="660402"/>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ctr">
            <a:spAutoFit/>
          </a:bodyPr>
          <a:lstStyle>
            <a:lvl1pPr algn="ctr" defTabSz="825500">
              <a:lnSpc>
                <a:spcPct val="100000"/>
              </a:lnSpc>
              <a:spcBef>
                <a:spcPts val="0"/>
              </a:spcBef>
              <a:defRPr sz="3700" b="0">
                <a:solidFill>
                  <a:srgbClr val="FFFFFF"/>
                </a:solidFill>
                <a:latin typeface="+mj-lt"/>
                <a:ea typeface="+mj-ea"/>
                <a:cs typeface="+mj-cs"/>
                <a:sym typeface="Helvetica"/>
              </a:defRPr>
            </a:lvl1pPr>
          </a:lstStyle>
          <a:p>
            <a:r>
              <a:t>Core</a:t>
            </a:r>
          </a:p>
        </p:txBody>
      </p:sp>
      <p:sp>
        <p:nvSpPr>
          <p:cNvPr id="18" name="Shape 857">
            <a:extLst>
              <a:ext uri="{FF2B5EF4-FFF2-40B4-BE49-F238E27FC236}">
                <a16:creationId xmlns:a16="http://schemas.microsoft.com/office/drawing/2014/main" id="{05D55B1B-BF74-8345-B050-641A6987AE83}"/>
              </a:ext>
            </a:extLst>
          </p:cNvPr>
          <p:cNvSpPr/>
          <p:nvPr/>
        </p:nvSpPr>
        <p:spPr>
          <a:xfrm>
            <a:off x="1372374" y="3356885"/>
            <a:ext cx="7467601" cy="9146283"/>
          </a:xfrm>
          <a:prstGeom prst="rect">
            <a:avLst/>
          </a:prstGeom>
          <a:gradFill>
            <a:gsLst>
              <a:gs pos="0">
                <a:srgbClr val="FFFFFF">
                  <a:alpha val="44001"/>
                </a:srgbClr>
              </a:gs>
              <a:gs pos="100000">
                <a:srgbClr val="EEEEEE">
                  <a:alpha val="44001"/>
                </a:srgbClr>
              </a:gs>
            </a:gsLst>
            <a:lin ang="16200000"/>
          </a:gra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9" name="Shape 858">
            <a:extLst>
              <a:ext uri="{FF2B5EF4-FFF2-40B4-BE49-F238E27FC236}">
                <a16:creationId xmlns:a16="http://schemas.microsoft.com/office/drawing/2014/main" id="{F05DBFF3-F305-9340-855E-0129964C821A}"/>
              </a:ext>
            </a:extLst>
          </p:cNvPr>
          <p:cNvSpPr/>
          <p:nvPr/>
        </p:nvSpPr>
        <p:spPr>
          <a:xfrm flipV="1">
            <a:off x="6777658" y="7668226"/>
            <a:ext cx="1" cy="2493191"/>
          </a:xfrm>
          <a:prstGeom prst="line">
            <a:avLst/>
          </a:prstGeom>
          <a:ln w="63500">
            <a:solidFill>
              <a:schemeClr val="accent3"/>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21" name="Shape 870">
            <a:extLst>
              <a:ext uri="{FF2B5EF4-FFF2-40B4-BE49-F238E27FC236}">
                <a16:creationId xmlns:a16="http://schemas.microsoft.com/office/drawing/2014/main" id="{BEC5424D-C719-2149-9331-ED68CE7F6F88}"/>
              </a:ext>
            </a:extLst>
          </p:cNvPr>
          <p:cNvSpPr/>
          <p:nvPr/>
        </p:nvSpPr>
        <p:spPr>
          <a:xfrm>
            <a:off x="5611140" y="11118582"/>
            <a:ext cx="2532332" cy="1390119"/>
          </a:xfrm>
          <a:prstGeom prst="rect">
            <a:avLst/>
          </a:prstGeom>
          <a:solidFill>
            <a:srgbClr val="DDDDDD"/>
          </a:soli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22" name="Shape 871">
            <a:extLst>
              <a:ext uri="{FF2B5EF4-FFF2-40B4-BE49-F238E27FC236}">
                <a16:creationId xmlns:a16="http://schemas.microsoft.com/office/drawing/2014/main" id="{702B1C38-A92C-F04B-8EC1-F8BDF907B696}"/>
              </a:ext>
            </a:extLst>
          </p:cNvPr>
          <p:cNvSpPr/>
          <p:nvPr/>
        </p:nvSpPr>
        <p:spPr>
          <a:xfrm>
            <a:off x="2268095" y="3533723"/>
            <a:ext cx="5676158" cy="690035"/>
          </a:xfrm>
          <a:prstGeom prst="rect">
            <a:avLst/>
          </a:prstGeom>
          <a:ln w="254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lgn="ctr">
              <a:lnSpc>
                <a:spcPct val="100000"/>
              </a:lnSpc>
              <a:spcBef>
                <a:spcPts val="0"/>
              </a:spcBef>
              <a:defRPr sz="2700">
                <a:solidFill>
                  <a:schemeClr val="accent1">
                    <a:lumOff val="11519"/>
                  </a:schemeClr>
                </a:solidFill>
              </a:defRPr>
            </a:lvl1pPr>
          </a:lstStyle>
          <a:p>
            <a:r>
              <a:rPr dirty="0"/>
              <a:t>INFRASTRUCTURE AS CODE</a:t>
            </a:r>
          </a:p>
        </p:txBody>
      </p:sp>
      <p:sp>
        <p:nvSpPr>
          <p:cNvPr id="23" name="Shape 872">
            <a:extLst>
              <a:ext uri="{FF2B5EF4-FFF2-40B4-BE49-F238E27FC236}">
                <a16:creationId xmlns:a16="http://schemas.microsoft.com/office/drawing/2014/main" id="{DD0F227D-96CE-224B-BC3A-40D501CA9E09}"/>
              </a:ext>
            </a:extLst>
          </p:cNvPr>
          <p:cNvSpPr/>
          <p:nvPr/>
        </p:nvSpPr>
        <p:spPr>
          <a:xfrm>
            <a:off x="4363894" y="10641323"/>
            <a:ext cx="4261770" cy="1"/>
          </a:xfrm>
          <a:prstGeom prst="line">
            <a:avLst/>
          </a:prstGeom>
          <a:ln w="63500">
            <a:solidFill>
              <a:schemeClr val="accent3"/>
            </a:solidFill>
            <a:miter lim="400000"/>
            <a:tailEnd type="triangle"/>
          </a:ln>
        </p:spPr>
        <p:txBody>
          <a:bodyPr lIns="50800" tIns="50800" rIns="50800" bIns="50800" anchor="ctr"/>
          <a:lstStyle/>
          <a:p>
            <a:pPr algn="ctr" defTabSz="825500">
              <a:lnSpc>
                <a:spcPct val="100000"/>
              </a:lnSpc>
              <a:spcBef>
                <a:spcPts val="0"/>
              </a:spcBef>
              <a:defRPr sz="3200" b="0">
                <a:solidFill>
                  <a:srgbClr val="000000"/>
                </a:solidFill>
                <a:latin typeface="Helvetica Light"/>
                <a:ea typeface="Helvetica Light"/>
                <a:cs typeface="Helvetica Light"/>
                <a:sym typeface="Helvetica Light"/>
              </a:defRPr>
            </a:pPr>
            <a:endParaRPr/>
          </a:p>
        </p:txBody>
      </p:sp>
      <p:sp>
        <p:nvSpPr>
          <p:cNvPr id="24" name="Shape 873">
            <a:extLst>
              <a:ext uri="{FF2B5EF4-FFF2-40B4-BE49-F238E27FC236}">
                <a16:creationId xmlns:a16="http://schemas.microsoft.com/office/drawing/2014/main" id="{BC52C2BB-D332-1C4C-83FD-6444FD458EB8}"/>
              </a:ext>
            </a:extLst>
          </p:cNvPr>
          <p:cNvSpPr/>
          <p:nvPr/>
        </p:nvSpPr>
        <p:spPr>
          <a:xfrm>
            <a:off x="1370282" y="10006323"/>
            <a:ext cx="2167588" cy="639234"/>
          </a:xfrm>
          <a:prstGeom prst="rect">
            <a:avLst/>
          </a:prstGeom>
          <a:ln w="254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spcBef>
                <a:spcPts val="0"/>
              </a:spcBef>
              <a:defRPr sz="2400">
                <a:solidFill>
                  <a:schemeClr val="accent3"/>
                </a:solidFill>
              </a:defRPr>
            </a:lvl1pPr>
          </a:lstStyle>
          <a:p>
            <a:r>
              <a:t>OPERATOR</a:t>
            </a:r>
          </a:p>
        </p:txBody>
      </p:sp>
      <p:sp>
        <p:nvSpPr>
          <p:cNvPr id="25" name="Shape 874">
            <a:extLst>
              <a:ext uri="{FF2B5EF4-FFF2-40B4-BE49-F238E27FC236}">
                <a16:creationId xmlns:a16="http://schemas.microsoft.com/office/drawing/2014/main" id="{06742277-A52A-0A48-8CD6-F08245BF1A83}"/>
              </a:ext>
            </a:extLst>
          </p:cNvPr>
          <p:cNvSpPr/>
          <p:nvPr/>
        </p:nvSpPr>
        <p:spPr>
          <a:xfrm>
            <a:off x="1370282" y="8301016"/>
            <a:ext cx="2167588" cy="639234"/>
          </a:xfrm>
          <a:prstGeom prst="rect">
            <a:avLst/>
          </a:prstGeom>
          <a:ln w="254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spcBef>
                <a:spcPts val="0"/>
              </a:spcBef>
              <a:defRPr sz="2400">
                <a:solidFill>
                  <a:srgbClr val="44546A"/>
                </a:solidFill>
              </a:defRPr>
            </a:lvl1pPr>
          </a:lstStyle>
          <a:p>
            <a:r>
              <a:t>DEVELOPER</a:t>
            </a:r>
          </a:p>
        </p:txBody>
      </p:sp>
      <p:sp>
        <p:nvSpPr>
          <p:cNvPr id="26" name="Shape 875">
            <a:extLst>
              <a:ext uri="{FF2B5EF4-FFF2-40B4-BE49-F238E27FC236}">
                <a16:creationId xmlns:a16="http://schemas.microsoft.com/office/drawing/2014/main" id="{BC2B5995-DC46-2C4B-B611-B90AE285394E}"/>
              </a:ext>
            </a:extLst>
          </p:cNvPr>
          <p:cNvSpPr/>
          <p:nvPr/>
        </p:nvSpPr>
        <p:spPr>
          <a:xfrm>
            <a:off x="3684760" y="8200377"/>
            <a:ext cx="387916"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ln w="50800">
            <a:solidFill>
              <a:srgbClr val="000000"/>
            </a:solidFill>
            <a:miter/>
          </a:ln>
        </p:spPr>
        <p:txBody>
          <a:bodyPr lIns="121919" tIns="121919" rIns="121919" bIns="121919" anchor="ctr"/>
          <a:lstStyle/>
          <a:p>
            <a:pPr defTabSz="1219200">
              <a:lnSpc>
                <a:spcPct val="100000"/>
              </a:lnSpc>
              <a:spcBef>
                <a:spcPts val="0"/>
              </a:spcBef>
              <a:defRPr b="0">
                <a:latin typeface="Arial"/>
                <a:ea typeface="Arial"/>
                <a:cs typeface="Arial"/>
                <a:sym typeface="Arial"/>
              </a:defRPr>
            </a:pPr>
            <a:endParaRPr/>
          </a:p>
        </p:txBody>
      </p:sp>
      <p:sp>
        <p:nvSpPr>
          <p:cNvPr id="27" name="Shape 876">
            <a:extLst>
              <a:ext uri="{FF2B5EF4-FFF2-40B4-BE49-F238E27FC236}">
                <a16:creationId xmlns:a16="http://schemas.microsoft.com/office/drawing/2014/main" id="{4BE686DC-F9D0-A54B-9ECA-D89A142F6501}"/>
              </a:ext>
            </a:extLst>
          </p:cNvPr>
          <p:cNvSpPr/>
          <p:nvPr/>
        </p:nvSpPr>
        <p:spPr>
          <a:xfrm>
            <a:off x="3535506" y="8599647"/>
            <a:ext cx="681098"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ln w="50800">
            <a:solidFill>
              <a:srgbClr val="000000"/>
            </a:solidFill>
            <a:miter/>
          </a:ln>
        </p:spPr>
        <p:txBody>
          <a:bodyPr lIns="121919" tIns="121919" rIns="121919" bIns="121919"/>
          <a:lstStyle/>
          <a:p>
            <a:pPr defTabSz="1219200">
              <a:lnSpc>
                <a:spcPct val="100000"/>
              </a:lnSpc>
              <a:spcBef>
                <a:spcPts val="0"/>
              </a:spcBef>
              <a:defRPr b="0">
                <a:latin typeface="Arial"/>
                <a:ea typeface="Arial"/>
                <a:cs typeface="Arial"/>
                <a:sym typeface="Arial"/>
              </a:defRPr>
            </a:pPr>
            <a:endParaRPr/>
          </a:p>
        </p:txBody>
      </p:sp>
      <p:sp>
        <p:nvSpPr>
          <p:cNvPr id="28" name="Shape 877">
            <a:extLst>
              <a:ext uri="{FF2B5EF4-FFF2-40B4-BE49-F238E27FC236}">
                <a16:creationId xmlns:a16="http://schemas.microsoft.com/office/drawing/2014/main" id="{FB887B75-EB47-4C46-905B-0AB572737B18}"/>
              </a:ext>
            </a:extLst>
          </p:cNvPr>
          <p:cNvSpPr/>
          <p:nvPr/>
        </p:nvSpPr>
        <p:spPr>
          <a:xfrm>
            <a:off x="4313094" y="8472211"/>
            <a:ext cx="2217796" cy="1"/>
          </a:xfrm>
          <a:prstGeom prst="line">
            <a:avLst/>
          </a:prstGeom>
          <a:ln w="63500">
            <a:solidFill>
              <a:srgbClr val="000000"/>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29" name="Group 880">
            <a:extLst>
              <a:ext uri="{FF2B5EF4-FFF2-40B4-BE49-F238E27FC236}">
                <a16:creationId xmlns:a16="http://schemas.microsoft.com/office/drawing/2014/main" id="{50ADD640-8E83-8147-AC93-532246E225C9}"/>
              </a:ext>
            </a:extLst>
          </p:cNvPr>
          <p:cNvGrpSpPr/>
          <p:nvPr/>
        </p:nvGrpSpPr>
        <p:grpSpPr>
          <a:xfrm>
            <a:off x="3535507" y="10158731"/>
            <a:ext cx="681097" cy="786683"/>
            <a:chOff x="0" y="0"/>
            <a:chExt cx="681096" cy="786682"/>
          </a:xfrm>
        </p:grpSpPr>
        <p:sp>
          <p:nvSpPr>
            <p:cNvPr id="30" name="Shape 878">
              <a:extLst>
                <a:ext uri="{FF2B5EF4-FFF2-40B4-BE49-F238E27FC236}">
                  <a16:creationId xmlns:a16="http://schemas.microsoft.com/office/drawing/2014/main" id="{0E40CD5A-C7C1-0F49-BB8A-293E8144B51F}"/>
                </a:ext>
              </a:extLst>
            </p:cNvPr>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31" name="Shape 879">
              <a:extLst>
                <a:ext uri="{FF2B5EF4-FFF2-40B4-BE49-F238E27FC236}">
                  <a16:creationId xmlns:a16="http://schemas.microsoft.com/office/drawing/2014/main" id="{70250F82-FF7E-5347-9F38-0284AAD1BDA5}"/>
                </a:ext>
              </a:extLst>
            </p:cNvPr>
            <p:cNvSpPr/>
            <p:nvPr/>
          </p:nvSpPr>
          <p:spPr>
            <a:xfrm>
              <a:off x="0" y="399270"/>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nvGrpSpPr>
          <p:cNvPr id="32" name="Group 887">
            <a:extLst>
              <a:ext uri="{FF2B5EF4-FFF2-40B4-BE49-F238E27FC236}">
                <a16:creationId xmlns:a16="http://schemas.microsoft.com/office/drawing/2014/main" id="{E1AC2EAE-7606-E041-878D-99107868B0B9}"/>
              </a:ext>
            </a:extLst>
          </p:cNvPr>
          <p:cNvGrpSpPr/>
          <p:nvPr/>
        </p:nvGrpSpPr>
        <p:grpSpPr>
          <a:xfrm>
            <a:off x="6028302" y="10006323"/>
            <a:ext cx="1270001" cy="1270001"/>
            <a:chOff x="0" y="0"/>
            <a:chExt cx="1270000" cy="1270000"/>
          </a:xfrm>
        </p:grpSpPr>
        <p:sp>
          <p:nvSpPr>
            <p:cNvPr id="33" name="Shape 881">
              <a:extLst>
                <a:ext uri="{FF2B5EF4-FFF2-40B4-BE49-F238E27FC236}">
                  <a16:creationId xmlns:a16="http://schemas.microsoft.com/office/drawing/2014/main" id="{6CC1A143-E9E2-B746-8061-11D4C14291AF}"/>
                </a:ext>
              </a:extLst>
            </p:cNvPr>
            <p:cNvSpPr/>
            <p:nvPr/>
          </p:nvSpPr>
          <p:spPr>
            <a:xfrm>
              <a:off x="0" y="0"/>
              <a:ext cx="1270000" cy="1270000"/>
            </a:xfrm>
            <a:prstGeom prst="ellipse">
              <a:avLst/>
            </a:prstGeom>
            <a:solidFill>
              <a:srgbClr val="FFFFFF"/>
            </a:solidFill>
            <a:ln w="25400" cap="flat">
              <a:solidFill>
                <a:srgbClr val="A7A7A7"/>
              </a:solidFill>
              <a:prstDash val="solid"/>
              <a:miter lim="8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34" name="Group 886">
              <a:extLst>
                <a:ext uri="{FF2B5EF4-FFF2-40B4-BE49-F238E27FC236}">
                  <a16:creationId xmlns:a16="http://schemas.microsoft.com/office/drawing/2014/main" id="{EDC6EFF8-A8E2-A046-9458-261B71F00E73}"/>
                </a:ext>
              </a:extLst>
            </p:cNvPr>
            <p:cNvGrpSpPr/>
            <p:nvPr/>
          </p:nvGrpSpPr>
          <p:grpSpPr>
            <a:xfrm>
              <a:off x="116500" y="159352"/>
              <a:ext cx="1011600" cy="976696"/>
              <a:chOff x="0" y="0"/>
              <a:chExt cx="1011598" cy="976695"/>
            </a:xfrm>
          </p:grpSpPr>
          <p:sp>
            <p:nvSpPr>
              <p:cNvPr id="35" name="Shape 882">
                <a:extLst>
                  <a:ext uri="{FF2B5EF4-FFF2-40B4-BE49-F238E27FC236}">
                    <a16:creationId xmlns:a16="http://schemas.microsoft.com/office/drawing/2014/main" id="{B81C1AB3-8062-5F40-9BA8-AE70DB9458FE}"/>
                  </a:ext>
                </a:extLst>
              </p:cNvPr>
              <p:cNvSpPr/>
              <p:nvPr/>
            </p:nvSpPr>
            <p:spPr>
              <a:xfrm>
                <a:off x="215973" y="881946"/>
                <a:ext cx="584441" cy="9475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8532" y="13722"/>
                      <a:pt x="14817" y="21600"/>
                      <a:pt x="10820" y="21600"/>
                    </a:cubicBezTo>
                    <a:cubicBezTo>
                      <a:pt x="6823" y="21600"/>
                      <a:pt x="3109" y="13722"/>
                      <a:pt x="0" y="0"/>
                    </a:cubicBezTo>
                  </a:path>
                </a:pathLst>
              </a:custGeom>
              <a:noFill/>
              <a:ln w="25400" cap="flat">
                <a:solidFill>
                  <a:srgbClr val="DDDDDD"/>
                </a:solidFill>
                <a:prstDash val="solid"/>
                <a:miter lim="800000"/>
                <a:tailEnd type="triangle" w="med" len="med"/>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36" name="Shape 883">
                <a:extLst>
                  <a:ext uri="{FF2B5EF4-FFF2-40B4-BE49-F238E27FC236}">
                    <a16:creationId xmlns:a16="http://schemas.microsoft.com/office/drawing/2014/main" id="{D75215B6-586C-6340-B254-D5E62D96FB2B}"/>
                  </a:ext>
                </a:extLst>
              </p:cNvPr>
              <p:cNvSpPr/>
              <p:nvPr/>
            </p:nvSpPr>
            <p:spPr>
              <a:xfrm>
                <a:off x="0" y="0"/>
                <a:ext cx="310880" cy="47343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0" y="21501"/>
                      <a:pt x="0" y="21402"/>
                      <a:pt x="0" y="21352"/>
                    </a:cubicBezTo>
                    <a:cubicBezTo>
                      <a:pt x="0" y="11692"/>
                      <a:pt x="8881" y="3517"/>
                      <a:pt x="21600" y="0"/>
                    </a:cubicBezTo>
                  </a:path>
                </a:pathLst>
              </a:custGeom>
              <a:noFill/>
              <a:ln w="25400" cap="flat">
                <a:solidFill>
                  <a:srgbClr val="DDDDDD"/>
                </a:solidFill>
                <a:prstDash val="solid"/>
                <a:miter lim="800000"/>
                <a:tailEnd type="triangle" w="med" len="med"/>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37" name="Shape 884">
                <a:extLst>
                  <a:ext uri="{FF2B5EF4-FFF2-40B4-BE49-F238E27FC236}">
                    <a16:creationId xmlns:a16="http://schemas.microsoft.com/office/drawing/2014/main" id="{31EE22AC-23A4-BF4E-A885-F1F928BBF924}"/>
                  </a:ext>
                </a:extLst>
              </p:cNvPr>
              <p:cNvSpPr/>
              <p:nvPr/>
            </p:nvSpPr>
            <p:spPr>
              <a:xfrm>
                <a:off x="724714" y="9586"/>
                <a:ext cx="286885" cy="463847"/>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21600" y="21498"/>
                      <a:pt x="21600" y="21397"/>
                      <a:pt x="21600" y="21346"/>
                    </a:cubicBezTo>
                    <a:cubicBezTo>
                      <a:pt x="21600" y="11944"/>
                      <a:pt x="12715" y="3761"/>
                      <a:pt x="0" y="0"/>
                    </a:cubicBezTo>
                  </a:path>
                </a:pathLst>
              </a:custGeom>
              <a:noFill/>
              <a:ln w="25400" cap="flat">
                <a:solidFill>
                  <a:srgbClr val="DDDDDD"/>
                </a:solidFill>
                <a:prstDash val="solid"/>
                <a:miter lim="800000"/>
                <a:headEnd type="triangle" w="med" len="med"/>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38" name="Shape 885">
                <a:extLst>
                  <a:ext uri="{FF2B5EF4-FFF2-40B4-BE49-F238E27FC236}">
                    <a16:creationId xmlns:a16="http://schemas.microsoft.com/office/drawing/2014/main" id="{36CA12AE-2B2C-784E-B9F5-960B3D45BF54}"/>
                  </a:ext>
                </a:extLst>
              </p:cNvPr>
              <p:cNvSpPr/>
              <p:nvPr/>
            </p:nvSpPr>
            <p:spPr>
              <a:xfrm>
                <a:off x="130920" y="88802"/>
                <a:ext cx="762001" cy="762001"/>
              </a:xfrm>
              <a:prstGeom prst="ellipse">
                <a:avLst/>
              </a:prstGeom>
              <a:solidFill>
                <a:srgbClr val="DDDDDD"/>
              </a:solidFill>
              <a:ln w="25400" cap="flat">
                <a:solidFill>
                  <a:srgbClr val="DDDDDD"/>
                </a:solidFill>
                <a:prstDash val="solid"/>
                <a:miter lim="8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grpSp>
      <p:grpSp>
        <p:nvGrpSpPr>
          <p:cNvPr id="39" name="Group 892">
            <a:extLst>
              <a:ext uri="{FF2B5EF4-FFF2-40B4-BE49-F238E27FC236}">
                <a16:creationId xmlns:a16="http://schemas.microsoft.com/office/drawing/2014/main" id="{92B07538-7E69-4C47-9081-76C81A83B10B}"/>
              </a:ext>
            </a:extLst>
          </p:cNvPr>
          <p:cNvGrpSpPr/>
          <p:nvPr/>
        </p:nvGrpSpPr>
        <p:grpSpPr>
          <a:xfrm>
            <a:off x="5789713" y="11303794"/>
            <a:ext cx="1019695" cy="1019695"/>
            <a:chOff x="0" y="0"/>
            <a:chExt cx="1019694" cy="1019694"/>
          </a:xfrm>
        </p:grpSpPr>
        <p:pic>
          <p:nvPicPr>
            <p:cNvPr id="40" name="pasted-image.pdf">
              <a:extLst>
                <a:ext uri="{FF2B5EF4-FFF2-40B4-BE49-F238E27FC236}">
                  <a16:creationId xmlns:a16="http://schemas.microsoft.com/office/drawing/2014/main" id="{56081BEE-517A-BB4D-874D-A7DA423C1D9F}"/>
                </a:ext>
              </a:extLst>
            </p:cNvPr>
            <p:cNvPicPr>
              <a:picLocks noChangeAspect="1"/>
            </p:cNvPicPr>
            <p:nvPr/>
          </p:nvPicPr>
          <p:blipFill>
            <a:blip r:embed="rId3">
              <a:alphaModFix amt="34000"/>
              <a:extLst/>
            </a:blip>
            <a:srcRect/>
            <a:stretch>
              <a:fillRect/>
            </a:stretch>
          </p:blipFill>
          <p:spPr>
            <a:xfrm>
              <a:off x="0" y="0"/>
              <a:ext cx="1019695" cy="1019695"/>
            </a:xfrm>
            <a:prstGeom prst="rect">
              <a:avLst/>
            </a:prstGeom>
            <a:ln w="12700" cap="flat">
              <a:noFill/>
              <a:miter lim="400000"/>
            </a:ln>
            <a:effectLst/>
          </p:spPr>
        </p:pic>
        <p:sp>
          <p:nvSpPr>
            <p:cNvPr id="41" name="Shape 889">
              <a:extLst>
                <a:ext uri="{FF2B5EF4-FFF2-40B4-BE49-F238E27FC236}">
                  <a16:creationId xmlns:a16="http://schemas.microsoft.com/office/drawing/2014/main" id="{7245C257-4214-AD49-9BDA-BE3CF23B25EE}"/>
                </a:ext>
              </a:extLst>
            </p:cNvPr>
            <p:cNvSpPr/>
            <p:nvPr/>
          </p:nvSpPr>
          <p:spPr>
            <a:xfrm>
              <a:off x="162757" y="126755"/>
              <a:ext cx="694057" cy="224769"/>
            </a:xfrm>
            <a:prstGeom prst="rect">
              <a:avLst/>
            </a:prstGeom>
            <a:solidFill>
              <a:schemeClr val="accent3"/>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42" name="Shape 890">
              <a:extLst>
                <a:ext uri="{FF2B5EF4-FFF2-40B4-BE49-F238E27FC236}">
                  <a16:creationId xmlns:a16="http://schemas.microsoft.com/office/drawing/2014/main" id="{693AC217-CE83-6D4D-834D-1C3E9C631B4A}"/>
                </a:ext>
              </a:extLst>
            </p:cNvPr>
            <p:cNvSpPr/>
            <p:nvPr/>
          </p:nvSpPr>
          <p:spPr>
            <a:xfrm>
              <a:off x="162757" y="397402"/>
              <a:ext cx="694057" cy="224769"/>
            </a:xfrm>
            <a:prstGeom prst="rect">
              <a:avLst/>
            </a:prstGeom>
            <a:solidFill>
              <a:schemeClr val="accent3"/>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43" name="Shape 891">
              <a:extLst>
                <a:ext uri="{FF2B5EF4-FFF2-40B4-BE49-F238E27FC236}">
                  <a16:creationId xmlns:a16="http://schemas.microsoft.com/office/drawing/2014/main" id="{7BA054BF-AFDE-174F-9C4C-6AB010C94685}"/>
                </a:ext>
              </a:extLst>
            </p:cNvPr>
            <p:cNvSpPr/>
            <p:nvPr/>
          </p:nvSpPr>
          <p:spPr>
            <a:xfrm>
              <a:off x="162757" y="668049"/>
              <a:ext cx="694057" cy="224769"/>
            </a:xfrm>
            <a:prstGeom prst="rect">
              <a:avLst/>
            </a:prstGeom>
            <a:solidFill>
              <a:schemeClr val="accent3"/>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grpSp>
        <p:nvGrpSpPr>
          <p:cNvPr id="44" name="Group 897">
            <a:extLst>
              <a:ext uri="{FF2B5EF4-FFF2-40B4-BE49-F238E27FC236}">
                <a16:creationId xmlns:a16="http://schemas.microsoft.com/office/drawing/2014/main" id="{BCD8C844-BE1E-B941-9AAD-B32849DECB93}"/>
              </a:ext>
            </a:extLst>
          </p:cNvPr>
          <p:cNvGrpSpPr/>
          <p:nvPr/>
        </p:nvGrpSpPr>
        <p:grpSpPr>
          <a:xfrm>
            <a:off x="6945203" y="11303794"/>
            <a:ext cx="1019695" cy="1019695"/>
            <a:chOff x="0" y="0"/>
            <a:chExt cx="1019694" cy="1019694"/>
          </a:xfrm>
        </p:grpSpPr>
        <p:pic>
          <p:nvPicPr>
            <p:cNvPr id="45" name="pasted-image.pdf">
              <a:extLst>
                <a:ext uri="{FF2B5EF4-FFF2-40B4-BE49-F238E27FC236}">
                  <a16:creationId xmlns:a16="http://schemas.microsoft.com/office/drawing/2014/main" id="{6FC0B788-08F7-0044-B429-85F447EADDB4}"/>
                </a:ext>
              </a:extLst>
            </p:cNvPr>
            <p:cNvPicPr>
              <a:picLocks noChangeAspect="1"/>
            </p:cNvPicPr>
            <p:nvPr/>
          </p:nvPicPr>
          <p:blipFill>
            <a:blip r:embed="rId3">
              <a:alphaModFix amt="34000"/>
              <a:extLst/>
            </a:blip>
            <a:srcRect/>
            <a:stretch>
              <a:fillRect/>
            </a:stretch>
          </p:blipFill>
          <p:spPr>
            <a:xfrm>
              <a:off x="0" y="0"/>
              <a:ext cx="1019695" cy="1019695"/>
            </a:xfrm>
            <a:prstGeom prst="rect">
              <a:avLst/>
            </a:prstGeom>
            <a:ln w="12700" cap="flat">
              <a:noFill/>
              <a:miter lim="400000"/>
            </a:ln>
            <a:effectLst/>
          </p:spPr>
        </p:pic>
        <p:sp>
          <p:nvSpPr>
            <p:cNvPr id="46" name="Shape 894">
              <a:extLst>
                <a:ext uri="{FF2B5EF4-FFF2-40B4-BE49-F238E27FC236}">
                  <a16:creationId xmlns:a16="http://schemas.microsoft.com/office/drawing/2014/main" id="{EA5D5352-5EF9-E84C-8E87-3DD424EA40BD}"/>
                </a:ext>
              </a:extLst>
            </p:cNvPr>
            <p:cNvSpPr/>
            <p:nvPr/>
          </p:nvSpPr>
          <p:spPr>
            <a:xfrm>
              <a:off x="162757" y="126755"/>
              <a:ext cx="694057" cy="224769"/>
            </a:xfrm>
            <a:prstGeom prst="rect">
              <a:avLst/>
            </a:prstGeom>
            <a:solidFill>
              <a:schemeClr val="accent3"/>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47" name="Shape 895">
              <a:extLst>
                <a:ext uri="{FF2B5EF4-FFF2-40B4-BE49-F238E27FC236}">
                  <a16:creationId xmlns:a16="http://schemas.microsoft.com/office/drawing/2014/main" id="{2BD7BF18-4779-0C4B-83E0-CD81F68892C5}"/>
                </a:ext>
              </a:extLst>
            </p:cNvPr>
            <p:cNvSpPr/>
            <p:nvPr/>
          </p:nvSpPr>
          <p:spPr>
            <a:xfrm>
              <a:off x="162757" y="397402"/>
              <a:ext cx="694057" cy="224769"/>
            </a:xfrm>
            <a:prstGeom prst="rect">
              <a:avLst/>
            </a:prstGeom>
            <a:solidFill>
              <a:schemeClr val="accent3"/>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48" name="Shape 896">
              <a:extLst>
                <a:ext uri="{FF2B5EF4-FFF2-40B4-BE49-F238E27FC236}">
                  <a16:creationId xmlns:a16="http://schemas.microsoft.com/office/drawing/2014/main" id="{750835E2-7097-C449-A7A8-06390A0A4A9C}"/>
                </a:ext>
              </a:extLst>
            </p:cNvPr>
            <p:cNvSpPr/>
            <p:nvPr/>
          </p:nvSpPr>
          <p:spPr>
            <a:xfrm>
              <a:off x="162757" y="668049"/>
              <a:ext cx="694057" cy="224769"/>
            </a:xfrm>
            <a:prstGeom prst="rect">
              <a:avLst/>
            </a:prstGeom>
            <a:solidFill>
              <a:schemeClr val="accent3"/>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sp>
        <p:nvSpPr>
          <p:cNvPr id="49" name="Shape 901">
            <a:extLst>
              <a:ext uri="{FF2B5EF4-FFF2-40B4-BE49-F238E27FC236}">
                <a16:creationId xmlns:a16="http://schemas.microsoft.com/office/drawing/2014/main" id="{1104F939-FC1A-CC4B-AB69-28AB0A9D6737}"/>
              </a:ext>
            </a:extLst>
          </p:cNvPr>
          <p:cNvSpPr/>
          <p:nvPr/>
        </p:nvSpPr>
        <p:spPr>
          <a:xfrm flipV="1">
            <a:off x="6520179" y="7558938"/>
            <a:ext cx="1" cy="2493191"/>
          </a:xfrm>
          <a:prstGeom prst="line">
            <a:avLst/>
          </a:prstGeom>
          <a:ln w="63500">
            <a:solidFill>
              <a:srgbClr val="000000"/>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50" name="Shape 902">
            <a:extLst>
              <a:ext uri="{FF2B5EF4-FFF2-40B4-BE49-F238E27FC236}">
                <a16:creationId xmlns:a16="http://schemas.microsoft.com/office/drawing/2014/main" id="{EDF333DF-9C10-B44D-B7CD-E4158549AFD8}"/>
              </a:ext>
            </a:extLst>
          </p:cNvPr>
          <p:cNvSpPr/>
          <p:nvPr/>
        </p:nvSpPr>
        <p:spPr>
          <a:xfrm>
            <a:off x="5367564" y="6480040"/>
            <a:ext cx="2376564" cy="1270001"/>
          </a:xfrm>
          <a:prstGeom prst="rect">
            <a:avLst/>
          </a:prstGeom>
          <a:solidFill>
            <a:srgbClr val="FFFFFF"/>
          </a:solidFill>
          <a:ln w="25400">
            <a:solidFill>
              <a:schemeClr val="accent1"/>
            </a:solidFill>
            <a:miter/>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51" name="Group 907">
            <a:extLst>
              <a:ext uri="{FF2B5EF4-FFF2-40B4-BE49-F238E27FC236}">
                <a16:creationId xmlns:a16="http://schemas.microsoft.com/office/drawing/2014/main" id="{E31ED5A1-9208-C841-9805-B4BAE37C1524}"/>
              </a:ext>
            </a:extLst>
          </p:cNvPr>
          <p:cNvGrpSpPr/>
          <p:nvPr/>
        </p:nvGrpSpPr>
        <p:grpSpPr>
          <a:xfrm>
            <a:off x="5538013" y="6766690"/>
            <a:ext cx="611222" cy="696700"/>
            <a:chOff x="0" y="0"/>
            <a:chExt cx="611221" cy="696698"/>
          </a:xfrm>
        </p:grpSpPr>
        <p:sp>
          <p:nvSpPr>
            <p:cNvPr id="52" name="Shape 903">
              <a:extLst>
                <a:ext uri="{FF2B5EF4-FFF2-40B4-BE49-F238E27FC236}">
                  <a16:creationId xmlns:a16="http://schemas.microsoft.com/office/drawing/2014/main" id="{4B450194-CDCC-5D43-9544-A9D78EF88F3E}"/>
                </a:ext>
              </a:extLst>
            </p:cNvPr>
            <p:cNvSpPr/>
            <p:nvPr/>
          </p:nvSpPr>
          <p:spPr>
            <a:xfrm>
              <a:off x="211052" y="123302"/>
              <a:ext cx="189117" cy="32906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7200"/>
                  </a:lnTo>
                  <a:lnTo>
                    <a:pt x="21600" y="21600"/>
                  </a:lnTo>
                  <a:lnTo>
                    <a:pt x="0" y="14400"/>
                  </a:lnTo>
                  <a:lnTo>
                    <a:pt x="0" y="0"/>
                  </a:lnTo>
                  <a:close/>
                </a:path>
              </a:pathLst>
            </a:custGeom>
            <a:solidFill>
              <a:schemeClr val="accent4"/>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53" name="Shape 904">
              <a:extLst>
                <a:ext uri="{FF2B5EF4-FFF2-40B4-BE49-F238E27FC236}">
                  <a16:creationId xmlns:a16="http://schemas.microsoft.com/office/drawing/2014/main" id="{EB7CC939-E8C7-6E4F-BB9E-26502A223851}"/>
                </a:ext>
              </a:extLst>
            </p:cNvPr>
            <p:cNvSpPr/>
            <p:nvPr/>
          </p:nvSpPr>
          <p:spPr>
            <a:xfrm>
              <a:off x="420592" y="123302"/>
              <a:ext cx="190630" cy="329061"/>
            </a:xfrm>
            <a:custGeom>
              <a:avLst/>
              <a:gdLst/>
              <a:ahLst/>
              <a:cxnLst>
                <a:cxn ang="0">
                  <a:pos x="wd2" y="hd2"/>
                </a:cxn>
                <a:cxn ang="5400000">
                  <a:pos x="wd2" y="hd2"/>
                </a:cxn>
                <a:cxn ang="10800000">
                  <a:pos x="wd2" y="hd2"/>
                </a:cxn>
                <a:cxn ang="16200000">
                  <a:pos x="wd2" y="hd2"/>
                </a:cxn>
              </a:cxnLst>
              <a:rect l="0" t="0" r="r" b="b"/>
              <a:pathLst>
                <a:path w="21600" h="21600" extrusionOk="0">
                  <a:moveTo>
                    <a:pt x="0" y="7200"/>
                  </a:moveTo>
                  <a:lnTo>
                    <a:pt x="0" y="21600"/>
                  </a:lnTo>
                  <a:lnTo>
                    <a:pt x="21600" y="14400"/>
                  </a:lnTo>
                  <a:lnTo>
                    <a:pt x="21600" y="0"/>
                  </a:lnTo>
                  <a:lnTo>
                    <a:pt x="0" y="7200"/>
                  </a:lnTo>
                  <a:close/>
                </a:path>
              </a:pathLst>
            </a:custGeom>
            <a:solidFill>
              <a:srgbClr val="4040B2"/>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54" name="Shape 905">
              <a:extLst>
                <a:ext uri="{FF2B5EF4-FFF2-40B4-BE49-F238E27FC236}">
                  <a16:creationId xmlns:a16="http://schemas.microsoft.com/office/drawing/2014/main" id="{591D0598-1853-6A43-933F-5353BDF6526B}"/>
                </a:ext>
              </a:extLst>
            </p:cNvPr>
            <p:cNvSpPr/>
            <p:nvPr/>
          </p:nvSpPr>
          <p:spPr>
            <a:xfrm>
              <a:off x="-1" y="-1"/>
              <a:ext cx="189874" cy="33057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4384"/>
                  </a:lnTo>
                  <a:lnTo>
                    <a:pt x="21600" y="21600"/>
                  </a:lnTo>
                  <a:lnTo>
                    <a:pt x="21600" y="7216"/>
                  </a:lnTo>
                  <a:lnTo>
                    <a:pt x="0" y="0"/>
                  </a:lnTo>
                  <a:close/>
                </a:path>
              </a:pathLst>
            </a:custGeom>
            <a:solidFill>
              <a:schemeClr val="accent4"/>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55" name="Shape 906">
              <a:extLst>
                <a:ext uri="{FF2B5EF4-FFF2-40B4-BE49-F238E27FC236}">
                  <a16:creationId xmlns:a16="http://schemas.microsoft.com/office/drawing/2014/main" id="{FCDF9298-13EC-6340-838A-6C3C4C60674C}"/>
                </a:ext>
              </a:extLst>
            </p:cNvPr>
            <p:cNvSpPr/>
            <p:nvPr/>
          </p:nvSpPr>
          <p:spPr>
            <a:xfrm>
              <a:off x="211052" y="366882"/>
              <a:ext cx="189117" cy="329817"/>
            </a:xfrm>
            <a:custGeom>
              <a:avLst/>
              <a:gdLst/>
              <a:ahLst/>
              <a:cxnLst>
                <a:cxn ang="0">
                  <a:pos x="wd2" y="hd2"/>
                </a:cxn>
                <a:cxn ang="5400000">
                  <a:pos x="wd2" y="hd2"/>
                </a:cxn>
                <a:cxn ang="10800000">
                  <a:pos x="wd2" y="hd2"/>
                </a:cxn>
                <a:cxn ang="16200000">
                  <a:pos x="wd2" y="hd2"/>
                </a:cxn>
              </a:cxnLst>
              <a:rect l="0" t="0" r="r" b="b"/>
              <a:pathLst>
                <a:path w="21600" h="21600" extrusionOk="0">
                  <a:moveTo>
                    <a:pt x="0" y="14417"/>
                  </a:moveTo>
                  <a:lnTo>
                    <a:pt x="21600" y="21600"/>
                  </a:lnTo>
                  <a:lnTo>
                    <a:pt x="21600" y="7233"/>
                  </a:lnTo>
                  <a:lnTo>
                    <a:pt x="0" y="0"/>
                  </a:lnTo>
                  <a:lnTo>
                    <a:pt x="0" y="14417"/>
                  </a:lnTo>
                  <a:close/>
                </a:path>
              </a:pathLst>
            </a:custGeom>
            <a:solidFill>
              <a:schemeClr val="accent4"/>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grpSp>
      <p:sp>
        <p:nvSpPr>
          <p:cNvPr id="56" name="Shape 908">
            <a:extLst>
              <a:ext uri="{FF2B5EF4-FFF2-40B4-BE49-F238E27FC236}">
                <a16:creationId xmlns:a16="http://schemas.microsoft.com/office/drawing/2014/main" id="{D6063FE9-5722-8047-A14B-F44625BF4130}"/>
              </a:ext>
            </a:extLst>
          </p:cNvPr>
          <p:cNvSpPr/>
          <p:nvPr/>
        </p:nvSpPr>
        <p:spPr>
          <a:xfrm>
            <a:off x="6226138" y="6599420"/>
            <a:ext cx="1669403" cy="1031241"/>
          </a:xfrm>
          <a:prstGeom prst="rect">
            <a:avLst/>
          </a:prstGeom>
          <a:ln w="25400">
            <a:miter lim="400000"/>
          </a:ln>
          <a:extLst>
            <a:ext uri="{C572A759-6A51-4108-AA02-DFA0A04FC94B}">
              <ma14:wrappingTextBoxFlag xmlns:ma14="http://schemas.microsoft.com/office/mac/drawingml/2011/main" xmlns="" val="1"/>
            </a:ext>
          </a:extLst>
        </p:spPr>
        <p:txBody>
          <a:bodyPr wrap="none" lIns="121919" tIns="121919" rIns="121919" bIns="121919" anchor="b">
            <a:spAutoFit/>
          </a:bodyPr>
          <a:lstStyle/>
          <a:p>
            <a:pPr>
              <a:lnSpc>
                <a:spcPct val="100000"/>
              </a:lnSpc>
              <a:spcBef>
                <a:spcPts val="0"/>
              </a:spcBef>
              <a:defRPr sz="2600" b="0">
                <a:solidFill>
                  <a:srgbClr val="000000"/>
                </a:solidFill>
                <a:latin typeface="Verdana"/>
                <a:ea typeface="Verdana"/>
                <a:cs typeface="Verdana"/>
                <a:sym typeface="Verdana"/>
              </a:defRPr>
            </a:pPr>
            <a:r>
              <a:t>Module </a:t>
            </a:r>
          </a:p>
          <a:p>
            <a:pPr>
              <a:lnSpc>
                <a:spcPct val="100000"/>
              </a:lnSpc>
              <a:spcBef>
                <a:spcPts val="0"/>
              </a:spcBef>
              <a:defRPr sz="2600" b="0">
                <a:solidFill>
                  <a:srgbClr val="000000"/>
                </a:solidFill>
                <a:latin typeface="Verdana"/>
                <a:ea typeface="Verdana"/>
                <a:cs typeface="Verdana"/>
                <a:sym typeface="Verdana"/>
              </a:defRPr>
            </a:pPr>
            <a:r>
              <a:t>Registry</a:t>
            </a:r>
          </a:p>
        </p:txBody>
      </p:sp>
      <p:sp>
        <p:nvSpPr>
          <p:cNvPr id="57" name="Shape 909">
            <a:extLst>
              <a:ext uri="{FF2B5EF4-FFF2-40B4-BE49-F238E27FC236}">
                <a16:creationId xmlns:a16="http://schemas.microsoft.com/office/drawing/2014/main" id="{B406B646-6B92-004C-B12C-3C6284633304}"/>
              </a:ext>
            </a:extLst>
          </p:cNvPr>
          <p:cNvSpPr/>
          <p:nvPr/>
        </p:nvSpPr>
        <p:spPr>
          <a:xfrm>
            <a:off x="6028302" y="10416341"/>
            <a:ext cx="1270001" cy="523241"/>
          </a:xfrm>
          <a:prstGeom prst="rect">
            <a:avLst/>
          </a:prstGeom>
          <a:ln w="25400">
            <a:miter lim="400000"/>
          </a:ln>
          <a:extLst>
            <a:ext uri="{C572A759-6A51-4108-AA02-DFA0A04FC94B}">
              <ma14:wrappingTextBoxFlag xmlns:ma14="http://schemas.microsoft.com/office/mac/drawingml/2011/main" xmlns="" val="1"/>
            </a:ext>
          </a:extLst>
        </p:spPr>
        <p:txBody>
          <a:bodyPr lIns="121919" tIns="121919" rIns="121919" bIns="121919" anchor="b">
            <a:spAutoFit/>
          </a:bodyPr>
          <a:lstStyle>
            <a:lvl1pPr algn="ctr">
              <a:lnSpc>
                <a:spcPct val="150000"/>
              </a:lnSpc>
              <a:spcBef>
                <a:spcPts val="0"/>
              </a:spcBef>
              <a:defRPr sz="1800" cap="all">
                <a:solidFill>
                  <a:srgbClr val="44546A"/>
                </a:solidFill>
                <a:latin typeface="Verdana"/>
                <a:ea typeface="Verdana"/>
                <a:cs typeface="Verdana"/>
                <a:sym typeface="Verdana"/>
              </a:defRPr>
            </a:lvl1pPr>
          </a:lstStyle>
          <a:p>
            <a:r>
              <a:t>VCS</a:t>
            </a:r>
          </a:p>
        </p:txBody>
      </p:sp>
    </p:spTree>
    <p:extLst>
      <p:ext uri="{BB962C8B-B14F-4D97-AF65-F5344CB8AC3E}">
        <p14:creationId xmlns:p14="http://schemas.microsoft.com/office/powerpoint/2010/main" val="2706155639"/>
      </p:ext>
    </p:extLst>
  </p:cSld>
  <p:clrMapOvr>
    <a:masterClrMapping/>
  </p:clrMapOvr>
  <p:transition spd="slow"/>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6" name="The producer / consumer model"/>
          <p:cNvSpPr txBox="1">
            <a:spLocks noGrp="1"/>
          </p:cNvSpPr>
          <p:nvPr>
            <p:ph type="title"/>
          </p:nvPr>
        </p:nvSpPr>
        <p:spPr>
          <a:prstGeom prst="rect">
            <a:avLst/>
          </a:prstGeom>
        </p:spPr>
        <p:txBody>
          <a:bodyPr/>
          <a:lstStyle>
            <a:lvl1pPr>
              <a:defRPr spc="-200">
                <a:latin typeface="Verdana"/>
                <a:ea typeface="Verdana"/>
                <a:cs typeface="Verdana"/>
                <a:sym typeface="Verdana"/>
              </a:defRPr>
            </a:lvl1pPr>
          </a:lstStyle>
          <a:p>
            <a:r>
              <a:rPr lang="en-US" dirty="0"/>
              <a:t>Public Module Registry</a:t>
            </a:r>
            <a:endParaRPr dirty="0"/>
          </a:p>
        </p:txBody>
      </p:sp>
      <p:sp>
        <p:nvSpPr>
          <p:cNvPr id="1287" name="Slide Number"/>
          <p:cNvSpPr txBox="1">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31</a:t>
            </a:fld>
            <a:endParaRPr/>
          </a:p>
        </p:txBody>
      </p:sp>
      <p:sp>
        <p:nvSpPr>
          <p:cNvPr id="3" name="Text Placeholder 2">
            <a:extLst>
              <a:ext uri="{FF2B5EF4-FFF2-40B4-BE49-F238E27FC236}">
                <a16:creationId xmlns:a16="http://schemas.microsoft.com/office/drawing/2014/main" id="{645529B1-974A-E84C-B492-CC1AB183B358}"/>
              </a:ext>
            </a:extLst>
          </p:cNvPr>
          <p:cNvSpPr>
            <a:spLocks noGrp="1"/>
          </p:cNvSpPr>
          <p:nvPr>
            <p:ph type="body" sz="quarter" idx="10"/>
          </p:nvPr>
        </p:nvSpPr>
        <p:spPr/>
        <p:txBody>
          <a:bodyPr/>
          <a:lstStyle/>
          <a:p>
            <a:r>
              <a:rPr lang="en-US" dirty="0"/>
              <a:t>https://</a:t>
            </a:r>
            <a:r>
              <a:rPr lang="en-US" dirty="0" err="1"/>
              <a:t>registry.terraform.io</a:t>
            </a:r>
            <a:endParaRPr lang="en-US" dirty="0"/>
          </a:p>
        </p:txBody>
      </p:sp>
      <p:pic>
        <p:nvPicPr>
          <p:cNvPr id="4" name="Picture 3">
            <a:extLst>
              <a:ext uri="{FF2B5EF4-FFF2-40B4-BE49-F238E27FC236}">
                <a16:creationId xmlns:a16="http://schemas.microsoft.com/office/drawing/2014/main" id="{83DDE913-A081-4048-9A9C-668EC4477775}"/>
              </a:ext>
            </a:extLst>
          </p:cNvPr>
          <p:cNvPicPr>
            <a:picLocks noChangeAspect="1"/>
          </p:cNvPicPr>
          <p:nvPr/>
        </p:nvPicPr>
        <p:blipFill>
          <a:blip r:embed="rId3"/>
          <a:stretch>
            <a:fillRect/>
          </a:stretch>
        </p:blipFill>
        <p:spPr>
          <a:xfrm>
            <a:off x="4785360" y="2396123"/>
            <a:ext cx="15582182" cy="10158918"/>
          </a:xfrm>
          <a:prstGeom prst="rect">
            <a:avLst/>
          </a:prstGeom>
        </p:spPr>
      </p:pic>
    </p:spTree>
    <p:extLst>
      <p:ext uri="{BB962C8B-B14F-4D97-AF65-F5344CB8AC3E}">
        <p14:creationId xmlns:p14="http://schemas.microsoft.com/office/powerpoint/2010/main" val="3832724904"/>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5" name="Rectangle"/>
          <p:cNvSpPr/>
          <p:nvPr/>
        </p:nvSpPr>
        <p:spPr>
          <a:xfrm>
            <a:off x="13472346" y="3454876"/>
            <a:ext cx="8710407" cy="9146283"/>
          </a:xfrm>
          <a:prstGeom prst="rect">
            <a:avLst/>
          </a:prstGeom>
          <a:gradFill>
            <a:gsLst>
              <a:gs pos="0">
                <a:srgbClr val="FFFFFF">
                  <a:alpha val="44001"/>
                </a:srgbClr>
              </a:gs>
              <a:gs pos="100000">
                <a:srgbClr val="EEEEEE">
                  <a:alpha val="44001"/>
                </a:srgbClr>
              </a:gs>
            </a:gsLst>
            <a:lin ang="16200000"/>
          </a:gradFill>
          <a:ln w="12700">
            <a:miter lim="400000"/>
          </a:ln>
        </p:spPr>
        <p:txBody>
          <a:bodyPr lIns="121918" tIns="121918" rIns="121918" bIns="121918" anchor="ctr"/>
          <a:lstStyle/>
          <a:p>
            <a:pPr>
              <a:lnSpc>
                <a:spcPct val="100000"/>
              </a:lnSpc>
              <a:spcBef>
                <a:spcPts val="0"/>
              </a:spcBef>
              <a:defRPr sz="3400" b="0">
                <a:latin typeface="Verdana"/>
                <a:ea typeface="Verdana"/>
                <a:cs typeface="Verdana"/>
                <a:sym typeface="Verdana"/>
              </a:defRPr>
            </a:pPr>
            <a:endParaRPr/>
          </a:p>
        </p:txBody>
      </p:sp>
      <p:grpSp>
        <p:nvGrpSpPr>
          <p:cNvPr id="990" name="Group"/>
          <p:cNvGrpSpPr/>
          <p:nvPr/>
        </p:nvGrpSpPr>
        <p:grpSpPr>
          <a:xfrm>
            <a:off x="12465369" y="10280273"/>
            <a:ext cx="611225" cy="696702"/>
            <a:chOff x="0" y="0"/>
            <a:chExt cx="611223" cy="696700"/>
          </a:xfrm>
        </p:grpSpPr>
        <p:sp>
          <p:nvSpPr>
            <p:cNvPr id="986" name="Shape"/>
            <p:cNvSpPr/>
            <p:nvPr/>
          </p:nvSpPr>
          <p:spPr>
            <a:xfrm>
              <a:off x="211052" y="123302"/>
              <a:ext cx="189118" cy="32906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7200"/>
                  </a:lnTo>
                  <a:lnTo>
                    <a:pt x="21600" y="21600"/>
                  </a:lnTo>
                  <a:lnTo>
                    <a:pt x="0" y="14400"/>
                  </a:lnTo>
                  <a:lnTo>
                    <a:pt x="0" y="0"/>
                  </a:lnTo>
                  <a:close/>
                </a:path>
              </a:pathLst>
            </a:custGeom>
            <a:solidFill>
              <a:schemeClr val="accent4"/>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sp>
          <p:nvSpPr>
            <p:cNvPr id="987" name="Shape"/>
            <p:cNvSpPr/>
            <p:nvPr/>
          </p:nvSpPr>
          <p:spPr>
            <a:xfrm>
              <a:off x="420592" y="123302"/>
              <a:ext cx="190631" cy="329062"/>
            </a:xfrm>
            <a:custGeom>
              <a:avLst/>
              <a:gdLst/>
              <a:ahLst/>
              <a:cxnLst>
                <a:cxn ang="0">
                  <a:pos x="wd2" y="hd2"/>
                </a:cxn>
                <a:cxn ang="5400000">
                  <a:pos x="wd2" y="hd2"/>
                </a:cxn>
                <a:cxn ang="10800000">
                  <a:pos x="wd2" y="hd2"/>
                </a:cxn>
                <a:cxn ang="16200000">
                  <a:pos x="wd2" y="hd2"/>
                </a:cxn>
              </a:cxnLst>
              <a:rect l="0" t="0" r="r" b="b"/>
              <a:pathLst>
                <a:path w="21600" h="21600" extrusionOk="0">
                  <a:moveTo>
                    <a:pt x="0" y="7200"/>
                  </a:moveTo>
                  <a:lnTo>
                    <a:pt x="0" y="21600"/>
                  </a:lnTo>
                  <a:lnTo>
                    <a:pt x="21600" y="14400"/>
                  </a:lnTo>
                  <a:lnTo>
                    <a:pt x="21600" y="0"/>
                  </a:lnTo>
                  <a:lnTo>
                    <a:pt x="0" y="7200"/>
                  </a:lnTo>
                  <a:close/>
                </a:path>
              </a:pathLst>
            </a:custGeom>
            <a:solidFill>
              <a:srgbClr val="4040B2"/>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sp>
          <p:nvSpPr>
            <p:cNvPr id="988" name="Shape"/>
            <p:cNvSpPr/>
            <p:nvPr/>
          </p:nvSpPr>
          <p:spPr>
            <a:xfrm>
              <a:off x="-1" y="-1"/>
              <a:ext cx="189875" cy="33057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4384"/>
                  </a:lnTo>
                  <a:lnTo>
                    <a:pt x="21600" y="21600"/>
                  </a:lnTo>
                  <a:lnTo>
                    <a:pt x="21600" y="7216"/>
                  </a:lnTo>
                  <a:lnTo>
                    <a:pt x="0" y="0"/>
                  </a:lnTo>
                  <a:close/>
                </a:path>
              </a:pathLst>
            </a:custGeom>
            <a:solidFill>
              <a:schemeClr val="accent4"/>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sp>
          <p:nvSpPr>
            <p:cNvPr id="989" name="Shape"/>
            <p:cNvSpPr/>
            <p:nvPr/>
          </p:nvSpPr>
          <p:spPr>
            <a:xfrm>
              <a:off x="211052" y="366882"/>
              <a:ext cx="189118" cy="329818"/>
            </a:xfrm>
            <a:custGeom>
              <a:avLst/>
              <a:gdLst/>
              <a:ahLst/>
              <a:cxnLst>
                <a:cxn ang="0">
                  <a:pos x="wd2" y="hd2"/>
                </a:cxn>
                <a:cxn ang="5400000">
                  <a:pos x="wd2" y="hd2"/>
                </a:cxn>
                <a:cxn ang="10800000">
                  <a:pos x="wd2" y="hd2"/>
                </a:cxn>
                <a:cxn ang="16200000">
                  <a:pos x="wd2" y="hd2"/>
                </a:cxn>
              </a:cxnLst>
              <a:rect l="0" t="0" r="r" b="b"/>
              <a:pathLst>
                <a:path w="21600" h="21600" extrusionOk="0">
                  <a:moveTo>
                    <a:pt x="0" y="14417"/>
                  </a:moveTo>
                  <a:lnTo>
                    <a:pt x="21600" y="21600"/>
                  </a:lnTo>
                  <a:lnTo>
                    <a:pt x="21600" y="7233"/>
                  </a:lnTo>
                  <a:lnTo>
                    <a:pt x="0" y="0"/>
                  </a:lnTo>
                  <a:lnTo>
                    <a:pt x="0" y="14417"/>
                  </a:lnTo>
                  <a:close/>
                </a:path>
              </a:pathLst>
            </a:custGeom>
            <a:solidFill>
              <a:schemeClr val="accent4"/>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grpSp>
      <p:sp>
        <p:nvSpPr>
          <p:cNvPr id="991" name="Slide Number"/>
          <p:cNvSpPr txBox="1">
            <a:spLocks noGrp="1"/>
          </p:cNvSpPr>
          <p:nvPr>
            <p:ph type="sldNum" sz="quarter" idx="4294967295"/>
          </p:nvPr>
        </p:nvSpPr>
        <p:spPr>
          <a:xfrm>
            <a:off x="23456898" y="12945581"/>
            <a:ext cx="514905" cy="485139"/>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32</a:t>
            </a:fld>
            <a:endParaRPr/>
          </a:p>
        </p:txBody>
      </p:sp>
      <p:sp>
        <p:nvSpPr>
          <p:cNvPr id="992" name="Extensible provider model"/>
          <p:cNvSpPr txBox="1"/>
          <p:nvPr/>
        </p:nvSpPr>
        <p:spPr>
          <a:xfrm>
            <a:off x="13472346" y="3541814"/>
            <a:ext cx="8710407" cy="664633"/>
          </a:xfrm>
          <a:prstGeom prst="rect">
            <a:avLst/>
          </a:prstGeom>
          <a:ln w="127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lgn="ctr">
              <a:lnSpc>
                <a:spcPct val="150000"/>
              </a:lnSpc>
              <a:spcBef>
                <a:spcPts val="0"/>
              </a:spcBef>
              <a:defRPr sz="2600" cap="all">
                <a:solidFill>
                  <a:srgbClr val="44546A"/>
                </a:solidFill>
                <a:latin typeface="Verdana"/>
                <a:ea typeface="Verdana"/>
                <a:cs typeface="Verdana"/>
                <a:sym typeface="Verdana"/>
              </a:defRPr>
            </a:lvl1pPr>
          </a:lstStyle>
          <a:p>
            <a:r>
              <a:t>Extensible provider model</a:t>
            </a:r>
          </a:p>
        </p:txBody>
      </p:sp>
      <p:sp>
        <p:nvSpPr>
          <p:cNvPr id="993" name="Shape"/>
          <p:cNvSpPr/>
          <p:nvPr/>
        </p:nvSpPr>
        <p:spPr>
          <a:xfrm>
            <a:off x="10255083" y="9170669"/>
            <a:ext cx="5031635" cy="2915962"/>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chemeClr val="accent4">
              <a:alpha val="14000"/>
            </a:schemeClr>
          </a:solidFill>
          <a:ln w="63500">
            <a:solidFill>
              <a:schemeClr val="accent4">
                <a:alpha val="56000"/>
              </a:schemeClr>
            </a:solidFill>
            <a:miter/>
          </a:ln>
        </p:spPr>
        <p:txBody>
          <a:bodyPr lIns="121918" tIns="121918" rIns="121918" bIns="121918"/>
          <a:lstStyle/>
          <a:p>
            <a:pPr>
              <a:lnSpc>
                <a:spcPct val="100000"/>
              </a:lnSpc>
              <a:spcBef>
                <a:spcPts val="0"/>
              </a:spcBef>
              <a:defRPr sz="3400" b="0">
                <a:latin typeface="Verdana"/>
                <a:ea typeface="Verdana"/>
                <a:cs typeface="Verdana"/>
                <a:sym typeface="Verdana"/>
              </a:defRPr>
            </a:pPr>
            <a:endParaRPr/>
          </a:p>
        </p:txBody>
      </p:sp>
      <p:sp>
        <p:nvSpPr>
          <p:cNvPr id="994" name="API Integration"/>
          <p:cNvSpPr txBox="1"/>
          <p:nvPr/>
        </p:nvSpPr>
        <p:spPr>
          <a:xfrm>
            <a:off x="15170038" y="12402167"/>
            <a:ext cx="3974567" cy="523239"/>
          </a:xfrm>
          <a:prstGeom prst="rect">
            <a:avLst/>
          </a:prstGeom>
          <a:ln w="12700">
            <a:miter lim="400000"/>
          </a:ln>
          <a:extLst>
            <a:ext uri="{C572A759-6A51-4108-AA02-DFA0A04FC94B}">
              <ma14:wrappingTextBoxFlag xmlns="" xmlns:ma14="http://schemas.microsoft.com/office/mac/drawingml/2011/main" val="1"/>
            </a:ext>
          </a:extLst>
        </p:spPr>
        <p:txBody>
          <a:bodyPr lIns="121918" tIns="121918" rIns="121918" bIns="121918" anchor="b">
            <a:spAutoFit/>
          </a:bodyPr>
          <a:lstStyle>
            <a:lvl1pPr algn="ctr">
              <a:lnSpc>
                <a:spcPct val="150000"/>
              </a:lnSpc>
              <a:spcBef>
                <a:spcPts val="0"/>
              </a:spcBef>
              <a:defRPr sz="1800" cap="all">
                <a:solidFill>
                  <a:srgbClr val="44546A"/>
                </a:solidFill>
                <a:latin typeface="Verdana"/>
                <a:ea typeface="Verdana"/>
                <a:cs typeface="Verdana"/>
                <a:sym typeface="Verdana"/>
              </a:defRPr>
            </a:lvl1pPr>
          </a:lstStyle>
          <a:p>
            <a:r>
              <a:t>API Integration</a:t>
            </a:r>
          </a:p>
        </p:txBody>
      </p:sp>
      <p:grpSp>
        <p:nvGrpSpPr>
          <p:cNvPr id="997" name="Core"/>
          <p:cNvGrpSpPr/>
          <p:nvPr/>
        </p:nvGrpSpPr>
        <p:grpSpPr>
          <a:xfrm>
            <a:off x="8772953" y="10118800"/>
            <a:ext cx="2557733" cy="1019647"/>
            <a:chOff x="0" y="0"/>
            <a:chExt cx="2557732" cy="1019645"/>
          </a:xfrm>
        </p:grpSpPr>
        <p:sp>
          <p:nvSpPr>
            <p:cNvPr id="995" name="Rectangle"/>
            <p:cNvSpPr/>
            <p:nvPr/>
          </p:nvSpPr>
          <p:spPr>
            <a:xfrm>
              <a:off x="-1" y="0"/>
              <a:ext cx="2557734" cy="1019646"/>
            </a:xfrm>
            <a:prstGeom prst="rect">
              <a:avLst/>
            </a:prstGeom>
            <a:solidFill>
              <a:schemeClr val="accent4"/>
            </a:solidFill>
            <a:ln w="12700" cap="flat">
              <a:noFill/>
              <a:miter lim="400000"/>
            </a:ln>
            <a:effectLst>
              <a:outerShdw blurRad="38100" dist="25400" dir="5400000" rotWithShape="0">
                <a:srgbClr val="000000">
                  <a:alpha val="50000"/>
                </a:srgbClr>
              </a:outerShdw>
            </a:effectLst>
          </p:spPr>
          <p:txBody>
            <a:bodyPr wrap="square" lIns="121918" tIns="121918" rIns="121918" bIns="121918" numCol="1" anchor="ctr">
              <a:noAutofit/>
            </a:bodyPr>
            <a:lstStyle/>
            <a:p>
              <a:pPr algn="ctr" defTabSz="825500">
                <a:lnSpc>
                  <a:spcPct val="100000"/>
                </a:lnSpc>
                <a:spcBef>
                  <a:spcPts val="0"/>
                </a:spcBef>
                <a:defRPr sz="3700" b="0">
                  <a:solidFill>
                    <a:srgbClr val="FFFFFF"/>
                  </a:solidFill>
                  <a:latin typeface="+mj-lt"/>
                  <a:ea typeface="+mj-ea"/>
                  <a:cs typeface="+mj-cs"/>
                  <a:sym typeface="Helvetica"/>
                </a:defRPr>
              </a:pPr>
              <a:endParaRPr/>
            </a:p>
          </p:txBody>
        </p:sp>
        <p:sp>
          <p:nvSpPr>
            <p:cNvPr id="996" name="Core"/>
            <p:cNvSpPr txBox="1"/>
            <p:nvPr/>
          </p:nvSpPr>
          <p:spPr>
            <a:xfrm>
              <a:off x="-1" y="179623"/>
              <a:ext cx="2557734" cy="6604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ctr">
              <a:spAutoFit/>
            </a:bodyPr>
            <a:lstStyle>
              <a:lvl1pPr algn="ctr" defTabSz="825500">
                <a:lnSpc>
                  <a:spcPct val="100000"/>
                </a:lnSpc>
                <a:spcBef>
                  <a:spcPts val="0"/>
                </a:spcBef>
                <a:defRPr sz="3700" b="0">
                  <a:solidFill>
                    <a:srgbClr val="FFFFFF"/>
                  </a:solidFill>
                  <a:latin typeface="+mj-lt"/>
                  <a:ea typeface="+mj-ea"/>
                  <a:cs typeface="+mj-cs"/>
                  <a:sym typeface="Helvetica"/>
                </a:defRPr>
              </a:lvl1pPr>
            </a:lstStyle>
            <a:p>
              <a:r>
                <a:rPr dirty="0"/>
                <a:t>Core</a:t>
              </a:r>
            </a:p>
          </p:txBody>
        </p:sp>
      </p:grpSp>
      <p:sp>
        <p:nvSpPr>
          <p:cNvPr id="998" name="Line"/>
          <p:cNvSpPr/>
          <p:nvPr/>
        </p:nvSpPr>
        <p:spPr>
          <a:xfrm>
            <a:off x="13289723" y="4271235"/>
            <a:ext cx="9075650" cy="2"/>
          </a:xfrm>
          <a:prstGeom prst="line">
            <a:avLst/>
          </a:prstGeom>
          <a:ln w="63500">
            <a:solidFill>
              <a:srgbClr val="FFFFFF"/>
            </a:solidFill>
            <a:miter/>
          </a:ln>
        </p:spPr>
        <p:txBody>
          <a:bodyPr lIns="45718" tIns="45718" rIns="45718" bIns="45718"/>
          <a:lstStyle/>
          <a:p>
            <a:pPr>
              <a:defRPr>
                <a:solidFill>
                  <a:srgbClr val="FFFFFF"/>
                </a:solidFill>
              </a:defRPr>
            </a:pPr>
            <a:endParaRPr/>
          </a:p>
        </p:txBody>
      </p:sp>
      <p:grpSp>
        <p:nvGrpSpPr>
          <p:cNvPr id="1001" name="Alibaba"/>
          <p:cNvGrpSpPr/>
          <p:nvPr/>
        </p:nvGrpSpPr>
        <p:grpSpPr>
          <a:xfrm>
            <a:off x="14003960" y="11247490"/>
            <a:ext cx="1920089" cy="696701"/>
            <a:chOff x="0" y="0"/>
            <a:chExt cx="1920088" cy="696700"/>
          </a:xfrm>
        </p:grpSpPr>
        <p:sp>
          <p:nvSpPr>
            <p:cNvPr id="999" name="Rectangle"/>
            <p:cNvSpPr/>
            <p:nvPr/>
          </p:nvSpPr>
          <p:spPr>
            <a:xfrm>
              <a:off x="-1" y="-1"/>
              <a:ext cx="1920090" cy="696702"/>
            </a:xfrm>
            <a:prstGeom prst="rect">
              <a:avLst/>
            </a:prstGeom>
            <a:solidFill>
              <a:srgbClr val="942192"/>
            </a:solidFill>
            <a:ln w="12700" cap="flat">
              <a:noFill/>
              <a:miter lim="400000"/>
            </a:ln>
            <a:effectLst>
              <a:outerShdw blurRad="38100" dist="25400" dir="5400000" rotWithShape="0">
                <a:srgbClr val="000000">
                  <a:alpha val="50000"/>
                </a:srgbClr>
              </a:outerShdw>
            </a:effectLst>
          </p:spPr>
          <p:txBody>
            <a:bodyPr wrap="square" lIns="121918" tIns="121918" rIns="121918" bIns="121918" numCol="1" anchor="ctr">
              <a:noAutofit/>
            </a:bodyPr>
            <a:lstStyle/>
            <a:p>
              <a:pPr algn="ctr" defTabSz="825500">
                <a:lnSpc>
                  <a:spcPct val="100000"/>
                </a:lnSpc>
                <a:spcBef>
                  <a:spcPts val="0"/>
                </a:spcBef>
                <a:defRPr sz="5000" b="0">
                  <a:solidFill>
                    <a:srgbClr val="FFFFFF"/>
                  </a:solidFill>
                  <a:latin typeface="+mj-lt"/>
                  <a:ea typeface="+mj-ea"/>
                  <a:cs typeface="+mj-cs"/>
                  <a:sym typeface="Helvetica"/>
                </a:defRPr>
              </a:pPr>
              <a:endParaRPr/>
            </a:p>
          </p:txBody>
        </p:sp>
        <p:sp>
          <p:nvSpPr>
            <p:cNvPr id="1000" name="Alibaba"/>
            <p:cNvSpPr txBox="1"/>
            <p:nvPr/>
          </p:nvSpPr>
          <p:spPr>
            <a:xfrm>
              <a:off x="-1" y="68950"/>
              <a:ext cx="1920090" cy="5588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ctr">
              <a:spAutoFit/>
            </a:bodyPr>
            <a:lstStyle>
              <a:lvl1pPr algn="ctr" defTabSz="825500">
                <a:lnSpc>
                  <a:spcPct val="100000"/>
                </a:lnSpc>
                <a:spcBef>
                  <a:spcPts val="0"/>
                </a:spcBef>
                <a:defRPr sz="3000" b="0">
                  <a:solidFill>
                    <a:srgbClr val="FFFFFF"/>
                  </a:solidFill>
                  <a:latin typeface="+mj-lt"/>
                  <a:ea typeface="+mj-ea"/>
                  <a:cs typeface="+mj-cs"/>
                  <a:sym typeface="Helvetica"/>
                </a:defRPr>
              </a:lvl1pPr>
            </a:lstStyle>
            <a:p>
              <a:r>
                <a:t>Alibaba</a:t>
              </a:r>
            </a:p>
          </p:txBody>
        </p:sp>
      </p:grpSp>
      <p:grpSp>
        <p:nvGrpSpPr>
          <p:cNvPr id="1004" name="GCP"/>
          <p:cNvGrpSpPr/>
          <p:nvPr/>
        </p:nvGrpSpPr>
        <p:grpSpPr>
          <a:xfrm>
            <a:off x="13968477" y="9313056"/>
            <a:ext cx="1920089" cy="696701"/>
            <a:chOff x="0" y="0"/>
            <a:chExt cx="1920088" cy="696700"/>
          </a:xfrm>
        </p:grpSpPr>
        <p:sp>
          <p:nvSpPr>
            <p:cNvPr id="1002" name="Rectangle"/>
            <p:cNvSpPr/>
            <p:nvPr/>
          </p:nvSpPr>
          <p:spPr>
            <a:xfrm>
              <a:off x="-1" y="-1"/>
              <a:ext cx="1920090" cy="696702"/>
            </a:xfrm>
            <a:prstGeom prst="rect">
              <a:avLst/>
            </a:prstGeom>
            <a:solidFill>
              <a:srgbClr val="942192"/>
            </a:solidFill>
            <a:ln w="12700" cap="flat">
              <a:noFill/>
              <a:miter lim="400000"/>
            </a:ln>
            <a:effectLst>
              <a:outerShdw blurRad="38100" dist="25400" dir="5400000" rotWithShape="0">
                <a:srgbClr val="000000">
                  <a:alpha val="50000"/>
                </a:srgbClr>
              </a:outerShdw>
            </a:effectLst>
          </p:spPr>
          <p:txBody>
            <a:bodyPr wrap="square" lIns="121918" tIns="121918" rIns="121918" bIns="121918" numCol="1" anchor="ctr">
              <a:noAutofit/>
            </a:bodyPr>
            <a:lstStyle/>
            <a:p>
              <a:pPr algn="ctr" defTabSz="825500">
                <a:lnSpc>
                  <a:spcPct val="100000"/>
                </a:lnSpc>
                <a:spcBef>
                  <a:spcPts val="0"/>
                </a:spcBef>
                <a:defRPr sz="5000" b="0">
                  <a:solidFill>
                    <a:srgbClr val="FFFFFF"/>
                  </a:solidFill>
                  <a:latin typeface="+mj-lt"/>
                  <a:ea typeface="+mj-ea"/>
                  <a:cs typeface="+mj-cs"/>
                  <a:sym typeface="Helvetica"/>
                </a:defRPr>
              </a:pPr>
              <a:endParaRPr/>
            </a:p>
          </p:txBody>
        </p:sp>
        <p:sp>
          <p:nvSpPr>
            <p:cNvPr id="1003" name="GCP"/>
            <p:cNvSpPr txBox="1"/>
            <p:nvPr/>
          </p:nvSpPr>
          <p:spPr>
            <a:xfrm>
              <a:off x="-1" y="68950"/>
              <a:ext cx="1920090" cy="5588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ctr">
              <a:spAutoFit/>
            </a:bodyPr>
            <a:lstStyle>
              <a:lvl1pPr algn="ctr" defTabSz="825500">
                <a:lnSpc>
                  <a:spcPct val="100000"/>
                </a:lnSpc>
                <a:spcBef>
                  <a:spcPts val="0"/>
                </a:spcBef>
                <a:defRPr sz="3000" b="0">
                  <a:solidFill>
                    <a:srgbClr val="FFFFFF"/>
                  </a:solidFill>
                  <a:latin typeface="+mj-lt"/>
                  <a:ea typeface="+mj-ea"/>
                  <a:cs typeface="+mj-cs"/>
                  <a:sym typeface="Helvetica"/>
                </a:defRPr>
              </a:lvl1pPr>
            </a:lstStyle>
            <a:p>
              <a:r>
                <a:t>GCP</a:t>
              </a:r>
            </a:p>
          </p:txBody>
        </p:sp>
      </p:grpSp>
      <p:grpSp>
        <p:nvGrpSpPr>
          <p:cNvPr id="1007" name="AWS"/>
          <p:cNvGrpSpPr/>
          <p:nvPr/>
        </p:nvGrpSpPr>
        <p:grpSpPr>
          <a:xfrm>
            <a:off x="13986219" y="8345837"/>
            <a:ext cx="1920089" cy="696701"/>
            <a:chOff x="0" y="0"/>
            <a:chExt cx="1920088" cy="696700"/>
          </a:xfrm>
        </p:grpSpPr>
        <p:sp>
          <p:nvSpPr>
            <p:cNvPr id="1005" name="Rectangle"/>
            <p:cNvSpPr/>
            <p:nvPr/>
          </p:nvSpPr>
          <p:spPr>
            <a:xfrm>
              <a:off x="-1" y="-1"/>
              <a:ext cx="1920090" cy="696702"/>
            </a:xfrm>
            <a:prstGeom prst="rect">
              <a:avLst/>
            </a:prstGeom>
            <a:solidFill>
              <a:srgbClr val="942192"/>
            </a:solidFill>
            <a:ln w="12700" cap="flat">
              <a:noFill/>
              <a:miter lim="400000"/>
            </a:ln>
            <a:effectLst>
              <a:outerShdw blurRad="38100" dist="25400" dir="5400000" rotWithShape="0">
                <a:srgbClr val="000000">
                  <a:alpha val="50000"/>
                </a:srgbClr>
              </a:outerShdw>
            </a:effectLst>
          </p:spPr>
          <p:txBody>
            <a:bodyPr wrap="square" lIns="121918" tIns="121918" rIns="121918" bIns="121918" numCol="1" anchor="ctr">
              <a:noAutofit/>
            </a:bodyPr>
            <a:lstStyle/>
            <a:p>
              <a:pPr algn="ctr" defTabSz="825500">
                <a:lnSpc>
                  <a:spcPct val="100000"/>
                </a:lnSpc>
                <a:spcBef>
                  <a:spcPts val="0"/>
                </a:spcBef>
                <a:defRPr sz="5000" b="0">
                  <a:solidFill>
                    <a:srgbClr val="FFFFFF"/>
                  </a:solidFill>
                  <a:latin typeface="+mj-lt"/>
                  <a:ea typeface="+mj-ea"/>
                  <a:cs typeface="+mj-cs"/>
                  <a:sym typeface="Helvetica"/>
                </a:defRPr>
              </a:pPr>
              <a:endParaRPr/>
            </a:p>
          </p:txBody>
        </p:sp>
        <p:sp>
          <p:nvSpPr>
            <p:cNvPr id="1006" name="AWS"/>
            <p:cNvSpPr txBox="1"/>
            <p:nvPr/>
          </p:nvSpPr>
          <p:spPr>
            <a:xfrm>
              <a:off x="-1" y="68950"/>
              <a:ext cx="1920090" cy="5588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ctr">
              <a:spAutoFit/>
            </a:bodyPr>
            <a:lstStyle>
              <a:lvl1pPr algn="ctr" defTabSz="825500">
                <a:lnSpc>
                  <a:spcPct val="100000"/>
                </a:lnSpc>
                <a:spcBef>
                  <a:spcPts val="0"/>
                </a:spcBef>
                <a:defRPr sz="3000" b="0">
                  <a:solidFill>
                    <a:srgbClr val="FFFFFF"/>
                  </a:solidFill>
                  <a:latin typeface="+mj-lt"/>
                  <a:ea typeface="+mj-ea"/>
                  <a:cs typeface="+mj-cs"/>
                  <a:sym typeface="Helvetica"/>
                </a:defRPr>
              </a:lvl1pPr>
            </a:lstStyle>
            <a:p>
              <a:r>
                <a:t>AWS</a:t>
              </a:r>
            </a:p>
          </p:txBody>
        </p:sp>
      </p:grpSp>
      <p:sp>
        <p:nvSpPr>
          <p:cNvPr id="1008" name="Provision any infrastructure for any application"/>
          <p:cNvSpPr txBox="1">
            <a:spLocks noGrp="1"/>
          </p:cNvSpPr>
          <p:nvPr>
            <p:ph type="title"/>
          </p:nvPr>
        </p:nvSpPr>
        <p:spPr>
          <a:xfrm>
            <a:off x="1565395" y="875900"/>
            <a:ext cx="21746798" cy="2207524"/>
          </a:xfrm>
          <a:prstGeom prst="rect">
            <a:avLst/>
          </a:prstGeom>
        </p:spPr>
        <p:txBody>
          <a:bodyPr/>
          <a:lstStyle>
            <a:lvl1pPr defTabSz="1664207">
              <a:spcBef>
                <a:spcPts val="1600"/>
              </a:spcBef>
              <a:defRPr sz="6700" spc="-300">
                <a:latin typeface="Verdana"/>
                <a:ea typeface="Verdana"/>
                <a:cs typeface="Verdana"/>
                <a:sym typeface="Verdana"/>
              </a:defRPr>
            </a:lvl1pPr>
          </a:lstStyle>
          <a:p>
            <a:r>
              <a:t>Provision any infrastructure for any application</a:t>
            </a:r>
          </a:p>
        </p:txBody>
      </p:sp>
      <p:grpSp>
        <p:nvGrpSpPr>
          <p:cNvPr id="1013" name="Azure"/>
          <p:cNvGrpSpPr/>
          <p:nvPr/>
        </p:nvGrpSpPr>
        <p:grpSpPr>
          <a:xfrm>
            <a:off x="14003960" y="10280274"/>
            <a:ext cx="1920089" cy="696700"/>
            <a:chOff x="0" y="0"/>
            <a:chExt cx="1920088" cy="696698"/>
          </a:xfrm>
        </p:grpSpPr>
        <p:sp>
          <p:nvSpPr>
            <p:cNvPr id="1011" name="Rectangle"/>
            <p:cNvSpPr/>
            <p:nvPr/>
          </p:nvSpPr>
          <p:spPr>
            <a:xfrm>
              <a:off x="-1" y="0"/>
              <a:ext cx="1920090" cy="696699"/>
            </a:xfrm>
            <a:prstGeom prst="rect">
              <a:avLst/>
            </a:prstGeom>
            <a:solidFill>
              <a:srgbClr val="942192"/>
            </a:solidFill>
            <a:ln w="12700" cap="flat">
              <a:noFill/>
              <a:miter lim="400000"/>
            </a:ln>
            <a:effectLst>
              <a:outerShdw blurRad="38100" dist="25400" dir="5400000" rotWithShape="0">
                <a:srgbClr val="000000">
                  <a:alpha val="50000"/>
                </a:srgbClr>
              </a:outerShdw>
            </a:effectLst>
          </p:spPr>
          <p:txBody>
            <a:bodyPr wrap="square" lIns="121918" tIns="121918" rIns="121918" bIns="121918" numCol="1" anchor="ctr">
              <a:noAutofit/>
            </a:bodyPr>
            <a:lstStyle/>
            <a:p>
              <a:pPr algn="ctr" defTabSz="825500">
                <a:lnSpc>
                  <a:spcPct val="100000"/>
                </a:lnSpc>
                <a:spcBef>
                  <a:spcPts val="0"/>
                </a:spcBef>
                <a:defRPr sz="5000" b="0">
                  <a:solidFill>
                    <a:srgbClr val="FFFFFF"/>
                  </a:solidFill>
                  <a:latin typeface="+mj-lt"/>
                  <a:ea typeface="+mj-ea"/>
                  <a:cs typeface="+mj-cs"/>
                  <a:sym typeface="Helvetica"/>
                </a:defRPr>
              </a:pPr>
              <a:endParaRPr/>
            </a:p>
          </p:txBody>
        </p:sp>
        <p:sp>
          <p:nvSpPr>
            <p:cNvPr id="1012" name="Azure"/>
            <p:cNvSpPr txBox="1"/>
            <p:nvPr/>
          </p:nvSpPr>
          <p:spPr>
            <a:xfrm>
              <a:off x="-1" y="68949"/>
              <a:ext cx="1920090" cy="5588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ctr">
              <a:spAutoFit/>
            </a:bodyPr>
            <a:lstStyle>
              <a:lvl1pPr algn="ctr" defTabSz="825500">
                <a:lnSpc>
                  <a:spcPct val="100000"/>
                </a:lnSpc>
                <a:spcBef>
                  <a:spcPts val="0"/>
                </a:spcBef>
                <a:defRPr sz="3000" b="0">
                  <a:solidFill>
                    <a:srgbClr val="FFFFFF"/>
                  </a:solidFill>
                  <a:latin typeface="+mj-lt"/>
                  <a:ea typeface="+mj-ea"/>
                  <a:cs typeface="+mj-cs"/>
                  <a:sym typeface="Helvetica"/>
                </a:defRPr>
              </a:lvl1pPr>
            </a:lstStyle>
            <a:p>
              <a:r>
                <a:t>Azure</a:t>
              </a:r>
            </a:p>
          </p:txBody>
        </p:sp>
      </p:grpSp>
    </p:spTree>
    <p:extLst>
      <p:ext uri="{BB962C8B-B14F-4D97-AF65-F5344CB8AC3E}">
        <p14:creationId xmlns:p14="http://schemas.microsoft.com/office/powerpoint/2010/main" val="229766231"/>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7" name="Rectangle"/>
          <p:cNvSpPr/>
          <p:nvPr/>
        </p:nvSpPr>
        <p:spPr>
          <a:xfrm>
            <a:off x="13472346" y="3454876"/>
            <a:ext cx="8710407" cy="9146283"/>
          </a:xfrm>
          <a:prstGeom prst="rect">
            <a:avLst/>
          </a:prstGeom>
          <a:gradFill>
            <a:gsLst>
              <a:gs pos="0">
                <a:srgbClr val="FFFFFF">
                  <a:alpha val="44001"/>
                </a:srgbClr>
              </a:gs>
              <a:gs pos="100000">
                <a:srgbClr val="EEEEEE">
                  <a:alpha val="44001"/>
                </a:srgbClr>
              </a:gs>
            </a:gsLst>
            <a:lin ang="16200000"/>
          </a:gradFill>
          <a:ln w="12700">
            <a:miter lim="400000"/>
          </a:ln>
        </p:spPr>
        <p:txBody>
          <a:bodyPr lIns="121918" tIns="121918" rIns="121918" bIns="121918" anchor="ctr"/>
          <a:lstStyle/>
          <a:p>
            <a:pPr>
              <a:lnSpc>
                <a:spcPct val="100000"/>
              </a:lnSpc>
              <a:spcBef>
                <a:spcPts val="0"/>
              </a:spcBef>
              <a:defRPr sz="3400" b="0">
                <a:latin typeface="Verdana"/>
                <a:ea typeface="Verdana"/>
                <a:cs typeface="Verdana"/>
                <a:sym typeface="Verdana"/>
              </a:defRPr>
            </a:pPr>
            <a:endParaRPr/>
          </a:p>
        </p:txBody>
      </p:sp>
      <p:grpSp>
        <p:nvGrpSpPr>
          <p:cNvPr id="1022" name="Group"/>
          <p:cNvGrpSpPr/>
          <p:nvPr/>
        </p:nvGrpSpPr>
        <p:grpSpPr>
          <a:xfrm>
            <a:off x="12465369" y="10280273"/>
            <a:ext cx="611225" cy="696702"/>
            <a:chOff x="0" y="0"/>
            <a:chExt cx="611223" cy="696700"/>
          </a:xfrm>
        </p:grpSpPr>
        <p:sp>
          <p:nvSpPr>
            <p:cNvPr id="1018" name="Shape"/>
            <p:cNvSpPr/>
            <p:nvPr/>
          </p:nvSpPr>
          <p:spPr>
            <a:xfrm>
              <a:off x="211052" y="123302"/>
              <a:ext cx="189118" cy="32906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7200"/>
                  </a:lnTo>
                  <a:lnTo>
                    <a:pt x="21600" y="21600"/>
                  </a:lnTo>
                  <a:lnTo>
                    <a:pt x="0" y="14400"/>
                  </a:lnTo>
                  <a:lnTo>
                    <a:pt x="0" y="0"/>
                  </a:lnTo>
                  <a:close/>
                </a:path>
              </a:pathLst>
            </a:custGeom>
            <a:solidFill>
              <a:schemeClr val="accent4"/>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sp>
          <p:nvSpPr>
            <p:cNvPr id="1019" name="Shape"/>
            <p:cNvSpPr/>
            <p:nvPr/>
          </p:nvSpPr>
          <p:spPr>
            <a:xfrm>
              <a:off x="420592" y="123302"/>
              <a:ext cx="190631" cy="329062"/>
            </a:xfrm>
            <a:custGeom>
              <a:avLst/>
              <a:gdLst/>
              <a:ahLst/>
              <a:cxnLst>
                <a:cxn ang="0">
                  <a:pos x="wd2" y="hd2"/>
                </a:cxn>
                <a:cxn ang="5400000">
                  <a:pos x="wd2" y="hd2"/>
                </a:cxn>
                <a:cxn ang="10800000">
                  <a:pos x="wd2" y="hd2"/>
                </a:cxn>
                <a:cxn ang="16200000">
                  <a:pos x="wd2" y="hd2"/>
                </a:cxn>
              </a:cxnLst>
              <a:rect l="0" t="0" r="r" b="b"/>
              <a:pathLst>
                <a:path w="21600" h="21600" extrusionOk="0">
                  <a:moveTo>
                    <a:pt x="0" y="7200"/>
                  </a:moveTo>
                  <a:lnTo>
                    <a:pt x="0" y="21600"/>
                  </a:lnTo>
                  <a:lnTo>
                    <a:pt x="21600" y="14400"/>
                  </a:lnTo>
                  <a:lnTo>
                    <a:pt x="21600" y="0"/>
                  </a:lnTo>
                  <a:lnTo>
                    <a:pt x="0" y="7200"/>
                  </a:lnTo>
                  <a:close/>
                </a:path>
              </a:pathLst>
            </a:custGeom>
            <a:solidFill>
              <a:srgbClr val="4040B2"/>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sp>
          <p:nvSpPr>
            <p:cNvPr id="1020" name="Shape"/>
            <p:cNvSpPr/>
            <p:nvPr/>
          </p:nvSpPr>
          <p:spPr>
            <a:xfrm>
              <a:off x="-1" y="-1"/>
              <a:ext cx="189875" cy="33057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4384"/>
                  </a:lnTo>
                  <a:lnTo>
                    <a:pt x="21600" y="21600"/>
                  </a:lnTo>
                  <a:lnTo>
                    <a:pt x="21600" y="7216"/>
                  </a:lnTo>
                  <a:lnTo>
                    <a:pt x="0" y="0"/>
                  </a:lnTo>
                  <a:close/>
                </a:path>
              </a:pathLst>
            </a:custGeom>
            <a:solidFill>
              <a:schemeClr val="accent4"/>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sp>
          <p:nvSpPr>
            <p:cNvPr id="1021" name="Shape"/>
            <p:cNvSpPr/>
            <p:nvPr/>
          </p:nvSpPr>
          <p:spPr>
            <a:xfrm>
              <a:off x="211052" y="366882"/>
              <a:ext cx="189118" cy="329818"/>
            </a:xfrm>
            <a:custGeom>
              <a:avLst/>
              <a:gdLst/>
              <a:ahLst/>
              <a:cxnLst>
                <a:cxn ang="0">
                  <a:pos x="wd2" y="hd2"/>
                </a:cxn>
                <a:cxn ang="5400000">
                  <a:pos x="wd2" y="hd2"/>
                </a:cxn>
                <a:cxn ang="10800000">
                  <a:pos x="wd2" y="hd2"/>
                </a:cxn>
                <a:cxn ang="16200000">
                  <a:pos x="wd2" y="hd2"/>
                </a:cxn>
              </a:cxnLst>
              <a:rect l="0" t="0" r="r" b="b"/>
              <a:pathLst>
                <a:path w="21600" h="21600" extrusionOk="0">
                  <a:moveTo>
                    <a:pt x="0" y="14417"/>
                  </a:moveTo>
                  <a:lnTo>
                    <a:pt x="21600" y="21600"/>
                  </a:lnTo>
                  <a:lnTo>
                    <a:pt x="21600" y="7233"/>
                  </a:lnTo>
                  <a:lnTo>
                    <a:pt x="0" y="0"/>
                  </a:lnTo>
                  <a:lnTo>
                    <a:pt x="0" y="14417"/>
                  </a:lnTo>
                  <a:close/>
                </a:path>
              </a:pathLst>
            </a:custGeom>
            <a:solidFill>
              <a:schemeClr val="accent4"/>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grpSp>
      <p:sp>
        <p:nvSpPr>
          <p:cNvPr id="1023" name="Slide Number"/>
          <p:cNvSpPr txBox="1">
            <a:spLocks noGrp="1"/>
          </p:cNvSpPr>
          <p:nvPr>
            <p:ph type="sldNum" sz="quarter" idx="4294967295"/>
          </p:nvPr>
        </p:nvSpPr>
        <p:spPr>
          <a:xfrm>
            <a:off x="23456898" y="12945581"/>
            <a:ext cx="514905" cy="485139"/>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33</a:t>
            </a:fld>
            <a:endParaRPr/>
          </a:p>
        </p:txBody>
      </p:sp>
      <p:sp>
        <p:nvSpPr>
          <p:cNvPr id="1024" name="Extensible provider model"/>
          <p:cNvSpPr txBox="1"/>
          <p:nvPr/>
        </p:nvSpPr>
        <p:spPr>
          <a:xfrm>
            <a:off x="13472346" y="3541814"/>
            <a:ext cx="8710407" cy="664633"/>
          </a:xfrm>
          <a:prstGeom prst="rect">
            <a:avLst/>
          </a:prstGeom>
          <a:ln w="127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lgn="ctr">
              <a:lnSpc>
                <a:spcPct val="150000"/>
              </a:lnSpc>
              <a:spcBef>
                <a:spcPts val="0"/>
              </a:spcBef>
              <a:defRPr sz="2600" cap="all">
                <a:solidFill>
                  <a:srgbClr val="44546A"/>
                </a:solidFill>
                <a:latin typeface="Verdana"/>
                <a:ea typeface="Verdana"/>
                <a:cs typeface="Verdana"/>
                <a:sym typeface="Verdana"/>
              </a:defRPr>
            </a:lvl1pPr>
          </a:lstStyle>
          <a:p>
            <a:r>
              <a:t>Extensible provider model</a:t>
            </a:r>
          </a:p>
        </p:txBody>
      </p:sp>
      <p:sp>
        <p:nvSpPr>
          <p:cNvPr id="1025" name="Shape"/>
          <p:cNvSpPr/>
          <p:nvPr/>
        </p:nvSpPr>
        <p:spPr>
          <a:xfrm>
            <a:off x="10255083" y="9170669"/>
            <a:ext cx="5031635" cy="2915962"/>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chemeClr val="accent4">
              <a:alpha val="14000"/>
            </a:schemeClr>
          </a:solidFill>
          <a:ln w="63500">
            <a:solidFill>
              <a:schemeClr val="accent4">
                <a:alpha val="56000"/>
              </a:schemeClr>
            </a:solidFill>
            <a:miter/>
          </a:ln>
        </p:spPr>
        <p:txBody>
          <a:bodyPr lIns="121918" tIns="121918" rIns="121918" bIns="121918"/>
          <a:lstStyle/>
          <a:p>
            <a:pPr>
              <a:lnSpc>
                <a:spcPct val="100000"/>
              </a:lnSpc>
              <a:spcBef>
                <a:spcPts val="0"/>
              </a:spcBef>
              <a:defRPr sz="3400" b="0">
                <a:latin typeface="Verdana"/>
                <a:ea typeface="Verdana"/>
                <a:cs typeface="Verdana"/>
                <a:sym typeface="Verdana"/>
              </a:defRPr>
            </a:pPr>
            <a:endParaRPr/>
          </a:p>
        </p:txBody>
      </p:sp>
      <p:grpSp>
        <p:nvGrpSpPr>
          <p:cNvPr id="1028" name="Core"/>
          <p:cNvGrpSpPr/>
          <p:nvPr/>
        </p:nvGrpSpPr>
        <p:grpSpPr>
          <a:xfrm>
            <a:off x="8772953" y="10118800"/>
            <a:ext cx="2557733" cy="1019647"/>
            <a:chOff x="0" y="0"/>
            <a:chExt cx="2557732" cy="1019645"/>
          </a:xfrm>
        </p:grpSpPr>
        <p:sp>
          <p:nvSpPr>
            <p:cNvPr id="1026" name="Rectangle"/>
            <p:cNvSpPr/>
            <p:nvPr/>
          </p:nvSpPr>
          <p:spPr>
            <a:xfrm>
              <a:off x="-1" y="0"/>
              <a:ext cx="2557734" cy="1019646"/>
            </a:xfrm>
            <a:prstGeom prst="rect">
              <a:avLst/>
            </a:prstGeom>
            <a:solidFill>
              <a:schemeClr val="accent4"/>
            </a:solidFill>
            <a:ln w="12700" cap="flat">
              <a:noFill/>
              <a:miter lim="400000"/>
            </a:ln>
            <a:effectLst>
              <a:outerShdw blurRad="38100" dist="25400" dir="5400000" rotWithShape="0">
                <a:srgbClr val="000000">
                  <a:alpha val="50000"/>
                </a:srgbClr>
              </a:outerShdw>
            </a:effectLst>
          </p:spPr>
          <p:txBody>
            <a:bodyPr wrap="square" lIns="121918" tIns="121918" rIns="121918" bIns="121918" numCol="1" anchor="ctr">
              <a:noAutofit/>
            </a:bodyPr>
            <a:lstStyle/>
            <a:p>
              <a:pPr algn="ctr" defTabSz="825500">
                <a:lnSpc>
                  <a:spcPct val="100000"/>
                </a:lnSpc>
                <a:spcBef>
                  <a:spcPts val="0"/>
                </a:spcBef>
                <a:defRPr sz="3700" b="0">
                  <a:solidFill>
                    <a:srgbClr val="FFFFFF"/>
                  </a:solidFill>
                  <a:latin typeface="+mj-lt"/>
                  <a:ea typeface="+mj-ea"/>
                  <a:cs typeface="+mj-cs"/>
                  <a:sym typeface="Helvetica"/>
                </a:defRPr>
              </a:pPr>
              <a:endParaRPr/>
            </a:p>
          </p:txBody>
        </p:sp>
        <p:sp>
          <p:nvSpPr>
            <p:cNvPr id="1027" name="Core"/>
            <p:cNvSpPr txBox="1"/>
            <p:nvPr/>
          </p:nvSpPr>
          <p:spPr>
            <a:xfrm>
              <a:off x="-1" y="179623"/>
              <a:ext cx="2557734" cy="6604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ctr">
              <a:spAutoFit/>
            </a:bodyPr>
            <a:lstStyle>
              <a:lvl1pPr algn="ctr" defTabSz="825500">
                <a:lnSpc>
                  <a:spcPct val="100000"/>
                </a:lnSpc>
                <a:spcBef>
                  <a:spcPts val="0"/>
                </a:spcBef>
                <a:defRPr sz="3700" b="0">
                  <a:solidFill>
                    <a:srgbClr val="FFFFFF"/>
                  </a:solidFill>
                  <a:latin typeface="+mj-lt"/>
                  <a:ea typeface="+mj-ea"/>
                  <a:cs typeface="+mj-cs"/>
                  <a:sym typeface="Helvetica"/>
                </a:defRPr>
              </a:lvl1pPr>
            </a:lstStyle>
            <a:p>
              <a:r>
                <a:t>Core</a:t>
              </a:r>
            </a:p>
          </p:txBody>
        </p:sp>
      </p:grpSp>
      <p:sp>
        <p:nvSpPr>
          <p:cNvPr id="1029" name="Line"/>
          <p:cNvSpPr/>
          <p:nvPr/>
        </p:nvSpPr>
        <p:spPr>
          <a:xfrm>
            <a:off x="13289723" y="4271235"/>
            <a:ext cx="9075650" cy="2"/>
          </a:xfrm>
          <a:prstGeom prst="line">
            <a:avLst/>
          </a:prstGeom>
          <a:ln w="63500">
            <a:solidFill>
              <a:srgbClr val="FFFFFF"/>
            </a:solidFill>
            <a:miter/>
          </a:ln>
        </p:spPr>
        <p:txBody>
          <a:bodyPr lIns="45718" tIns="45718" rIns="45718" bIns="45718"/>
          <a:lstStyle/>
          <a:p>
            <a:pPr>
              <a:defRPr>
                <a:solidFill>
                  <a:srgbClr val="FFFFFF"/>
                </a:solidFill>
              </a:defRPr>
            </a:pPr>
            <a:endParaRPr/>
          </a:p>
        </p:txBody>
      </p:sp>
      <p:grpSp>
        <p:nvGrpSpPr>
          <p:cNvPr id="1034" name="Group"/>
          <p:cNvGrpSpPr/>
          <p:nvPr/>
        </p:nvGrpSpPr>
        <p:grpSpPr>
          <a:xfrm>
            <a:off x="16141735" y="8694187"/>
            <a:ext cx="2711350" cy="2914357"/>
            <a:chOff x="0" y="0"/>
            <a:chExt cx="2711349" cy="2914355"/>
          </a:xfrm>
        </p:grpSpPr>
        <p:sp>
          <p:nvSpPr>
            <p:cNvPr id="1030" name="Line"/>
            <p:cNvSpPr/>
            <p:nvPr/>
          </p:nvSpPr>
          <p:spPr>
            <a:xfrm>
              <a:off x="-1" y="2914354"/>
              <a:ext cx="1507201" cy="2"/>
            </a:xfrm>
            <a:prstGeom prst="line">
              <a:avLst/>
            </a:prstGeom>
            <a:noFill/>
            <a:ln w="25400" cap="flat">
              <a:solidFill>
                <a:srgbClr val="000000">
                  <a:alpha val="34000"/>
                </a:srgbClr>
              </a:solidFill>
              <a:prstDash val="solid"/>
              <a:miter lim="400000"/>
              <a:tailEnd type="triangle" w="med" len="med"/>
            </a:ln>
            <a:effectLst/>
          </p:spPr>
          <p:txBody>
            <a:bodyPr wrap="square" lIns="45718" tIns="45718" rIns="45718" bIns="45718" numCol="1" anchor="t">
              <a:noAutofit/>
            </a:bodyPr>
            <a:lstStyle/>
            <a:p>
              <a:pPr>
                <a:defRPr>
                  <a:solidFill>
                    <a:srgbClr val="FFFFFF"/>
                  </a:solidFill>
                </a:defRPr>
              </a:pPr>
              <a:endParaRPr/>
            </a:p>
          </p:txBody>
        </p:sp>
        <p:sp>
          <p:nvSpPr>
            <p:cNvPr id="1031" name="Line"/>
            <p:cNvSpPr/>
            <p:nvPr/>
          </p:nvSpPr>
          <p:spPr>
            <a:xfrm>
              <a:off x="-1" y="1934436"/>
              <a:ext cx="2711351" cy="2"/>
            </a:xfrm>
            <a:prstGeom prst="line">
              <a:avLst/>
            </a:prstGeom>
            <a:noFill/>
            <a:ln w="25400" cap="flat">
              <a:solidFill>
                <a:srgbClr val="000000">
                  <a:alpha val="34000"/>
                </a:srgbClr>
              </a:solidFill>
              <a:prstDash val="solid"/>
              <a:miter lim="400000"/>
              <a:tailEnd type="triangle" w="med" len="med"/>
            </a:ln>
            <a:effectLst/>
          </p:spPr>
          <p:txBody>
            <a:bodyPr wrap="square" lIns="45718" tIns="45718" rIns="45718" bIns="45718" numCol="1" anchor="t">
              <a:noAutofit/>
            </a:bodyPr>
            <a:lstStyle/>
            <a:p>
              <a:pPr>
                <a:defRPr>
                  <a:solidFill>
                    <a:srgbClr val="FFFFFF"/>
                  </a:solidFill>
                </a:defRPr>
              </a:pPr>
              <a:endParaRPr/>
            </a:p>
          </p:txBody>
        </p:sp>
        <p:sp>
          <p:nvSpPr>
            <p:cNvPr id="1032" name="Line"/>
            <p:cNvSpPr/>
            <p:nvPr/>
          </p:nvSpPr>
          <p:spPr>
            <a:xfrm>
              <a:off x="-1" y="1023662"/>
              <a:ext cx="1507201" cy="2"/>
            </a:xfrm>
            <a:prstGeom prst="line">
              <a:avLst/>
            </a:prstGeom>
            <a:noFill/>
            <a:ln w="25400" cap="flat">
              <a:solidFill>
                <a:srgbClr val="000000">
                  <a:alpha val="34000"/>
                </a:srgbClr>
              </a:solidFill>
              <a:prstDash val="solid"/>
              <a:miter lim="400000"/>
              <a:tailEnd type="triangle" w="med" len="med"/>
            </a:ln>
            <a:effectLst/>
          </p:spPr>
          <p:txBody>
            <a:bodyPr wrap="square" lIns="45718" tIns="45718" rIns="45718" bIns="45718" numCol="1" anchor="t">
              <a:noAutofit/>
            </a:bodyPr>
            <a:lstStyle/>
            <a:p>
              <a:pPr>
                <a:defRPr>
                  <a:solidFill>
                    <a:srgbClr val="FFFFFF"/>
                  </a:solidFill>
                </a:defRPr>
              </a:pPr>
              <a:endParaRPr/>
            </a:p>
          </p:txBody>
        </p:sp>
        <p:sp>
          <p:nvSpPr>
            <p:cNvPr id="1033" name="Line"/>
            <p:cNvSpPr/>
            <p:nvPr/>
          </p:nvSpPr>
          <p:spPr>
            <a:xfrm>
              <a:off x="-1" y="0"/>
              <a:ext cx="2711351" cy="1"/>
            </a:xfrm>
            <a:prstGeom prst="line">
              <a:avLst/>
            </a:prstGeom>
            <a:noFill/>
            <a:ln w="25400" cap="flat">
              <a:solidFill>
                <a:srgbClr val="000000">
                  <a:alpha val="34000"/>
                </a:srgbClr>
              </a:solidFill>
              <a:prstDash val="solid"/>
              <a:miter lim="400000"/>
              <a:tailEnd type="triangle" w="med" len="med"/>
            </a:ln>
            <a:effectLst/>
          </p:spPr>
          <p:txBody>
            <a:bodyPr wrap="square" lIns="45718" tIns="45718" rIns="45718" bIns="45718" numCol="1" anchor="t">
              <a:noAutofit/>
            </a:bodyPr>
            <a:lstStyle/>
            <a:p>
              <a:pPr>
                <a:defRPr>
                  <a:solidFill>
                    <a:srgbClr val="FFFFFF"/>
                  </a:solidFill>
                </a:defRPr>
              </a:pPr>
              <a:endParaRPr/>
            </a:p>
          </p:txBody>
        </p:sp>
      </p:grpSp>
      <p:sp>
        <p:nvSpPr>
          <p:cNvPr id="1035" name="Provision any infrastructure for any application"/>
          <p:cNvSpPr txBox="1">
            <a:spLocks noGrp="1"/>
          </p:cNvSpPr>
          <p:nvPr>
            <p:ph type="title"/>
          </p:nvPr>
        </p:nvSpPr>
        <p:spPr>
          <a:xfrm>
            <a:off x="1565395" y="875900"/>
            <a:ext cx="21746798" cy="2207524"/>
          </a:xfrm>
          <a:prstGeom prst="rect">
            <a:avLst/>
          </a:prstGeom>
        </p:spPr>
        <p:txBody>
          <a:bodyPr/>
          <a:lstStyle>
            <a:lvl1pPr defTabSz="1664207">
              <a:spcBef>
                <a:spcPts val="1600"/>
              </a:spcBef>
              <a:defRPr sz="6700" spc="-300">
                <a:latin typeface="Verdana"/>
                <a:ea typeface="Verdana"/>
                <a:cs typeface="Verdana"/>
                <a:sym typeface="Verdana"/>
              </a:defRPr>
            </a:lvl1pPr>
          </a:lstStyle>
          <a:p>
            <a:r>
              <a:t>Provision any infrastructure for any application</a:t>
            </a:r>
          </a:p>
        </p:txBody>
      </p:sp>
      <p:sp>
        <p:nvSpPr>
          <p:cNvPr id="1036" name="OPERATIONS"/>
          <p:cNvSpPr txBox="1"/>
          <p:nvPr/>
        </p:nvSpPr>
        <p:spPr>
          <a:xfrm>
            <a:off x="1565395" y="10244401"/>
            <a:ext cx="2428969" cy="639233"/>
          </a:xfrm>
          <a:prstGeom prst="rect">
            <a:avLst/>
          </a:prstGeom>
          <a:ln w="127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spcBef>
                <a:spcPts val="0"/>
              </a:spcBef>
              <a:defRPr sz="2400">
                <a:solidFill>
                  <a:srgbClr val="44546A"/>
                </a:solidFill>
                <a:latin typeface="Tahoma"/>
                <a:ea typeface="Tahoma"/>
                <a:cs typeface="Tahoma"/>
                <a:sym typeface="Tahoma"/>
              </a:defRPr>
            </a:lvl1pPr>
          </a:lstStyle>
          <a:p>
            <a:r>
              <a:t>OPERATIONS</a:t>
            </a:r>
          </a:p>
        </p:txBody>
      </p:sp>
      <p:sp>
        <p:nvSpPr>
          <p:cNvPr id="1037" name="Provision infrastructure"/>
          <p:cNvSpPr txBox="1"/>
          <p:nvPr/>
        </p:nvSpPr>
        <p:spPr>
          <a:xfrm>
            <a:off x="1565393" y="10624567"/>
            <a:ext cx="4273510" cy="575733"/>
          </a:xfrm>
          <a:prstGeom prst="rect">
            <a:avLst/>
          </a:prstGeom>
          <a:ln w="127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spcBef>
                <a:spcPts val="0"/>
              </a:spcBef>
              <a:defRPr sz="2000" b="0">
                <a:solidFill>
                  <a:srgbClr val="44546A"/>
                </a:solidFill>
                <a:latin typeface="Verdana"/>
                <a:ea typeface="Verdana"/>
                <a:cs typeface="Verdana"/>
                <a:sym typeface="Verdana"/>
              </a:defRPr>
            </a:lvl1pPr>
          </a:lstStyle>
          <a:p>
            <a:r>
              <a:t>Provision infrastructure</a:t>
            </a:r>
          </a:p>
        </p:txBody>
      </p:sp>
      <p:grpSp>
        <p:nvGrpSpPr>
          <p:cNvPr id="1042" name="Group"/>
          <p:cNvGrpSpPr/>
          <p:nvPr/>
        </p:nvGrpSpPr>
        <p:grpSpPr>
          <a:xfrm>
            <a:off x="17684235" y="8083247"/>
            <a:ext cx="3566527" cy="3976014"/>
            <a:chOff x="0" y="0"/>
            <a:chExt cx="3566526" cy="3976012"/>
          </a:xfrm>
        </p:grpSpPr>
        <p:pic>
          <p:nvPicPr>
            <p:cNvPr id="1038" name="image48.png" descr="image48.png"/>
            <p:cNvPicPr>
              <a:picLocks noChangeAspect="1"/>
            </p:cNvPicPr>
            <p:nvPr/>
          </p:nvPicPr>
          <p:blipFill>
            <a:blip r:embed="rId3" cstate="hqprint">
              <a:alphaModFix amt="34000"/>
              <a:extLst>
                <a:ext uri="{28A0092B-C50C-407E-A947-70E740481C1C}">
                  <a14:useLocalDpi xmlns:a14="http://schemas.microsoft.com/office/drawing/2010/main"/>
                </a:ext>
              </a:extLst>
            </a:blip>
            <a:stretch>
              <a:fillRect/>
            </a:stretch>
          </p:blipFill>
          <p:spPr>
            <a:xfrm>
              <a:off x="1566262" y="2008209"/>
              <a:ext cx="2000265" cy="945126"/>
            </a:xfrm>
            <a:prstGeom prst="rect">
              <a:avLst/>
            </a:prstGeom>
            <a:ln w="12700" cap="flat">
              <a:noFill/>
              <a:miter lim="400000"/>
            </a:ln>
            <a:effectLst/>
          </p:spPr>
        </p:pic>
        <p:pic>
          <p:nvPicPr>
            <p:cNvPr id="1039" name="image48.png" descr="image48.png"/>
            <p:cNvPicPr>
              <a:picLocks noChangeAspect="1"/>
            </p:cNvPicPr>
            <p:nvPr/>
          </p:nvPicPr>
          <p:blipFill>
            <a:blip r:embed="rId3" cstate="hqprint">
              <a:alphaModFix amt="34000"/>
              <a:extLst>
                <a:ext uri="{28A0092B-C50C-407E-A947-70E740481C1C}">
                  <a14:useLocalDpi xmlns:a14="http://schemas.microsoft.com/office/drawing/2010/main"/>
                </a:ext>
              </a:extLst>
            </a:blip>
            <a:stretch>
              <a:fillRect/>
            </a:stretch>
          </p:blipFill>
          <p:spPr>
            <a:xfrm>
              <a:off x="217870" y="1122994"/>
              <a:ext cx="2000264" cy="945125"/>
            </a:xfrm>
            <a:prstGeom prst="rect">
              <a:avLst/>
            </a:prstGeom>
            <a:ln w="12700" cap="flat">
              <a:noFill/>
              <a:miter lim="400000"/>
            </a:ln>
            <a:effectLst/>
          </p:spPr>
        </p:pic>
        <p:pic>
          <p:nvPicPr>
            <p:cNvPr id="1040" name="image48.png" descr="image48.png"/>
            <p:cNvPicPr>
              <a:picLocks noChangeAspect="1"/>
            </p:cNvPicPr>
            <p:nvPr/>
          </p:nvPicPr>
          <p:blipFill>
            <a:blip r:embed="rId3" cstate="hqprint">
              <a:alphaModFix amt="34000"/>
              <a:extLst>
                <a:ext uri="{28A0092B-C50C-407E-A947-70E740481C1C}">
                  <a14:useLocalDpi xmlns:a14="http://schemas.microsoft.com/office/drawing/2010/main"/>
                </a:ext>
              </a:extLst>
            </a:blip>
            <a:stretch>
              <a:fillRect/>
            </a:stretch>
          </p:blipFill>
          <p:spPr>
            <a:xfrm>
              <a:off x="1404277" y="0"/>
              <a:ext cx="2000264" cy="945124"/>
            </a:xfrm>
            <a:prstGeom prst="rect">
              <a:avLst/>
            </a:prstGeom>
            <a:ln w="12700" cap="flat">
              <a:noFill/>
              <a:miter lim="400000"/>
            </a:ln>
            <a:effectLst/>
          </p:spPr>
        </p:pic>
        <p:pic>
          <p:nvPicPr>
            <p:cNvPr id="1041" name="image48.png" descr="image48.png"/>
            <p:cNvPicPr>
              <a:picLocks noChangeAspect="1"/>
            </p:cNvPicPr>
            <p:nvPr/>
          </p:nvPicPr>
          <p:blipFill>
            <a:blip r:embed="rId3" cstate="hqprint">
              <a:alphaModFix amt="34000"/>
              <a:extLst>
                <a:ext uri="{28A0092B-C50C-407E-A947-70E740481C1C}">
                  <a14:useLocalDpi xmlns:a14="http://schemas.microsoft.com/office/drawing/2010/main"/>
                </a:ext>
              </a:extLst>
            </a:blip>
            <a:stretch>
              <a:fillRect/>
            </a:stretch>
          </p:blipFill>
          <p:spPr>
            <a:xfrm>
              <a:off x="-1" y="3030889"/>
              <a:ext cx="2000265" cy="945124"/>
            </a:xfrm>
            <a:prstGeom prst="rect">
              <a:avLst/>
            </a:prstGeom>
            <a:ln w="12700" cap="flat">
              <a:noFill/>
              <a:miter lim="400000"/>
            </a:ln>
            <a:effectLst/>
          </p:spPr>
        </p:pic>
      </p:grpSp>
      <p:grpSp>
        <p:nvGrpSpPr>
          <p:cNvPr id="1045" name="Alibaba"/>
          <p:cNvGrpSpPr/>
          <p:nvPr/>
        </p:nvGrpSpPr>
        <p:grpSpPr>
          <a:xfrm>
            <a:off x="14003960" y="11247490"/>
            <a:ext cx="1920089" cy="696701"/>
            <a:chOff x="0" y="0"/>
            <a:chExt cx="1920088" cy="696700"/>
          </a:xfrm>
        </p:grpSpPr>
        <p:sp>
          <p:nvSpPr>
            <p:cNvPr id="1043" name="Rectangle"/>
            <p:cNvSpPr/>
            <p:nvPr/>
          </p:nvSpPr>
          <p:spPr>
            <a:xfrm>
              <a:off x="-1" y="-1"/>
              <a:ext cx="1920090" cy="696702"/>
            </a:xfrm>
            <a:prstGeom prst="rect">
              <a:avLst/>
            </a:prstGeom>
            <a:solidFill>
              <a:srgbClr val="942192"/>
            </a:solidFill>
            <a:ln w="12700" cap="flat">
              <a:noFill/>
              <a:miter lim="400000"/>
            </a:ln>
            <a:effectLst>
              <a:outerShdw blurRad="38100" dist="25400" dir="5400000" rotWithShape="0">
                <a:srgbClr val="000000">
                  <a:alpha val="50000"/>
                </a:srgbClr>
              </a:outerShdw>
            </a:effectLst>
          </p:spPr>
          <p:txBody>
            <a:bodyPr wrap="square" lIns="121918" tIns="121918" rIns="121918" bIns="121918" numCol="1" anchor="ctr">
              <a:noAutofit/>
            </a:bodyPr>
            <a:lstStyle/>
            <a:p>
              <a:pPr algn="ctr" defTabSz="825500">
                <a:lnSpc>
                  <a:spcPct val="100000"/>
                </a:lnSpc>
                <a:spcBef>
                  <a:spcPts val="0"/>
                </a:spcBef>
                <a:defRPr sz="5000" b="0">
                  <a:solidFill>
                    <a:srgbClr val="FFFFFF"/>
                  </a:solidFill>
                  <a:latin typeface="+mj-lt"/>
                  <a:ea typeface="+mj-ea"/>
                  <a:cs typeface="+mj-cs"/>
                  <a:sym typeface="Helvetica"/>
                </a:defRPr>
              </a:pPr>
              <a:endParaRPr/>
            </a:p>
          </p:txBody>
        </p:sp>
        <p:sp>
          <p:nvSpPr>
            <p:cNvPr id="1044" name="Alibaba"/>
            <p:cNvSpPr txBox="1"/>
            <p:nvPr/>
          </p:nvSpPr>
          <p:spPr>
            <a:xfrm>
              <a:off x="-1" y="68950"/>
              <a:ext cx="1920090" cy="5588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ctr">
              <a:spAutoFit/>
            </a:bodyPr>
            <a:lstStyle>
              <a:lvl1pPr algn="ctr" defTabSz="825500">
                <a:lnSpc>
                  <a:spcPct val="100000"/>
                </a:lnSpc>
                <a:spcBef>
                  <a:spcPts val="0"/>
                </a:spcBef>
                <a:defRPr sz="3000" b="0">
                  <a:solidFill>
                    <a:srgbClr val="FFFFFF"/>
                  </a:solidFill>
                  <a:latin typeface="+mj-lt"/>
                  <a:ea typeface="+mj-ea"/>
                  <a:cs typeface="+mj-cs"/>
                  <a:sym typeface="Helvetica"/>
                </a:defRPr>
              </a:lvl1pPr>
            </a:lstStyle>
            <a:p>
              <a:r>
                <a:t>Alibaba</a:t>
              </a:r>
            </a:p>
          </p:txBody>
        </p:sp>
      </p:grpSp>
      <p:grpSp>
        <p:nvGrpSpPr>
          <p:cNvPr id="1048" name="GCP"/>
          <p:cNvGrpSpPr/>
          <p:nvPr/>
        </p:nvGrpSpPr>
        <p:grpSpPr>
          <a:xfrm>
            <a:off x="13968477" y="9313056"/>
            <a:ext cx="1920089" cy="696701"/>
            <a:chOff x="0" y="0"/>
            <a:chExt cx="1920088" cy="696700"/>
          </a:xfrm>
        </p:grpSpPr>
        <p:sp>
          <p:nvSpPr>
            <p:cNvPr id="1046" name="Rectangle"/>
            <p:cNvSpPr/>
            <p:nvPr/>
          </p:nvSpPr>
          <p:spPr>
            <a:xfrm>
              <a:off x="-1" y="-1"/>
              <a:ext cx="1920090" cy="696702"/>
            </a:xfrm>
            <a:prstGeom prst="rect">
              <a:avLst/>
            </a:prstGeom>
            <a:solidFill>
              <a:srgbClr val="942192"/>
            </a:solidFill>
            <a:ln w="12700" cap="flat">
              <a:noFill/>
              <a:miter lim="400000"/>
            </a:ln>
            <a:effectLst>
              <a:outerShdw blurRad="38100" dist="25400" dir="5400000" rotWithShape="0">
                <a:srgbClr val="000000">
                  <a:alpha val="50000"/>
                </a:srgbClr>
              </a:outerShdw>
            </a:effectLst>
          </p:spPr>
          <p:txBody>
            <a:bodyPr wrap="square" lIns="121918" tIns="121918" rIns="121918" bIns="121918" numCol="1" anchor="ctr">
              <a:noAutofit/>
            </a:bodyPr>
            <a:lstStyle/>
            <a:p>
              <a:pPr algn="ctr" defTabSz="825500">
                <a:lnSpc>
                  <a:spcPct val="100000"/>
                </a:lnSpc>
                <a:spcBef>
                  <a:spcPts val="0"/>
                </a:spcBef>
                <a:defRPr sz="5000" b="0">
                  <a:solidFill>
                    <a:srgbClr val="FFFFFF"/>
                  </a:solidFill>
                  <a:latin typeface="+mj-lt"/>
                  <a:ea typeface="+mj-ea"/>
                  <a:cs typeface="+mj-cs"/>
                  <a:sym typeface="Helvetica"/>
                </a:defRPr>
              </a:pPr>
              <a:endParaRPr/>
            </a:p>
          </p:txBody>
        </p:sp>
        <p:sp>
          <p:nvSpPr>
            <p:cNvPr id="1047" name="GCP"/>
            <p:cNvSpPr txBox="1"/>
            <p:nvPr/>
          </p:nvSpPr>
          <p:spPr>
            <a:xfrm>
              <a:off x="-1" y="68950"/>
              <a:ext cx="1920090" cy="5588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ctr">
              <a:spAutoFit/>
            </a:bodyPr>
            <a:lstStyle>
              <a:lvl1pPr algn="ctr" defTabSz="825500">
                <a:lnSpc>
                  <a:spcPct val="100000"/>
                </a:lnSpc>
                <a:spcBef>
                  <a:spcPts val="0"/>
                </a:spcBef>
                <a:defRPr sz="3000" b="0">
                  <a:solidFill>
                    <a:srgbClr val="FFFFFF"/>
                  </a:solidFill>
                  <a:latin typeface="+mj-lt"/>
                  <a:ea typeface="+mj-ea"/>
                  <a:cs typeface="+mj-cs"/>
                  <a:sym typeface="Helvetica"/>
                </a:defRPr>
              </a:lvl1pPr>
            </a:lstStyle>
            <a:p>
              <a:r>
                <a:t>GCP</a:t>
              </a:r>
            </a:p>
          </p:txBody>
        </p:sp>
      </p:grpSp>
      <p:grpSp>
        <p:nvGrpSpPr>
          <p:cNvPr id="1051" name="AWS"/>
          <p:cNvGrpSpPr/>
          <p:nvPr/>
        </p:nvGrpSpPr>
        <p:grpSpPr>
          <a:xfrm>
            <a:off x="13986219" y="8345837"/>
            <a:ext cx="1920089" cy="696701"/>
            <a:chOff x="0" y="0"/>
            <a:chExt cx="1920088" cy="696700"/>
          </a:xfrm>
        </p:grpSpPr>
        <p:sp>
          <p:nvSpPr>
            <p:cNvPr id="1049" name="Rectangle"/>
            <p:cNvSpPr/>
            <p:nvPr/>
          </p:nvSpPr>
          <p:spPr>
            <a:xfrm>
              <a:off x="-1" y="-1"/>
              <a:ext cx="1920090" cy="696702"/>
            </a:xfrm>
            <a:prstGeom prst="rect">
              <a:avLst/>
            </a:prstGeom>
            <a:solidFill>
              <a:srgbClr val="942192"/>
            </a:solidFill>
            <a:ln w="12700" cap="flat">
              <a:noFill/>
              <a:miter lim="400000"/>
            </a:ln>
            <a:effectLst>
              <a:outerShdw blurRad="38100" dist="25400" dir="5400000" rotWithShape="0">
                <a:srgbClr val="000000">
                  <a:alpha val="50000"/>
                </a:srgbClr>
              </a:outerShdw>
            </a:effectLst>
          </p:spPr>
          <p:txBody>
            <a:bodyPr wrap="square" lIns="121918" tIns="121918" rIns="121918" bIns="121918" numCol="1" anchor="ctr">
              <a:noAutofit/>
            </a:bodyPr>
            <a:lstStyle/>
            <a:p>
              <a:pPr algn="ctr" defTabSz="825500">
                <a:lnSpc>
                  <a:spcPct val="100000"/>
                </a:lnSpc>
                <a:spcBef>
                  <a:spcPts val="0"/>
                </a:spcBef>
                <a:defRPr sz="5000" b="0">
                  <a:solidFill>
                    <a:srgbClr val="FFFFFF"/>
                  </a:solidFill>
                  <a:latin typeface="+mj-lt"/>
                  <a:ea typeface="+mj-ea"/>
                  <a:cs typeface="+mj-cs"/>
                  <a:sym typeface="Helvetica"/>
                </a:defRPr>
              </a:pPr>
              <a:endParaRPr/>
            </a:p>
          </p:txBody>
        </p:sp>
        <p:sp>
          <p:nvSpPr>
            <p:cNvPr id="1050" name="AWS"/>
            <p:cNvSpPr txBox="1"/>
            <p:nvPr/>
          </p:nvSpPr>
          <p:spPr>
            <a:xfrm>
              <a:off x="-1" y="68950"/>
              <a:ext cx="1920090" cy="5588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ctr">
              <a:spAutoFit/>
            </a:bodyPr>
            <a:lstStyle>
              <a:lvl1pPr algn="ctr" defTabSz="825500">
                <a:lnSpc>
                  <a:spcPct val="100000"/>
                </a:lnSpc>
                <a:spcBef>
                  <a:spcPts val="0"/>
                </a:spcBef>
                <a:defRPr sz="3000" b="0">
                  <a:solidFill>
                    <a:srgbClr val="FFFFFF"/>
                  </a:solidFill>
                  <a:latin typeface="+mj-lt"/>
                  <a:ea typeface="+mj-ea"/>
                  <a:cs typeface="+mj-cs"/>
                  <a:sym typeface="Helvetica"/>
                </a:defRPr>
              </a:lvl1pPr>
            </a:lstStyle>
            <a:p>
              <a:r>
                <a:t>AWS</a:t>
              </a:r>
            </a:p>
          </p:txBody>
        </p:sp>
      </p:grpSp>
      <p:grpSp>
        <p:nvGrpSpPr>
          <p:cNvPr id="1054" name="Azure"/>
          <p:cNvGrpSpPr/>
          <p:nvPr/>
        </p:nvGrpSpPr>
        <p:grpSpPr>
          <a:xfrm>
            <a:off x="14003960" y="10280274"/>
            <a:ext cx="1920089" cy="696700"/>
            <a:chOff x="0" y="0"/>
            <a:chExt cx="1920088" cy="696698"/>
          </a:xfrm>
        </p:grpSpPr>
        <p:sp>
          <p:nvSpPr>
            <p:cNvPr id="1052" name="Rectangle"/>
            <p:cNvSpPr/>
            <p:nvPr/>
          </p:nvSpPr>
          <p:spPr>
            <a:xfrm>
              <a:off x="-1" y="0"/>
              <a:ext cx="1920090" cy="696699"/>
            </a:xfrm>
            <a:prstGeom prst="rect">
              <a:avLst/>
            </a:prstGeom>
            <a:solidFill>
              <a:srgbClr val="942192"/>
            </a:solidFill>
            <a:ln w="12700" cap="flat">
              <a:noFill/>
              <a:miter lim="400000"/>
            </a:ln>
            <a:effectLst>
              <a:outerShdw blurRad="38100" dist="25400" dir="5400000" rotWithShape="0">
                <a:srgbClr val="000000">
                  <a:alpha val="50000"/>
                </a:srgbClr>
              </a:outerShdw>
            </a:effectLst>
          </p:spPr>
          <p:txBody>
            <a:bodyPr wrap="square" lIns="121918" tIns="121918" rIns="121918" bIns="121918" numCol="1" anchor="ctr">
              <a:noAutofit/>
            </a:bodyPr>
            <a:lstStyle/>
            <a:p>
              <a:pPr algn="ctr" defTabSz="825500">
                <a:lnSpc>
                  <a:spcPct val="100000"/>
                </a:lnSpc>
                <a:spcBef>
                  <a:spcPts val="0"/>
                </a:spcBef>
                <a:defRPr sz="5000" b="0">
                  <a:solidFill>
                    <a:srgbClr val="FFFFFF"/>
                  </a:solidFill>
                  <a:latin typeface="+mj-lt"/>
                  <a:ea typeface="+mj-ea"/>
                  <a:cs typeface="+mj-cs"/>
                  <a:sym typeface="Helvetica"/>
                </a:defRPr>
              </a:pPr>
              <a:endParaRPr/>
            </a:p>
          </p:txBody>
        </p:sp>
        <p:sp>
          <p:nvSpPr>
            <p:cNvPr id="1053" name="Azure"/>
            <p:cNvSpPr txBox="1"/>
            <p:nvPr/>
          </p:nvSpPr>
          <p:spPr>
            <a:xfrm>
              <a:off x="-1" y="68949"/>
              <a:ext cx="1920090" cy="5588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ctr">
              <a:spAutoFit/>
            </a:bodyPr>
            <a:lstStyle>
              <a:lvl1pPr algn="ctr" defTabSz="825500">
                <a:lnSpc>
                  <a:spcPct val="100000"/>
                </a:lnSpc>
                <a:spcBef>
                  <a:spcPts val="0"/>
                </a:spcBef>
                <a:defRPr sz="3000" b="0">
                  <a:solidFill>
                    <a:srgbClr val="FFFFFF"/>
                  </a:solidFill>
                  <a:latin typeface="+mj-lt"/>
                  <a:ea typeface="+mj-ea"/>
                  <a:cs typeface="+mj-cs"/>
                  <a:sym typeface="Helvetica"/>
                </a:defRPr>
              </a:lvl1pPr>
            </a:lstStyle>
            <a:p>
              <a:r>
                <a:t>Azure</a:t>
              </a:r>
            </a:p>
          </p:txBody>
        </p:sp>
      </p:grpSp>
      <p:sp>
        <p:nvSpPr>
          <p:cNvPr id="1055" name="API Integration"/>
          <p:cNvSpPr txBox="1"/>
          <p:nvPr/>
        </p:nvSpPr>
        <p:spPr>
          <a:xfrm>
            <a:off x="15170038" y="12402167"/>
            <a:ext cx="3974567" cy="523239"/>
          </a:xfrm>
          <a:prstGeom prst="rect">
            <a:avLst/>
          </a:prstGeom>
          <a:ln w="12700">
            <a:miter lim="400000"/>
          </a:ln>
          <a:extLst>
            <a:ext uri="{C572A759-6A51-4108-AA02-DFA0A04FC94B}">
              <ma14:wrappingTextBoxFlag xmlns="" xmlns:ma14="http://schemas.microsoft.com/office/mac/drawingml/2011/main" val="1"/>
            </a:ext>
          </a:extLst>
        </p:spPr>
        <p:txBody>
          <a:bodyPr lIns="121918" tIns="121918" rIns="121918" bIns="121918" anchor="b">
            <a:spAutoFit/>
          </a:bodyPr>
          <a:lstStyle>
            <a:lvl1pPr algn="ctr">
              <a:lnSpc>
                <a:spcPct val="150000"/>
              </a:lnSpc>
              <a:spcBef>
                <a:spcPts val="0"/>
              </a:spcBef>
              <a:defRPr sz="1800" cap="all">
                <a:solidFill>
                  <a:srgbClr val="44546A"/>
                </a:solidFill>
                <a:latin typeface="Verdana"/>
                <a:ea typeface="Verdana"/>
                <a:cs typeface="Verdana"/>
                <a:sym typeface="Verdana"/>
              </a:defRPr>
            </a:lvl1pPr>
          </a:lstStyle>
          <a:p>
            <a:r>
              <a:t>API Integration</a:t>
            </a:r>
          </a:p>
        </p:txBody>
      </p:sp>
    </p:spTree>
    <p:extLst>
      <p:ext uri="{BB962C8B-B14F-4D97-AF65-F5344CB8AC3E}">
        <p14:creationId xmlns:p14="http://schemas.microsoft.com/office/powerpoint/2010/main" val="3885540751"/>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9" name="Rectangle"/>
          <p:cNvSpPr/>
          <p:nvPr/>
        </p:nvSpPr>
        <p:spPr>
          <a:xfrm>
            <a:off x="13472346" y="3348718"/>
            <a:ext cx="8710407" cy="9146283"/>
          </a:xfrm>
          <a:prstGeom prst="rect">
            <a:avLst/>
          </a:prstGeom>
          <a:gradFill>
            <a:gsLst>
              <a:gs pos="0">
                <a:srgbClr val="FFFFFF">
                  <a:alpha val="44001"/>
                </a:srgbClr>
              </a:gs>
              <a:gs pos="100000">
                <a:srgbClr val="EEEEEE">
                  <a:alpha val="44001"/>
                </a:srgbClr>
              </a:gs>
            </a:gsLst>
            <a:lin ang="16200000"/>
          </a:gradFill>
          <a:ln w="12700">
            <a:miter lim="400000"/>
          </a:ln>
        </p:spPr>
        <p:txBody>
          <a:bodyPr lIns="121918" tIns="121918" rIns="121918" bIns="121918" anchor="ctr"/>
          <a:lstStyle/>
          <a:p>
            <a:pPr>
              <a:lnSpc>
                <a:spcPct val="100000"/>
              </a:lnSpc>
              <a:spcBef>
                <a:spcPts val="0"/>
              </a:spcBef>
              <a:defRPr sz="3400" b="0">
                <a:latin typeface="Verdana"/>
                <a:ea typeface="Verdana"/>
                <a:cs typeface="Verdana"/>
                <a:sym typeface="Verdana"/>
              </a:defRPr>
            </a:pPr>
            <a:endParaRPr/>
          </a:p>
        </p:txBody>
      </p:sp>
      <p:grpSp>
        <p:nvGrpSpPr>
          <p:cNvPr id="1064" name="Group"/>
          <p:cNvGrpSpPr/>
          <p:nvPr/>
        </p:nvGrpSpPr>
        <p:grpSpPr>
          <a:xfrm>
            <a:off x="12465369" y="10280273"/>
            <a:ext cx="611225" cy="696702"/>
            <a:chOff x="0" y="0"/>
            <a:chExt cx="611223" cy="696700"/>
          </a:xfrm>
        </p:grpSpPr>
        <p:sp>
          <p:nvSpPr>
            <p:cNvPr id="1060" name="Shape"/>
            <p:cNvSpPr/>
            <p:nvPr/>
          </p:nvSpPr>
          <p:spPr>
            <a:xfrm>
              <a:off x="211052" y="123302"/>
              <a:ext cx="189118" cy="32906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7200"/>
                  </a:lnTo>
                  <a:lnTo>
                    <a:pt x="21600" y="21600"/>
                  </a:lnTo>
                  <a:lnTo>
                    <a:pt x="0" y="14400"/>
                  </a:lnTo>
                  <a:lnTo>
                    <a:pt x="0" y="0"/>
                  </a:lnTo>
                  <a:close/>
                </a:path>
              </a:pathLst>
            </a:custGeom>
            <a:solidFill>
              <a:schemeClr val="accent4"/>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sp>
          <p:nvSpPr>
            <p:cNvPr id="1061" name="Shape"/>
            <p:cNvSpPr/>
            <p:nvPr/>
          </p:nvSpPr>
          <p:spPr>
            <a:xfrm>
              <a:off x="420592" y="123302"/>
              <a:ext cx="190631" cy="329062"/>
            </a:xfrm>
            <a:custGeom>
              <a:avLst/>
              <a:gdLst/>
              <a:ahLst/>
              <a:cxnLst>
                <a:cxn ang="0">
                  <a:pos x="wd2" y="hd2"/>
                </a:cxn>
                <a:cxn ang="5400000">
                  <a:pos x="wd2" y="hd2"/>
                </a:cxn>
                <a:cxn ang="10800000">
                  <a:pos x="wd2" y="hd2"/>
                </a:cxn>
                <a:cxn ang="16200000">
                  <a:pos x="wd2" y="hd2"/>
                </a:cxn>
              </a:cxnLst>
              <a:rect l="0" t="0" r="r" b="b"/>
              <a:pathLst>
                <a:path w="21600" h="21600" extrusionOk="0">
                  <a:moveTo>
                    <a:pt x="0" y="7200"/>
                  </a:moveTo>
                  <a:lnTo>
                    <a:pt x="0" y="21600"/>
                  </a:lnTo>
                  <a:lnTo>
                    <a:pt x="21600" y="14400"/>
                  </a:lnTo>
                  <a:lnTo>
                    <a:pt x="21600" y="0"/>
                  </a:lnTo>
                  <a:lnTo>
                    <a:pt x="0" y="7200"/>
                  </a:lnTo>
                  <a:close/>
                </a:path>
              </a:pathLst>
            </a:custGeom>
            <a:solidFill>
              <a:srgbClr val="4040B2"/>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sp>
          <p:nvSpPr>
            <p:cNvPr id="1062" name="Shape"/>
            <p:cNvSpPr/>
            <p:nvPr/>
          </p:nvSpPr>
          <p:spPr>
            <a:xfrm>
              <a:off x="-1" y="-1"/>
              <a:ext cx="189875" cy="33057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4384"/>
                  </a:lnTo>
                  <a:lnTo>
                    <a:pt x="21600" y="21600"/>
                  </a:lnTo>
                  <a:lnTo>
                    <a:pt x="21600" y="7216"/>
                  </a:lnTo>
                  <a:lnTo>
                    <a:pt x="0" y="0"/>
                  </a:lnTo>
                  <a:close/>
                </a:path>
              </a:pathLst>
            </a:custGeom>
            <a:solidFill>
              <a:schemeClr val="accent4"/>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sp>
          <p:nvSpPr>
            <p:cNvPr id="1063" name="Shape"/>
            <p:cNvSpPr/>
            <p:nvPr/>
          </p:nvSpPr>
          <p:spPr>
            <a:xfrm>
              <a:off x="211052" y="366882"/>
              <a:ext cx="189118" cy="329818"/>
            </a:xfrm>
            <a:custGeom>
              <a:avLst/>
              <a:gdLst/>
              <a:ahLst/>
              <a:cxnLst>
                <a:cxn ang="0">
                  <a:pos x="wd2" y="hd2"/>
                </a:cxn>
                <a:cxn ang="5400000">
                  <a:pos x="wd2" y="hd2"/>
                </a:cxn>
                <a:cxn ang="10800000">
                  <a:pos x="wd2" y="hd2"/>
                </a:cxn>
                <a:cxn ang="16200000">
                  <a:pos x="wd2" y="hd2"/>
                </a:cxn>
              </a:cxnLst>
              <a:rect l="0" t="0" r="r" b="b"/>
              <a:pathLst>
                <a:path w="21600" h="21600" extrusionOk="0">
                  <a:moveTo>
                    <a:pt x="0" y="14417"/>
                  </a:moveTo>
                  <a:lnTo>
                    <a:pt x="21600" y="21600"/>
                  </a:lnTo>
                  <a:lnTo>
                    <a:pt x="21600" y="7233"/>
                  </a:lnTo>
                  <a:lnTo>
                    <a:pt x="0" y="0"/>
                  </a:lnTo>
                  <a:lnTo>
                    <a:pt x="0" y="14417"/>
                  </a:lnTo>
                  <a:close/>
                </a:path>
              </a:pathLst>
            </a:custGeom>
            <a:solidFill>
              <a:schemeClr val="accent4"/>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grpSp>
      <p:sp>
        <p:nvSpPr>
          <p:cNvPr id="1065" name="Slide Number"/>
          <p:cNvSpPr txBox="1">
            <a:spLocks noGrp="1"/>
          </p:cNvSpPr>
          <p:nvPr>
            <p:ph type="sldNum" sz="quarter" idx="4294967295"/>
          </p:nvPr>
        </p:nvSpPr>
        <p:spPr>
          <a:xfrm>
            <a:off x="23456898" y="12945581"/>
            <a:ext cx="514905" cy="485139"/>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34</a:t>
            </a:fld>
            <a:endParaRPr/>
          </a:p>
        </p:txBody>
      </p:sp>
      <p:sp>
        <p:nvSpPr>
          <p:cNvPr id="1066" name="Line"/>
          <p:cNvSpPr/>
          <p:nvPr/>
        </p:nvSpPr>
        <p:spPr>
          <a:xfrm>
            <a:off x="16141735" y="11608541"/>
            <a:ext cx="1507201" cy="2"/>
          </a:xfrm>
          <a:prstGeom prst="line">
            <a:avLst/>
          </a:prstGeom>
          <a:ln w="25400">
            <a:solidFill>
              <a:srgbClr val="000000">
                <a:alpha val="34000"/>
              </a:srgbClr>
            </a:solidFill>
            <a:miter lim="400000"/>
            <a:tailEnd type="triangle"/>
          </a:ln>
        </p:spPr>
        <p:txBody>
          <a:bodyPr lIns="45718" tIns="45718" rIns="45718" bIns="45718"/>
          <a:lstStyle/>
          <a:p>
            <a:pPr>
              <a:defRPr>
                <a:solidFill>
                  <a:srgbClr val="FFFFFF"/>
                </a:solidFill>
              </a:defRPr>
            </a:pPr>
            <a:endParaRPr/>
          </a:p>
        </p:txBody>
      </p:sp>
      <p:sp>
        <p:nvSpPr>
          <p:cNvPr id="1067" name="Extensible provider model"/>
          <p:cNvSpPr txBox="1"/>
          <p:nvPr/>
        </p:nvSpPr>
        <p:spPr>
          <a:xfrm>
            <a:off x="13472346" y="3541814"/>
            <a:ext cx="8710407" cy="664633"/>
          </a:xfrm>
          <a:prstGeom prst="rect">
            <a:avLst/>
          </a:prstGeom>
          <a:ln w="127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lgn="ctr">
              <a:lnSpc>
                <a:spcPct val="150000"/>
              </a:lnSpc>
              <a:spcBef>
                <a:spcPts val="0"/>
              </a:spcBef>
              <a:defRPr sz="2600" cap="all">
                <a:solidFill>
                  <a:srgbClr val="44546A"/>
                </a:solidFill>
                <a:latin typeface="Verdana"/>
                <a:ea typeface="Verdana"/>
                <a:cs typeface="Verdana"/>
                <a:sym typeface="Verdana"/>
              </a:defRPr>
            </a:lvl1pPr>
          </a:lstStyle>
          <a:p>
            <a:r>
              <a:t>Extensible provider model</a:t>
            </a:r>
          </a:p>
        </p:txBody>
      </p:sp>
      <p:sp>
        <p:nvSpPr>
          <p:cNvPr id="1068" name="Shape"/>
          <p:cNvSpPr/>
          <p:nvPr/>
        </p:nvSpPr>
        <p:spPr>
          <a:xfrm>
            <a:off x="10255083" y="9170669"/>
            <a:ext cx="5031635" cy="2915962"/>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chemeClr val="accent4">
              <a:alpha val="14000"/>
            </a:schemeClr>
          </a:solidFill>
          <a:ln w="63500">
            <a:solidFill>
              <a:schemeClr val="accent4">
                <a:alpha val="56000"/>
              </a:schemeClr>
            </a:solidFill>
            <a:miter/>
          </a:ln>
        </p:spPr>
        <p:txBody>
          <a:bodyPr lIns="121918" tIns="121918" rIns="121918" bIns="121918"/>
          <a:lstStyle/>
          <a:p>
            <a:pPr>
              <a:lnSpc>
                <a:spcPct val="100000"/>
              </a:lnSpc>
              <a:spcBef>
                <a:spcPts val="0"/>
              </a:spcBef>
              <a:defRPr sz="3400" b="0">
                <a:latin typeface="Verdana"/>
                <a:ea typeface="Verdana"/>
                <a:cs typeface="Verdana"/>
                <a:sym typeface="Verdana"/>
              </a:defRPr>
            </a:pPr>
            <a:endParaRPr/>
          </a:p>
        </p:txBody>
      </p:sp>
      <p:grpSp>
        <p:nvGrpSpPr>
          <p:cNvPr id="1071" name="Core"/>
          <p:cNvGrpSpPr/>
          <p:nvPr/>
        </p:nvGrpSpPr>
        <p:grpSpPr>
          <a:xfrm>
            <a:off x="8772953" y="10118800"/>
            <a:ext cx="2557733" cy="1019647"/>
            <a:chOff x="0" y="0"/>
            <a:chExt cx="2557732" cy="1019645"/>
          </a:xfrm>
        </p:grpSpPr>
        <p:sp>
          <p:nvSpPr>
            <p:cNvPr id="1069" name="Rectangle"/>
            <p:cNvSpPr/>
            <p:nvPr/>
          </p:nvSpPr>
          <p:spPr>
            <a:xfrm>
              <a:off x="-1" y="0"/>
              <a:ext cx="2557734" cy="1019646"/>
            </a:xfrm>
            <a:prstGeom prst="rect">
              <a:avLst/>
            </a:prstGeom>
            <a:solidFill>
              <a:schemeClr val="accent4"/>
            </a:solidFill>
            <a:ln w="12700" cap="flat">
              <a:noFill/>
              <a:miter lim="400000"/>
            </a:ln>
            <a:effectLst>
              <a:outerShdw blurRad="38100" dist="25400" dir="5400000" rotWithShape="0">
                <a:srgbClr val="000000">
                  <a:alpha val="50000"/>
                </a:srgbClr>
              </a:outerShdw>
            </a:effectLst>
          </p:spPr>
          <p:txBody>
            <a:bodyPr wrap="square" lIns="121918" tIns="121918" rIns="121918" bIns="121918" numCol="1" anchor="ctr">
              <a:noAutofit/>
            </a:bodyPr>
            <a:lstStyle/>
            <a:p>
              <a:pPr algn="ctr" defTabSz="825500">
                <a:lnSpc>
                  <a:spcPct val="100000"/>
                </a:lnSpc>
                <a:spcBef>
                  <a:spcPts val="0"/>
                </a:spcBef>
                <a:defRPr sz="3700" b="0">
                  <a:solidFill>
                    <a:srgbClr val="FFFFFF"/>
                  </a:solidFill>
                  <a:latin typeface="+mj-lt"/>
                  <a:ea typeface="+mj-ea"/>
                  <a:cs typeface="+mj-cs"/>
                  <a:sym typeface="Helvetica"/>
                </a:defRPr>
              </a:pPr>
              <a:endParaRPr/>
            </a:p>
          </p:txBody>
        </p:sp>
        <p:sp>
          <p:nvSpPr>
            <p:cNvPr id="1070" name="Core"/>
            <p:cNvSpPr txBox="1"/>
            <p:nvPr/>
          </p:nvSpPr>
          <p:spPr>
            <a:xfrm>
              <a:off x="-1" y="179623"/>
              <a:ext cx="2557734" cy="6604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ctr">
              <a:spAutoFit/>
            </a:bodyPr>
            <a:lstStyle>
              <a:lvl1pPr algn="ctr" defTabSz="825500">
                <a:lnSpc>
                  <a:spcPct val="100000"/>
                </a:lnSpc>
                <a:spcBef>
                  <a:spcPts val="0"/>
                </a:spcBef>
                <a:defRPr sz="3700" b="0">
                  <a:solidFill>
                    <a:srgbClr val="FFFFFF"/>
                  </a:solidFill>
                  <a:latin typeface="+mj-lt"/>
                  <a:ea typeface="+mj-ea"/>
                  <a:cs typeface="+mj-cs"/>
                  <a:sym typeface="Helvetica"/>
                </a:defRPr>
              </a:lvl1pPr>
            </a:lstStyle>
            <a:p>
              <a:r>
                <a:t>Core</a:t>
              </a:r>
            </a:p>
          </p:txBody>
        </p:sp>
      </p:grpSp>
      <p:sp>
        <p:nvSpPr>
          <p:cNvPr id="1072" name="Line"/>
          <p:cNvSpPr/>
          <p:nvPr/>
        </p:nvSpPr>
        <p:spPr>
          <a:xfrm>
            <a:off x="13289723" y="4271235"/>
            <a:ext cx="9075650" cy="2"/>
          </a:xfrm>
          <a:prstGeom prst="line">
            <a:avLst/>
          </a:prstGeom>
          <a:ln w="63500">
            <a:solidFill>
              <a:srgbClr val="FFFFFF"/>
            </a:solidFill>
            <a:miter/>
          </a:ln>
        </p:spPr>
        <p:txBody>
          <a:bodyPr lIns="45718" tIns="45718" rIns="45718" bIns="45718"/>
          <a:lstStyle/>
          <a:p>
            <a:pPr>
              <a:defRPr>
                <a:solidFill>
                  <a:srgbClr val="FFFFFF"/>
                </a:solidFill>
              </a:defRPr>
            </a:pPr>
            <a:endParaRPr/>
          </a:p>
        </p:txBody>
      </p:sp>
      <p:grpSp>
        <p:nvGrpSpPr>
          <p:cNvPr id="1075" name="Alibaba"/>
          <p:cNvGrpSpPr/>
          <p:nvPr/>
        </p:nvGrpSpPr>
        <p:grpSpPr>
          <a:xfrm>
            <a:off x="14003960" y="11247490"/>
            <a:ext cx="1920089" cy="696701"/>
            <a:chOff x="0" y="0"/>
            <a:chExt cx="1920088" cy="696700"/>
          </a:xfrm>
        </p:grpSpPr>
        <p:sp>
          <p:nvSpPr>
            <p:cNvPr id="1073" name="Rectangle"/>
            <p:cNvSpPr/>
            <p:nvPr/>
          </p:nvSpPr>
          <p:spPr>
            <a:xfrm>
              <a:off x="-1" y="-1"/>
              <a:ext cx="1920090" cy="696702"/>
            </a:xfrm>
            <a:prstGeom prst="rect">
              <a:avLst/>
            </a:prstGeom>
            <a:solidFill>
              <a:srgbClr val="942192"/>
            </a:solidFill>
            <a:ln w="12700" cap="flat">
              <a:noFill/>
              <a:miter lim="400000"/>
            </a:ln>
            <a:effectLst>
              <a:outerShdw blurRad="38100" dist="25400" dir="5400000" rotWithShape="0">
                <a:srgbClr val="000000">
                  <a:alpha val="50000"/>
                </a:srgbClr>
              </a:outerShdw>
            </a:effectLst>
          </p:spPr>
          <p:txBody>
            <a:bodyPr wrap="square" lIns="121918" tIns="121918" rIns="121918" bIns="121918" numCol="1" anchor="ctr">
              <a:noAutofit/>
            </a:bodyPr>
            <a:lstStyle/>
            <a:p>
              <a:pPr algn="ctr" defTabSz="825500">
                <a:lnSpc>
                  <a:spcPct val="100000"/>
                </a:lnSpc>
                <a:spcBef>
                  <a:spcPts val="0"/>
                </a:spcBef>
                <a:defRPr sz="5000" b="0">
                  <a:solidFill>
                    <a:srgbClr val="FFFFFF"/>
                  </a:solidFill>
                  <a:latin typeface="+mj-lt"/>
                  <a:ea typeface="+mj-ea"/>
                  <a:cs typeface="+mj-cs"/>
                  <a:sym typeface="Helvetica"/>
                </a:defRPr>
              </a:pPr>
              <a:endParaRPr/>
            </a:p>
          </p:txBody>
        </p:sp>
        <p:sp>
          <p:nvSpPr>
            <p:cNvPr id="1074" name="Alibaba"/>
            <p:cNvSpPr txBox="1"/>
            <p:nvPr/>
          </p:nvSpPr>
          <p:spPr>
            <a:xfrm>
              <a:off x="-1" y="68950"/>
              <a:ext cx="1920090" cy="5588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ctr">
              <a:spAutoFit/>
            </a:bodyPr>
            <a:lstStyle>
              <a:lvl1pPr algn="ctr" defTabSz="825500">
                <a:lnSpc>
                  <a:spcPct val="100000"/>
                </a:lnSpc>
                <a:spcBef>
                  <a:spcPts val="0"/>
                </a:spcBef>
                <a:defRPr sz="3000" b="0">
                  <a:solidFill>
                    <a:srgbClr val="FFFFFF"/>
                  </a:solidFill>
                  <a:latin typeface="+mj-lt"/>
                  <a:ea typeface="+mj-ea"/>
                  <a:cs typeface="+mj-cs"/>
                  <a:sym typeface="Helvetica"/>
                </a:defRPr>
              </a:lvl1pPr>
            </a:lstStyle>
            <a:p>
              <a:r>
                <a:t>Alibaba</a:t>
              </a:r>
            </a:p>
          </p:txBody>
        </p:sp>
      </p:grpSp>
      <p:grpSp>
        <p:nvGrpSpPr>
          <p:cNvPr id="1078" name="GCP"/>
          <p:cNvGrpSpPr/>
          <p:nvPr/>
        </p:nvGrpSpPr>
        <p:grpSpPr>
          <a:xfrm>
            <a:off x="13968477" y="9313056"/>
            <a:ext cx="1920089" cy="696701"/>
            <a:chOff x="0" y="0"/>
            <a:chExt cx="1920088" cy="696700"/>
          </a:xfrm>
        </p:grpSpPr>
        <p:sp>
          <p:nvSpPr>
            <p:cNvPr id="1076" name="Rectangle"/>
            <p:cNvSpPr/>
            <p:nvPr/>
          </p:nvSpPr>
          <p:spPr>
            <a:xfrm>
              <a:off x="-1" y="-1"/>
              <a:ext cx="1920090" cy="696702"/>
            </a:xfrm>
            <a:prstGeom prst="rect">
              <a:avLst/>
            </a:prstGeom>
            <a:solidFill>
              <a:srgbClr val="942192"/>
            </a:solidFill>
            <a:ln w="12700" cap="flat">
              <a:noFill/>
              <a:miter lim="400000"/>
            </a:ln>
            <a:effectLst>
              <a:outerShdw blurRad="38100" dist="25400" dir="5400000" rotWithShape="0">
                <a:srgbClr val="000000">
                  <a:alpha val="50000"/>
                </a:srgbClr>
              </a:outerShdw>
            </a:effectLst>
          </p:spPr>
          <p:txBody>
            <a:bodyPr wrap="square" lIns="121918" tIns="121918" rIns="121918" bIns="121918" numCol="1" anchor="ctr">
              <a:noAutofit/>
            </a:bodyPr>
            <a:lstStyle/>
            <a:p>
              <a:pPr algn="ctr" defTabSz="825500">
                <a:lnSpc>
                  <a:spcPct val="100000"/>
                </a:lnSpc>
                <a:spcBef>
                  <a:spcPts val="0"/>
                </a:spcBef>
                <a:defRPr sz="5000" b="0">
                  <a:solidFill>
                    <a:srgbClr val="FFFFFF"/>
                  </a:solidFill>
                  <a:latin typeface="+mj-lt"/>
                  <a:ea typeface="+mj-ea"/>
                  <a:cs typeface="+mj-cs"/>
                  <a:sym typeface="Helvetica"/>
                </a:defRPr>
              </a:pPr>
              <a:endParaRPr/>
            </a:p>
          </p:txBody>
        </p:sp>
        <p:sp>
          <p:nvSpPr>
            <p:cNvPr id="1077" name="GCP"/>
            <p:cNvSpPr txBox="1"/>
            <p:nvPr/>
          </p:nvSpPr>
          <p:spPr>
            <a:xfrm>
              <a:off x="-1" y="68950"/>
              <a:ext cx="1920090" cy="5588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ctr">
              <a:spAutoFit/>
            </a:bodyPr>
            <a:lstStyle>
              <a:lvl1pPr algn="ctr" defTabSz="825500">
                <a:lnSpc>
                  <a:spcPct val="100000"/>
                </a:lnSpc>
                <a:spcBef>
                  <a:spcPts val="0"/>
                </a:spcBef>
                <a:defRPr sz="3000" b="0">
                  <a:solidFill>
                    <a:srgbClr val="FFFFFF"/>
                  </a:solidFill>
                  <a:latin typeface="+mj-lt"/>
                  <a:ea typeface="+mj-ea"/>
                  <a:cs typeface="+mj-cs"/>
                  <a:sym typeface="Helvetica"/>
                </a:defRPr>
              </a:lvl1pPr>
            </a:lstStyle>
            <a:p>
              <a:r>
                <a:t>GCP</a:t>
              </a:r>
            </a:p>
          </p:txBody>
        </p:sp>
      </p:grpSp>
      <p:grpSp>
        <p:nvGrpSpPr>
          <p:cNvPr id="1081" name="AWS"/>
          <p:cNvGrpSpPr/>
          <p:nvPr/>
        </p:nvGrpSpPr>
        <p:grpSpPr>
          <a:xfrm>
            <a:off x="13986219" y="8345837"/>
            <a:ext cx="1920089" cy="696701"/>
            <a:chOff x="0" y="0"/>
            <a:chExt cx="1920088" cy="696700"/>
          </a:xfrm>
        </p:grpSpPr>
        <p:sp>
          <p:nvSpPr>
            <p:cNvPr id="1079" name="Rectangle"/>
            <p:cNvSpPr/>
            <p:nvPr/>
          </p:nvSpPr>
          <p:spPr>
            <a:xfrm>
              <a:off x="-1" y="-1"/>
              <a:ext cx="1920090" cy="696702"/>
            </a:xfrm>
            <a:prstGeom prst="rect">
              <a:avLst/>
            </a:prstGeom>
            <a:solidFill>
              <a:srgbClr val="942192"/>
            </a:solidFill>
            <a:ln w="12700" cap="flat">
              <a:noFill/>
              <a:miter lim="400000"/>
            </a:ln>
            <a:effectLst>
              <a:outerShdw blurRad="38100" dist="25400" dir="5400000" rotWithShape="0">
                <a:srgbClr val="000000">
                  <a:alpha val="50000"/>
                </a:srgbClr>
              </a:outerShdw>
            </a:effectLst>
          </p:spPr>
          <p:txBody>
            <a:bodyPr wrap="square" lIns="121918" tIns="121918" rIns="121918" bIns="121918" numCol="1" anchor="ctr">
              <a:noAutofit/>
            </a:bodyPr>
            <a:lstStyle/>
            <a:p>
              <a:pPr algn="ctr" defTabSz="825500">
                <a:lnSpc>
                  <a:spcPct val="100000"/>
                </a:lnSpc>
                <a:spcBef>
                  <a:spcPts val="0"/>
                </a:spcBef>
                <a:defRPr sz="5000" b="0">
                  <a:solidFill>
                    <a:srgbClr val="FFFFFF"/>
                  </a:solidFill>
                  <a:latin typeface="+mj-lt"/>
                  <a:ea typeface="+mj-ea"/>
                  <a:cs typeface="+mj-cs"/>
                  <a:sym typeface="Helvetica"/>
                </a:defRPr>
              </a:pPr>
              <a:endParaRPr/>
            </a:p>
          </p:txBody>
        </p:sp>
        <p:sp>
          <p:nvSpPr>
            <p:cNvPr id="1080" name="AWS"/>
            <p:cNvSpPr txBox="1"/>
            <p:nvPr/>
          </p:nvSpPr>
          <p:spPr>
            <a:xfrm>
              <a:off x="-1" y="68950"/>
              <a:ext cx="1920090" cy="5588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ctr">
              <a:spAutoFit/>
            </a:bodyPr>
            <a:lstStyle>
              <a:lvl1pPr algn="ctr" defTabSz="825500">
                <a:lnSpc>
                  <a:spcPct val="100000"/>
                </a:lnSpc>
                <a:spcBef>
                  <a:spcPts val="0"/>
                </a:spcBef>
                <a:defRPr sz="3000" b="0">
                  <a:solidFill>
                    <a:srgbClr val="FFFFFF"/>
                  </a:solidFill>
                  <a:latin typeface="+mj-lt"/>
                  <a:ea typeface="+mj-ea"/>
                  <a:cs typeface="+mj-cs"/>
                  <a:sym typeface="Helvetica"/>
                </a:defRPr>
              </a:lvl1pPr>
            </a:lstStyle>
            <a:p>
              <a:r>
                <a:t>AWS</a:t>
              </a:r>
            </a:p>
          </p:txBody>
        </p:sp>
      </p:grpSp>
      <p:sp>
        <p:nvSpPr>
          <p:cNvPr id="1082" name="Line"/>
          <p:cNvSpPr/>
          <p:nvPr/>
        </p:nvSpPr>
        <p:spPr>
          <a:xfrm>
            <a:off x="16141735" y="10628623"/>
            <a:ext cx="2711349" cy="2"/>
          </a:xfrm>
          <a:prstGeom prst="line">
            <a:avLst/>
          </a:prstGeom>
          <a:ln w="25400">
            <a:solidFill>
              <a:srgbClr val="000000">
                <a:alpha val="34000"/>
              </a:srgbClr>
            </a:solidFill>
            <a:miter lim="400000"/>
            <a:tailEnd type="triangle"/>
          </a:ln>
        </p:spPr>
        <p:txBody>
          <a:bodyPr lIns="45718" tIns="45718" rIns="45718" bIns="45718"/>
          <a:lstStyle/>
          <a:p>
            <a:pPr>
              <a:defRPr>
                <a:solidFill>
                  <a:srgbClr val="FFFFFF"/>
                </a:solidFill>
              </a:defRPr>
            </a:pPr>
            <a:endParaRPr/>
          </a:p>
        </p:txBody>
      </p:sp>
      <p:sp>
        <p:nvSpPr>
          <p:cNvPr id="1083" name="Line"/>
          <p:cNvSpPr/>
          <p:nvPr/>
        </p:nvSpPr>
        <p:spPr>
          <a:xfrm>
            <a:off x="16141735" y="9717850"/>
            <a:ext cx="1507201" cy="2"/>
          </a:xfrm>
          <a:prstGeom prst="line">
            <a:avLst/>
          </a:prstGeom>
          <a:ln w="25400">
            <a:solidFill>
              <a:srgbClr val="000000">
                <a:alpha val="34000"/>
              </a:srgbClr>
            </a:solidFill>
            <a:miter lim="400000"/>
            <a:tailEnd type="triangle"/>
          </a:ln>
        </p:spPr>
        <p:txBody>
          <a:bodyPr lIns="45718" tIns="45718" rIns="45718" bIns="45718"/>
          <a:lstStyle/>
          <a:p>
            <a:pPr>
              <a:defRPr>
                <a:solidFill>
                  <a:srgbClr val="FFFFFF"/>
                </a:solidFill>
              </a:defRPr>
            </a:pPr>
            <a:endParaRPr/>
          </a:p>
        </p:txBody>
      </p:sp>
      <p:sp>
        <p:nvSpPr>
          <p:cNvPr id="1084" name="Line"/>
          <p:cNvSpPr/>
          <p:nvPr/>
        </p:nvSpPr>
        <p:spPr>
          <a:xfrm>
            <a:off x="16141735" y="8694187"/>
            <a:ext cx="2711349" cy="2"/>
          </a:xfrm>
          <a:prstGeom prst="line">
            <a:avLst/>
          </a:prstGeom>
          <a:ln w="25400">
            <a:solidFill>
              <a:srgbClr val="000000">
                <a:alpha val="34000"/>
              </a:srgbClr>
            </a:solidFill>
            <a:miter lim="400000"/>
            <a:tailEnd type="triangle"/>
          </a:ln>
        </p:spPr>
        <p:txBody>
          <a:bodyPr lIns="45718" tIns="45718" rIns="45718" bIns="45718"/>
          <a:lstStyle/>
          <a:p>
            <a:pPr>
              <a:defRPr>
                <a:solidFill>
                  <a:srgbClr val="FFFFFF"/>
                </a:solidFill>
              </a:defRPr>
            </a:pPr>
            <a:endParaRPr/>
          </a:p>
        </p:txBody>
      </p:sp>
      <p:grpSp>
        <p:nvGrpSpPr>
          <p:cNvPr id="1087" name="…"/>
          <p:cNvGrpSpPr/>
          <p:nvPr/>
        </p:nvGrpSpPr>
        <p:grpSpPr>
          <a:xfrm>
            <a:off x="17141924" y="7703152"/>
            <a:ext cx="1920089" cy="696700"/>
            <a:chOff x="0" y="0"/>
            <a:chExt cx="1920088" cy="696698"/>
          </a:xfrm>
        </p:grpSpPr>
        <p:sp>
          <p:nvSpPr>
            <p:cNvPr id="1085" name="Rectangle"/>
            <p:cNvSpPr/>
            <p:nvPr/>
          </p:nvSpPr>
          <p:spPr>
            <a:xfrm>
              <a:off x="-1" y="0"/>
              <a:ext cx="1920090" cy="696699"/>
            </a:xfrm>
            <a:prstGeom prst="rect">
              <a:avLst/>
            </a:prstGeom>
            <a:solidFill>
              <a:srgbClr val="D783FF">
                <a:alpha val="73728"/>
              </a:srgbClr>
            </a:solidFill>
            <a:ln w="12700" cap="flat">
              <a:noFill/>
              <a:miter lim="400000"/>
            </a:ln>
            <a:effectLst/>
          </p:spPr>
          <p:txBody>
            <a:bodyPr wrap="square" lIns="121918" tIns="121918" rIns="121918" bIns="121918" numCol="1" anchor="ctr">
              <a:noAutofit/>
            </a:bodyPr>
            <a:lstStyle/>
            <a:p>
              <a:pPr algn="ctr" defTabSz="825500">
                <a:lnSpc>
                  <a:spcPct val="100000"/>
                </a:lnSpc>
                <a:spcBef>
                  <a:spcPts val="0"/>
                </a:spcBef>
                <a:defRPr sz="5000" b="0">
                  <a:solidFill>
                    <a:srgbClr val="FFFFFF"/>
                  </a:solidFill>
                  <a:latin typeface="+mj-lt"/>
                  <a:ea typeface="+mj-ea"/>
                  <a:cs typeface="+mj-cs"/>
                  <a:sym typeface="Helvetica"/>
                </a:defRPr>
              </a:pPr>
              <a:endParaRPr/>
            </a:p>
          </p:txBody>
        </p:sp>
        <p:sp>
          <p:nvSpPr>
            <p:cNvPr id="1086" name="…"/>
            <p:cNvSpPr txBox="1"/>
            <p:nvPr/>
          </p:nvSpPr>
          <p:spPr>
            <a:xfrm>
              <a:off x="-1" y="68949"/>
              <a:ext cx="1920090" cy="5588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ctr">
              <a:spAutoFit/>
            </a:bodyPr>
            <a:lstStyle>
              <a:lvl1pPr algn="ctr" defTabSz="825500">
                <a:lnSpc>
                  <a:spcPct val="100000"/>
                </a:lnSpc>
                <a:spcBef>
                  <a:spcPts val="0"/>
                </a:spcBef>
                <a:defRPr sz="3000" b="0">
                  <a:solidFill>
                    <a:srgbClr val="FFFFFF"/>
                  </a:solidFill>
                  <a:latin typeface="+mj-lt"/>
                  <a:ea typeface="+mj-ea"/>
                  <a:cs typeface="+mj-cs"/>
                  <a:sym typeface="Helvetica"/>
                </a:defRPr>
              </a:lvl1pPr>
            </a:lstStyle>
            <a:p>
              <a:r>
                <a:t>…</a:t>
              </a:r>
            </a:p>
          </p:txBody>
        </p:sp>
      </p:grpSp>
      <p:grpSp>
        <p:nvGrpSpPr>
          <p:cNvPr id="1090" name="…"/>
          <p:cNvGrpSpPr/>
          <p:nvPr/>
        </p:nvGrpSpPr>
        <p:grpSpPr>
          <a:xfrm>
            <a:off x="17141924" y="6694647"/>
            <a:ext cx="1920089" cy="696701"/>
            <a:chOff x="0" y="0"/>
            <a:chExt cx="1920088" cy="696700"/>
          </a:xfrm>
        </p:grpSpPr>
        <p:sp>
          <p:nvSpPr>
            <p:cNvPr id="1088" name="Rectangle"/>
            <p:cNvSpPr/>
            <p:nvPr/>
          </p:nvSpPr>
          <p:spPr>
            <a:xfrm>
              <a:off x="-1" y="-1"/>
              <a:ext cx="1920090" cy="696702"/>
            </a:xfrm>
            <a:prstGeom prst="rect">
              <a:avLst/>
            </a:prstGeom>
            <a:solidFill>
              <a:srgbClr val="D783FF">
                <a:alpha val="73728"/>
              </a:srgbClr>
            </a:solidFill>
            <a:ln w="12700" cap="flat">
              <a:noFill/>
              <a:miter lim="400000"/>
            </a:ln>
            <a:effectLst/>
          </p:spPr>
          <p:txBody>
            <a:bodyPr wrap="square" lIns="121918" tIns="121918" rIns="121918" bIns="121918" numCol="1" anchor="ctr">
              <a:noAutofit/>
            </a:bodyPr>
            <a:lstStyle/>
            <a:p>
              <a:pPr algn="ctr" defTabSz="825500">
                <a:lnSpc>
                  <a:spcPct val="100000"/>
                </a:lnSpc>
                <a:spcBef>
                  <a:spcPts val="0"/>
                </a:spcBef>
                <a:defRPr sz="5000" b="0">
                  <a:solidFill>
                    <a:srgbClr val="FFFFFF"/>
                  </a:solidFill>
                  <a:latin typeface="+mj-lt"/>
                  <a:ea typeface="+mj-ea"/>
                  <a:cs typeface="+mj-cs"/>
                  <a:sym typeface="Helvetica"/>
                </a:defRPr>
              </a:pPr>
              <a:endParaRPr/>
            </a:p>
          </p:txBody>
        </p:sp>
        <p:sp>
          <p:nvSpPr>
            <p:cNvPr id="1089" name="…"/>
            <p:cNvSpPr txBox="1"/>
            <p:nvPr/>
          </p:nvSpPr>
          <p:spPr>
            <a:xfrm>
              <a:off x="-1" y="68950"/>
              <a:ext cx="1920090" cy="5588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ctr">
              <a:spAutoFit/>
            </a:bodyPr>
            <a:lstStyle>
              <a:lvl1pPr algn="ctr" defTabSz="825500">
                <a:lnSpc>
                  <a:spcPct val="100000"/>
                </a:lnSpc>
                <a:spcBef>
                  <a:spcPts val="0"/>
                </a:spcBef>
                <a:defRPr sz="3000" b="0">
                  <a:solidFill>
                    <a:srgbClr val="FFFFFF"/>
                  </a:solidFill>
                  <a:latin typeface="+mj-lt"/>
                  <a:ea typeface="+mj-ea"/>
                  <a:cs typeface="+mj-cs"/>
                  <a:sym typeface="Helvetica"/>
                </a:defRPr>
              </a:lvl1pPr>
            </a:lstStyle>
            <a:p>
              <a:r>
                <a:t>…</a:t>
              </a:r>
            </a:p>
          </p:txBody>
        </p:sp>
      </p:grpSp>
      <p:grpSp>
        <p:nvGrpSpPr>
          <p:cNvPr id="1093" name="…"/>
          <p:cNvGrpSpPr/>
          <p:nvPr/>
        </p:nvGrpSpPr>
        <p:grpSpPr>
          <a:xfrm>
            <a:off x="17141924" y="5731955"/>
            <a:ext cx="1920089" cy="696701"/>
            <a:chOff x="0" y="0"/>
            <a:chExt cx="1920088" cy="696700"/>
          </a:xfrm>
        </p:grpSpPr>
        <p:sp>
          <p:nvSpPr>
            <p:cNvPr id="1091" name="Rectangle"/>
            <p:cNvSpPr/>
            <p:nvPr/>
          </p:nvSpPr>
          <p:spPr>
            <a:xfrm>
              <a:off x="-1" y="-1"/>
              <a:ext cx="1920090" cy="696702"/>
            </a:xfrm>
            <a:prstGeom prst="rect">
              <a:avLst/>
            </a:prstGeom>
            <a:solidFill>
              <a:srgbClr val="D783FF">
                <a:alpha val="73728"/>
              </a:srgbClr>
            </a:solidFill>
            <a:ln w="12700" cap="flat">
              <a:noFill/>
              <a:miter lim="400000"/>
            </a:ln>
            <a:effectLst/>
          </p:spPr>
          <p:txBody>
            <a:bodyPr wrap="square" lIns="121918" tIns="121918" rIns="121918" bIns="121918" numCol="1" anchor="ctr">
              <a:noAutofit/>
            </a:bodyPr>
            <a:lstStyle/>
            <a:p>
              <a:pPr algn="ctr" defTabSz="825500">
                <a:lnSpc>
                  <a:spcPct val="100000"/>
                </a:lnSpc>
                <a:spcBef>
                  <a:spcPts val="0"/>
                </a:spcBef>
                <a:defRPr sz="5000" b="0">
                  <a:solidFill>
                    <a:srgbClr val="FFFFFF"/>
                  </a:solidFill>
                  <a:latin typeface="+mj-lt"/>
                  <a:ea typeface="+mj-ea"/>
                  <a:cs typeface="+mj-cs"/>
                  <a:sym typeface="Helvetica"/>
                </a:defRPr>
              </a:pPr>
              <a:endParaRPr/>
            </a:p>
          </p:txBody>
        </p:sp>
        <p:sp>
          <p:nvSpPr>
            <p:cNvPr id="1092" name="…"/>
            <p:cNvSpPr txBox="1"/>
            <p:nvPr/>
          </p:nvSpPr>
          <p:spPr>
            <a:xfrm>
              <a:off x="-1" y="68950"/>
              <a:ext cx="1920090" cy="5588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ctr">
              <a:spAutoFit/>
            </a:bodyPr>
            <a:lstStyle>
              <a:lvl1pPr algn="ctr" defTabSz="825500">
                <a:lnSpc>
                  <a:spcPct val="100000"/>
                </a:lnSpc>
                <a:spcBef>
                  <a:spcPts val="0"/>
                </a:spcBef>
                <a:defRPr sz="3000" b="0">
                  <a:solidFill>
                    <a:srgbClr val="FFFFFF"/>
                  </a:solidFill>
                  <a:latin typeface="+mj-lt"/>
                  <a:ea typeface="+mj-ea"/>
                  <a:cs typeface="+mj-cs"/>
                  <a:sym typeface="Helvetica"/>
                </a:defRPr>
              </a:lvl1pPr>
            </a:lstStyle>
            <a:p>
              <a:r>
                <a:t>…</a:t>
              </a:r>
            </a:p>
          </p:txBody>
        </p:sp>
      </p:grpSp>
      <p:grpSp>
        <p:nvGrpSpPr>
          <p:cNvPr id="1096" name="…"/>
          <p:cNvGrpSpPr/>
          <p:nvPr/>
        </p:nvGrpSpPr>
        <p:grpSpPr>
          <a:xfrm>
            <a:off x="17141924" y="4723450"/>
            <a:ext cx="1920089" cy="696701"/>
            <a:chOff x="0" y="0"/>
            <a:chExt cx="1920088" cy="696700"/>
          </a:xfrm>
        </p:grpSpPr>
        <p:sp>
          <p:nvSpPr>
            <p:cNvPr id="1094" name="Rectangle"/>
            <p:cNvSpPr/>
            <p:nvPr/>
          </p:nvSpPr>
          <p:spPr>
            <a:xfrm>
              <a:off x="-1" y="-1"/>
              <a:ext cx="1920090" cy="696702"/>
            </a:xfrm>
            <a:prstGeom prst="rect">
              <a:avLst/>
            </a:prstGeom>
            <a:solidFill>
              <a:srgbClr val="D783FF">
                <a:alpha val="73728"/>
              </a:srgbClr>
            </a:solidFill>
            <a:ln w="12700" cap="flat">
              <a:noFill/>
              <a:miter lim="400000"/>
            </a:ln>
            <a:effectLst/>
          </p:spPr>
          <p:txBody>
            <a:bodyPr wrap="square" lIns="121918" tIns="121918" rIns="121918" bIns="121918" numCol="1" anchor="ctr">
              <a:noAutofit/>
            </a:bodyPr>
            <a:lstStyle/>
            <a:p>
              <a:pPr algn="ctr" defTabSz="825500">
                <a:lnSpc>
                  <a:spcPct val="100000"/>
                </a:lnSpc>
                <a:spcBef>
                  <a:spcPts val="0"/>
                </a:spcBef>
                <a:defRPr sz="5000" b="0">
                  <a:solidFill>
                    <a:srgbClr val="FFFFFF"/>
                  </a:solidFill>
                  <a:latin typeface="+mj-lt"/>
                  <a:ea typeface="+mj-ea"/>
                  <a:cs typeface="+mj-cs"/>
                  <a:sym typeface="Helvetica"/>
                </a:defRPr>
              </a:pPr>
              <a:endParaRPr/>
            </a:p>
          </p:txBody>
        </p:sp>
        <p:sp>
          <p:nvSpPr>
            <p:cNvPr id="1095" name="…"/>
            <p:cNvSpPr txBox="1"/>
            <p:nvPr/>
          </p:nvSpPr>
          <p:spPr>
            <a:xfrm>
              <a:off x="-1" y="68950"/>
              <a:ext cx="1920090" cy="5588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ctr">
              <a:spAutoFit/>
            </a:bodyPr>
            <a:lstStyle>
              <a:lvl1pPr algn="ctr" defTabSz="825500">
                <a:lnSpc>
                  <a:spcPct val="100000"/>
                </a:lnSpc>
                <a:spcBef>
                  <a:spcPts val="0"/>
                </a:spcBef>
                <a:defRPr sz="3000" b="0">
                  <a:solidFill>
                    <a:srgbClr val="FFFFFF"/>
                  </a:solidFill>
                  <a:latin typeface="+mj-lt"/>
                  <a:ea typeface="+mj-ea"/>
                  <a:cs typeface="+mj-cs"/>
                  <a:sym typeface="Helvetica"/>
                </a:defRPr>
              </a:lvl1pPr>
            </a:lstStyle>
            <a:p>
              <a:r>
                <a:t>…</a:t>
              </a:r>
            </a:p>
          </p:txBody>
        </p:sp>
      </p:grpSp>
      <p:grpSp>
        <p:nvGrpSpPr>
          <p:cNvPr id="1099" name="F5"/>
          <p:cNvGrpSpPr/>
          <p:nvPr/>
        </p:nvGrpSpPr>
        <p:grpSpPr>
          <a:xfrm>
            <a:off x="15727226" y="7573509"/>
            <a:ext cx="1920088" cy="696701"/>
            <a:chOff x="0" y="0"/>
            <a:chExt cx="1920086" cy="696700"/>
          </a:xfrm>
        </p:grpSpPr>
        <p:sp>
          <p:nvSpPr>
            <p:cNvPr id="1097" name="Rectangle"/>
            <p:cNvSpPr/>
            <p:nvPr/>
          </p:nvSpPr>
          <p:spPr>
            <a:xfrm>
              <a:off x="0" y="-1"/>
              <a:ext cx="1920087" cy="696702"/>
            </a:xfrm>
            <a:prstGeom prst="rect">
              <a:avLst/>
            </a:prstGeom>
            <a:solidFill>
              <a:srgbClr val="D783FF"/>
            </a:solidFill>
            <a:ln w="12700" cap="flat">
              <a:noFill/>
              <a:miter lim="400000"/>
            </a:ln>
            <a:effectLst>
              <a:outerShdw dist="25400" dir="5400000" rotWithShape="0">
                <a:srgbClr val="000000">
                  <a:alpha val="50000"/>
                </a:srgbClr>
              </a:outerShdw>
            </a:effectLst>
          </p:spPr>
          <p:txBody>
            <a:bodyPr wrap="square" lIns="121918" tIns="121918" rIns="121918" bIns="121918" numCol="1" anchor="ctr">
              <a:noAutofit/>
            </a:bodyPr>
            <a:lstStyle/>
            <a:p>
              <a:pPr algn="ctr" defTabSz="825500">
                <a:lnSpc>
                  <a:spcPct val="100000"/>
                </a:lnSpc>
                <a:spcBef>
                  <a:spcPts val="0"/>
                </a:spcBef>
                <a:defRPr sz="5000" b="0">
                  <a:solidFill>
                    <a:srgbClr val="FFFFFF"/>
                  </a:solidFill>
                  <a:latin typeface="+mj-lt"/>
                  <a:ea typeface="+mj-ea"/>
                  <a:cs typeface="+mj-cs"/>
                  <a:sym typeface="Helvetica"/>
                </a:defRPr>
              </a:pPr>
              <a:endParaRPr/>
            </a:p>
          </p:txBody>
        </p:sp>
        <p:sp>
          <p:nvSpPr>
            <p:cNvPr id="1098" name="F5"/>
            <p:cNvSpPr txBox="1"/>
            <p:nvPr/>
          </p:nvSpPr>
          <p:spPr>
            <a:xfrm>
              <a:off x="0" y="68950"/>
              <a:ext cx="1920087" cy="5588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ctr">
              <a:spAutoFit/>
            </a:bodyPr>
            <a:lstStyle>
              <a:lvl1pPr algn="ctr" defTabSz="825500">
                <a:lnSpc>
                  <a:spcPct val="100000"/>
                </a:lnSpc>
                <a:spcBef>
                  <a:spcPts val="0"/>
                </a:spcBef>
                <a:defRPr sz="3000" b="0">
                  <a:solidFill>
                    <a:srgbClr val="FFFFFF"/>
                  </a:solidFill>
                  <a:latin typeface="+mj-lt"/>
                  <a:ea typeface="+mj-ea"/>
                  <a:cs typeface="+mj-cs"/>
                  <a:sym typeface="Helvetica"/>
                </a:defRPr>
              </a:lvl1pPr>
            </a:lstStyle>
            <a:p>
              <a:r>
                <a:t>F5</a:t>
              </a:r>
            </a:p>
          </p:txBody>
        </p:sp>
      </p:grpSp>
      <p:grpSp>
        <p:nvGrpSpPr>
          <p:cNvPr id="1102" name="Akamai"/>
          <p:cNvGrpSpPr/>
          <p:nvPr/>
        </p:nvGrpSpPr>
        <p:grpSpPr>
          <a:xfrm>
            <a:off x="15727226" y="6565004"/>
            <a:ext cx="1920088" cy="696701"/>
            <a:chOff x="0" y="0"/>
            <a:chExt cx="1920086" cy="696700"/>
          </a:xfrm>
        </p:grpSpPr>
        <p:sp>
          <p:nvSpPr>
            <p:cNvPr id="1100" name="Rectangle"/>
            <p:cNvSpPr/>
            <p:nvPr/>
          </p:nvSpPr>
          <p:spPr>
            <a:xfrm>
              <a:off x="0" y="-1"/>
              <a:ext cx="1920087" cy="696702"/>
            </a:xfrm>
            <a:prstGeom prst="rect">
              <a:avLst/>
            </a:prstGeom>
            <a:solidFill>
              <a:srgbClr val="D783FF"/>
            </a:solidFill>
            <a:ln w="12700" cap="flat">
              <a:noFill/>
              <a:miter lim="400000"/>
            </a:ln>
            <a:effectLst>
              <a:outerShdw dist="25400" dir="5400000" rotWithShape="0">
                <a:srgbClr val="000000">
                  <a:alpha val="50000"/>
                </a:srgbClr>
              </a:outerShdw>
            </a:effectLst>
          </p:spPr>
          <p:txBody>
            <a:bodyPr wrap="square" lIns="121918" tIns="121918" rIns="121918" bIns="121918" numCol="1" anchor="ctr">
              <a:noAutofit/>
            </a:bodyPr>
            <a:lstStyle/>
            <a:p>
              <a:pPr algn="ctr" defTabSz="825500">
                <a:lnSpc>
                  <a:spcPct val="100000"/>
                </a:lnSpc>
                <a:spcBef>
                  <a:spcPts val="0"/>
                </a:spcBef>
                <a:defRPr sz="3000" b="0">
                  <a:solidFill>
                    <a:srgbClr val="FFFFFF"/>
                  </a:solidFill>
                  <a:latin typeface="+mj-lt"/>
                  <a:ea typeface="+mj-ea"/>
                  <a:cs typeface="+mj-cs"/>
                  <a:sym typeface="Helvetica"/>
                </a:defRPr>
              </a:pPr>
              <a:endParaRPr/>
            </a:p>
          </p:txBody>
        </p:sp>
        <p:sp>
          <p:nvSpPr>
            <p:cNvPr id="1101" name="Akamai"/>
            <p:cNvSpPr txBox="1"/>
            <p:nvPr/>
          </p:nvSpPr>
          <p:spPr>
            <a:xfrm>
              <a:off x="0" y="68950"/>
              <a:ext cx="1920087" cy="5588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ctr">
              <a:spAutoFit/>
            </a:bodyPr>
            <a:lstStyle>
              <a:lvl1pPr algn="ctr" defTabSz="825500">
                <a:lnSpc>
                  <a:spcPct val="100000"/>
                </a:lnSpc>
                <a:spcBef>
                  <a:spcPts val="0"/>
                </a:spcBef>
                <a:defRPr sz="3000" b="0">
                  <a:solidFill>
                    <a:srgbClr val="FFFFFF"/>
                  </a:solidFill>
                  <a:latin typeface="+mj-lt"/>
                  <a:ea typeface="+mj-ea"/>
                  <a:cs typeface="+mj-cs"/>
                  <a:sym typeface="Helvetica"/>
                </a:defRPr>
              </a:lvl1pPr>
            </a:lstStyle>
            <a:p>
              <a:r>
                <a:t>Akamai</a:t>
              </a:r>
            </a:p>
          </p:txBody>
        </p:sp>
      </p:grpSp>
      <p:grpSp>
        <p:nvGrpSpPr>
          <p:cNvPr id="1105" name="Heroku"/>
          <p:cNvGrpSpPr/>
          <p:nvPr/>
        </p:nvGrpSpPr>
        <p:grpSpPr>
          <a:xfrm>
            <a:off x="15727226" y="5602313"/>
            <a:ext cx="1920088" cy="696700"/>
            <a:chOff x="0" y="0"/>
            <a:chExt cx="1920086" cy="696698"/>
          </a:xfrm>
        </p:grpSpPr>
        <p:sp>
          <p:nvSpPr>
            <p:cNvPr id="1103" name="Rectangle"/>
            <p:cNvSpPr/>
            <p:nvPr/>
          </p:nvSpPr>
          <p:spPr>
            <a:xfrm>
              <a:off x="0" y="0"/>
              <a:ext cx="1920087" cy="696699"/>
            </a:xfrm>
            <a:prstGeom prst="rect">
              <a:avLst/>
            </a:prstGeom>
            <a:solidFill>
              <a:srgbClr val="D783FF"/>
            </a:solidFill>
            <a:ln w="12700" cap="flat">
              <a:noFill/>
              <a:miter lim="400000"/>
            </a:ln>
            <a:effectLst>
              <a:outerShdw dist="25400" dir="5400000" rotWithShape="0">
                <a:srgbClr val="000000">
                  <a:alpha val="50000"/>
                </a:srgbClr>
              </a:outerShdw>
            </a:effectLst>
          </p:spPr>
          <p:txBody>
            <a:bodyPr wrap="square" lIns="121918" tIns="121918" rIns="121918" bIns="121918" numCol="1" anchor="ctr">
              <a:noAutofit/>
            </a:bodyPr>
            <a:lstStyle/>
            <a:p>
              <a:pPr algn="ctr" defTabSz="825500">
                <a:lnSpc>
                  <a:spcPct val="100000"/>
                </a:lnSpc>
                <a:spcBef>
                  <a:spcPts val="0"/>
                </a:spcBef>
                <a:defRPr sz="5000" b="0">
                  <a:solidFill>
                    <a:srgbClr val="FFFFFF"/>
                  </a:solidFill>
                  <a:latin typeface="+mj-lt"/>
                  <a:ea typeface="+mj-ea"/>
                  <a:cs typeface="+mj-cs"/>
                  <a:sym typeface="Helvetica"/>
                </a:defRPr>
              </a:pPr>
              <a:endParaRPr/>
            </a:p>
          </p:txBody>
        </p:sp>
        <p:sp>
          <p:nvSpPr>
            <p:cNvPr id="1104" name="Heroku"/>
            <p:cNvSpPr txBox="1"/>
            <p:nvPr/>
          </p:nvSpPr>
          <p:spPr>
            <a:xfrm>
              <a:off x="0" y="68949"/>
              <a:ext cx="1920087" cy="5588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ctr">
              <a:spAutoFit/>
            </a:bodyPr>
            <a:lstStyle>
              <a:lvl1pPr algn="ctr" defTabSz="825500">
                <a:lnSpc>
                  <a:spcPct val="100000"/>
                </a:lnSpc>
                <a:spcBef>
                  <a:spcPts val="0"/>
                </a:spcBef>
                <a:defRPr sz="3000" b="0">
                  <a:solidFill>
                    <a:srgbClr val="FFFFFF"/>
                  </a:solidFill>
                  <a:latin typeface="+mj-lt"/>
                  <a:ea typeface="+mj-ea"/>
                  <a:cs typeface="+mj-cs"/>
                  <a:sym typeface="Helvetica"/>
                </a:defRPr>
              </a:lvl1pPr>
            </a:lstStyle>
            <a:p>
              <a:r>
                <a:t>Heroku</a:t>
              </a:r>
            </a:p>
          </p:txBody>
        </p:sp>
      </p:grpSp>
      <p:grpSp>
        <p:nvGrpSpPr>
          <p:cNvPr id="1108" name="GitHub"/>
          <p:cNvGrpSpPr/>
          <p:nvPr/>
        </p:nvGrpSpPr>
        <p:grpSpPr>
          <a:xfrm>
            <a:off x="15727226" y="4593807"/>
            <a:ext cx="1920088" cy="696701"/>
            <a:chOff x="0" y="0"/>
            <a:chExt cx="1920086" cy="696700"/>
          </a:xfrm>
        </p:grpSpPr>
        <p:sp>
          <p:nvSpPr>
            <p:cNvPr id="1106" name="Rectangle"/>
            <p:cNvSpPr/>
            <p:nvPr/>
          </p:nvSpPr>
          <p:spPr>
            <a:xfrm>
              <a:off x="0" y="-1"/>
              <a:ext cx="1920087" cy="696702"/>
            </a:xfrm>
            <a:prstGeom prst="rect">
              <a:avLst/>
            </a:prstGeom>
            <a:solidFill>
              <a:srgbClr val="D783FF"/>
            </a:solidFill>
            <a:ln w="12700" cap="flat">
              <a:noFill/>
              <a:miter lim="400000"/>
            </a:ln>
            <a:effectLst>
              <a:outerShdw dist="25400" dir="5400000" rotWithShape="0">
                <a:srgbClr val="000000">
                  <a:alpha val="50000"/>
                </a:srgbClr>
              </a:outerShdw>
            </a:effectLst>
          </p:spPr>
          <p:txBody>
            <a:bodyPr wrap="square" lIns="121918" tIns="121918" rIns="121918" bIns="121918" numCol="1" anchor="ctr">
              <a:noAutofit/>
            </a:bodyPr>
            <a:lstStyle/>
            <a:p>
              <a:pPr algn="ctr" defTabSz="825500">
                <a:lnSpc>
                  <a:spcPct val="100000"/>
                </a:lnSpc>
                <a:spcBef>
                  <a:spcPts val="0"/>
                </a:spcBef>
                <a:defRPr sz="2600" b="0">
                  <a:solidFill>
                    <a:srgbClr val="FFFFFF"/>
                  </a:solidFill>
                  <a:latin typeface="+mj-lt"/>
                  <a:ea typeface="+mj-ea"/>
                  <a:cs typeface="+mj-cs"/>
                  <a:sym typeface="Helvetica"/>
                </a:defRPr>
              </a:pPr>
              <a:endParaRPr/>
            </a:p>
          </p:txBody>
        </p:sp>
        <p:sp>
          <p:nvSpPr>
            <p:cNvPr id="1107" name="GitHub"/>
            <p:cNvSpPr txBox="1"/>
            <p:nvPr/>
          </p:nvSpPr>
          <p:spPr>
            <a:xfrm>
              <a:off x="0" y="100700"/>
              <a:ext cx="1920087" cy="4953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ctr">
              <a:spAutoFit/>
            </a:bodyPr>
            <a:lstStyle>
              <a:lvl1pPr algn="ctr" defTabSz="825500">
                <a:lnSpc>
                  <a:spcPct val="100000"/>
                </a:lnSpc>
                <a:spcBef>
                  <a:spcPts val="0"/>
                </a:spcBef>
                <a:defRPr sz="2600" b="0">
                  <a:solidFill>
                    <a:srgbClr val="FFFFFF"/>
                  </a:solidFill>
                  <a:latin typeface="+mj-lt"/>
                  <a:ea typeface="+mj-ea"/>
                  <a:cs typeface="+mj-cs"/>
                  <a:sym typeface="Helvetica"/>
                </a:defRPr>
              </a:lvl1pPr>
            </a:lstStyle>
            <a:p>
              <a:r>
                <a:t>GitHub</a:t>
              </a:r>
            </a:p>
          </p:txBody>
        </p:sp>
      </p:grpSp>
      <p:grpSp>
        <p:nvGrpSpPr>
          <p:cNvPr id="1111" name="Kubernetes"/>
          <p:cNvGrpSpPr/>
          <p:nvPr/>
        </p:nvGrpSpPr>
        <p:grpSpPr>
          <a:xfrm>
            <a:off x="14573036" y="5274175"/>
            <a:ext cx="1920087" cy="1016001"/>
            <a:chOff x="0" y="0"/>
            <a:chExt cx="1920086" cy="1016000"/>
          </a:xfrm>
        </p:grpSpPr>
        <p:sp>
          <p:nvSpPr>
            <p:cNvPr id="1109" name="Rectangle"/>
            <p:cNvSpPr/>
            <p:nvPr/>
          </p:nvSpPr>
          <p:spPr>
            <a:xfrm>
              <a:off x="0" y="159650"/>
              <a:ext cx="1920087" cy="696700"/>
            </a:xfrm>
            <a:prstGeom prst="rect">
              <a:avLst/>
            </a:prstGeom>
            <a:solidFill>
              <a:srgbClr val="D783FF"/>
            </a:solidFill>
            <a:ln w="12700" cap="flat">
              <a:noFill/>
              <a:miter lim="400000"/>
            </a:ln>
            <a:effectLst>
              <a:outerShdw blurRad="25400" dist="25400" dir="5400000" rotWithShape="0">
                <a:srgbClr val="000000">
                  <a:alpha val="50000"/>
                </a:srgbClr>
              </a:outerShdw>
            </a:effectLst>
          </p:spPr>
          <p:txBody>
            <a:bodyPr wrap="square" lIns="121918" tIns="121918" rIns="121918" bIns="121918" numCol="1" anchor="ctr">
              <a:noAutofit/>
            </a:bodyPr>
            <a:lstStyle/>
            <a:p>
              <a:pPr algn="ctr" defTabSz="825500">
                <a:lnSpc>
                  <a:spcPct val="100000"/>
                </a:lnSpc>
                <a:spcBef>
                  <a:spcPts val="0"/>
                </a:spcBef>
                <a:defRPr sz="5000" b="0">
                  <a:solidFill>
                    <a:srgbClr val="FFFFFF"/>
                  </a:solidFill>
                  <a:latin typeface="+mj-lt"/>
                  <a:ea typeface="+mj-ea"/>
                  <a:cs typeface="+mj-cs"/>
                  <a:sym typeface="Helvetica"/>
                </a:defRPr>
              </a:pPr>
              <a:endParaRPr/>
            </a:p>
          </p:txBody>
        </p:sp>
        <p:sp>
          <p:nvSpPr>
            <p:cNvPr id="1110" name="Kubernetes"/>
            <p:cNvSpPr txBox="1"/>
            <p:nvPr/>
          </p:nvSpPr>
          <p:spPr>
            <a:xfrm>
              <a:off x="0" y="0"/>
              <a:ext cx="1920087" cy="101600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ctr">
              <a:spAutoFit/>
            </a:bodyPr>
            <a:lstStyle>
              <a:lvl1pPr algn="ctr" defTabSz="825500">
                <a:lnSpc>
                  <a:spcPct val="100000"/>
                </a:lnSpc>
                <a:spcBef>
                  <a:spcPts val="0"/>
                </a:spcBef>
                <a:defRPr sz="3000" b="0">
                  <a:solidFill>
                    <a:srgbClr val="FFFFFF"/>
                  </a:solidFill>
                  <a:latin typeface="+mj-lt"/>
                  <a:ea typeface="+mj-ea"/>
                  <a:cs typeface="+mj-cs"/>
                  <a:sym typeface="Helvetica"/>
                </a:defRPr>
              </a:lvl1pPr>
            </a:lstStyle>
            <a:p>
              <a:r>
                <a:t>Kubernetes</a:t>
              </a:r>
            </a:p>
          </p:txBody>
        </p:sp>
      </p:grpSp>
      <p:grpSp>
        <p:nvGrpSpPr>
          <p:cNvPr id="1114" name="Fastly"/>
          <p:cNvGrpSpPr/>
          <p:nvPr/>
        </p:nvGrpSpPr>
        <p:grpSpPr>
          <a:xfrm>
            <a:off x="14573036" y="4425320"/>
            <a:ext cx="1920087" cy="696701"/>
            <a:chOff x="0" y="0"/>
            <a:chExt cx="1920086" cy="696700"/>
          </a:xfrm>
        </p:grpSpPr>
        <p:sp>
          <p:nvSpPr>
            <p:cNvPr id="1112" name="Rectangle"/>
            <p:cNvSpPr/>
            <p:nvPr/>
          </p:nvSpPr>
          <p:spPr>
            <a:xfrm>
              <a:off x="0" y="-1"/>
              <a:ext cx="1920087" cy="696702"/>
            </a:xfrm>
            <a:prstGeom prst="rect">
              <a:avLst/>
            </a:prstGeom>
            <a:solidFill>
              <a:srgbClr val="D783FF"/>
            </a:solidFill>
            <a:ln w="12700" cap="flat">
              <a:noFill/>
              <a:miter lim="400000"/>
            </a:ln>
            <a:effectLst>
              <a:outerShdw blurRad="25400" dist="25400" dir="5400000" rotWithShape="0">
                <a:srgbClr val="000000">
                  <a:alpha val="50000"/>
                </a:srgbClr>
              </a:outerShdw>
            </a:effectLst>
          </p:spPr>
          <p:txBody>
            <a:bodyPr wrap="square" lIns="121918" tIns="121918" rIns="121918" bIns="121918" numCol="1" anchor="ctr">
              <a:noAutofit/>
            </a:bodyPr>
            <a:lstStyle/>
            <a:p>
              <a:pPr algn="ctr" defTabSz="825500">
                <a:lnSpc>
                  <a:spcPct val="100000"/>
                </a:lnSpc>
                <a:spcBef>
                  <a:spcPts val="0"/>
                </a:spcBef>
                <a:defRPr sz="5000" b="0">
                  <a:solidFill>
                    <a:srgbClr val="FFFFFF"/>
                  </a:solidFill>
                  <a:latin typeface="+mj-lt"/>
                  <a:ea typeface="+mj-ea"/>
                  <a:cs typeface="+mj-cs"/>
                  <a:sym typeface="Helvetica"/>
                </a:defRPr>
              </a:pPr>
              <a:endParaRPr/>
            </a:p>
          </p:txBody>
        </p:sp>
        <p:sp>
          <p:nvSpPr>
            <p:cNvPr id="1113" name="Fastly"/>
            <p:cNvSpPr txBox="1"/>
            <p:nvPr/>
          </p:nvSpPr>
          <p:spPr>
            <a:xfrm>
              <a:off x="0" y="68950"/>
              <a:ext cx="1920087" cy="5588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ctr">
              <a:spAutoFit/>
            </a:bodyPr>
            <a:lstStyle>
              <a:lvl1pPr algn="ctr" defTabSz="825500">
                <a:lnSpc>
                  <a:spcPct val="100000"/>
                </a:lnSpc>
                <a:spcBef>
                  <a:spcPts val="0"/>
                </a:spcBef>
                <a:defRPr sz="3000" b="0">
                  <a:solidFill>
                    <a:srgbClr val="FFFFFF"/>
                  </a:solidFill>
                  <a:latin typeface="+mj-lt"/>
                  <a:ea typeface="+mj-ea"/>
                  <a:cs typeface="+mj-cs"/>
                  <a:sym typeface="Helvetica"/>
                </a:defRPr>
              </a:lvl1pPr>
            </a:lstStyle>
            <a:p>
              <a:r>
                <a:t>Fastly</a:t>
              </a:r>
            </a:p>
          </p:txBody>
        </p:sp>
      </p:grpSp>
      <p:grpSp>
        <p:nvGrpSpPr>
          <p:cNvPr id="1117" name="Datadog"/>
          <p:cNvGrpSpPr/>
          <p:nvPr/>
        </p:nvGrpSpPr>
        <p:grpSpPr>
          <a:xfrm>
            <a:off x="14573036" y="7378620"/>
            <a:ext cx="1920087" cy="696701"/>
            <a:chOff x="0" y="0"/>
            <a:chExt cx="1920086" cy="696700"/>
          </a:xfrm>
        </p:grpSpPr>
        <p:sp>
          <p:nvSpPr>
            <p:cNvPr id="1115" name="Rectangle"/>
            <p:cNvSpPr/>
            <p:nvPr/>
          </p:nvSpPr>
          <p:spPr>
            <a:xfrm>
              <a:off x="0" y="-1"/>
              <a:ext cx="1920087" cy="696702"/>
            </a:xfrm>
            <a:prstGeom prst="rect">
              <a:avLst/>
            </a:prstGeom>
            <a:solidFill>
              <a:srgbClr val="D783FF"/>
            </a:solidFill>
            <a:ln w="12700" cap="flat">
              <a:noFill/>
              <a:miter lim="400000"/>
            </a:ln>
            <a:effectLst>
              <a:outerShdw blurRad="25400" dist="25400" dir="5400000" rotWithShape="0">
                <a:srgbClr val="000000">
                  <a:alpha val="50000"/>
                </a:srgbClr>
              </a:outerShdw>
            </a:effectLst>
          </p:spPr>
          <p:txBody>
            <a:bodyPr wrap="square" lIns="121918" tIns="121918" rIns="121918" bIns="121918" numCol="1" anchor="ctr">
              <a:noAutofit/>
            </a:bodyPr>
            <a:lstStyle/>
            <a:p>
              <a:pPr algn="ctr" defTabSz="825500">
                <a:lnSpc>
                  <a:spcPct val="100000"/>
                </a:lnSpc>
                <a:spcBef>
                  <a:spcPts val="0"/>
                </a:spcBef>
                <a:defRPr sz="5000" b="0">
                  <a:solidFill>
                    <a:srgbClr val="FFFFFF"/>
                  </a:solidFill>
                  <a:latin typeface="+mj-lt"/>
                  <a:ea typeface="+mj-ea"/>
                  <a:cs typeface="+mj-cs"/>
                  <a:sym typeface="Helvetica"/>
                </a:defRPr>
              </a:pPr>
              <a:endParaRPr/>
            </a:p>
          </p:txBody>
        </p:sp>
        <p:sp>
          <p:nvSpPr>
            <p:cNvPr id="1116" name="Datadog"/>
            <p:cNvSpPr txBox="1"/>
            <p:nvPr/>
          </p:nvSpPr>
          <p:spPr>
            <a:xfrm>
              <a:off x="0" y="68950"/>
              <a:ext cx="1920087" cy="5588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ctr">
              <a:spAutoFit/>
            </a:bodyPr>
            <a:lstStyle>
              <a:lvl1pPr algn="ctr" defTabSz="825500">
                <a:lnSpc>
                  <a:spcPct val="100000"/>
                </a:lnSpc>
                <a:spcBef>
                  <a:spcPts val="0"/>
                </a:spcBef>
                <a:defRPr sz="3000" b="0">
                  <a:solidFill>
                    <a:srgbClr val="FFFFFF"/>
                  </a:solidFill>
                  <a:latin typeface="+mj-lt"/>
                  <a:ea typeface="+mj-ea"/>
                  <a:cs typeface="+mj-cs"/>
                  <a:sym typeface="Helvetica"/>
                </a:defRPr>
              </a:lvl1pPr>
            </a:lstStyle>
            <a:p>
              <a:r>
                <a:t>Datadog</a:t>
              </a:r>
            </a:p>
          </p:txBody>
        </p:sp>
      </p:grpSp>
      <p:grpSp>
        <p:nvGrpSpPr>
          <p:cNvPr id="1120" name="DNSimple"/>
          <p:cNvGrpSpPr/>
          <p:nvPr/>
        </p:nvGrpSpPr>
        <p:grpSpPr>
          <a:xfrm>
            <a:off x="14573036" y="6370115"/>
            <a:ext cx="1920087" cy="696701"/>
            <a:chOff x="0" y="0"/>
            <a:chExt cx="1920086" cy="696700"/>
          </a:xfrm>
        </p:grpSpPr>
        <p:sp>
          <p:nvSpPr>
            <p:cNvPr id="1118" name="Rectangle"/>
            <p:cNvSpPr/>
            <p:nvPr/>
          </p:nvSpPr>
          <p:spPr>
            <a:xfrm>
              <a:off x="0" y="-1"/>
              <a:ext cx="1920087" cy="696702"/>
            </a:xfrm>
            <a:prstGeom prst="rect">
              <a:avLst/>
            </a:prstGeom>
            <a:solidFill>
              <a:srgbClr val="D783FF"/>
            </a:solidFill>
            <a:ln w="12700" cap="flat">
              <a:noFill/>
              <a:miter lim="400000"/>
            </a:ln>
            <a:effectLst>
              <a:outerShdw blurRad="25400" dist="25400" dir="5400000" rotWithShape="0">
                <a:srgbClr val="000000">
                  <a:alpha val="50000"/>
                </a:srgbClr>
              </a:outerShdw>
            </a:effectLst>
          </p:spPr>
          <p:txBody>
            <a:bodyPr wrap="square" lIns="121918" tIns="121918" rIns="121918" bIns="121918" numCol="1" anchor="ctr">
              <a:noAutofit/>
            </a:bodyPr>
            <a:lstStyle/>
            <a:p>
              <a:pPr algn="ctr" defTabSz="825500">
                <a:lnSpc>
                  <a:spcPct val="100000"/>
                </a:lnSpc>
                <a:spcBef>
                  <a:spcPts val="0"/>
                </a:spcBef>
                <a:defRPr sz="5000" b="0">
                  <a:solidFill>
                    <a:srgbClr val="FFFFFF"/>
                  </a:solidFill>
                  <a:latin typeface="+mj-lt"/>
                  <a:ea typeface="+mj-ea"/>
                  <a:cs typeface="+mj-cs"/>
                  <a:sym typeface="Helvetica"/>
                </a:defRPr>
              </a:pPr>
              <a:endParaRPr/>
            </a:p>
          </p:txBody>
        </p:sp>
        <p:sp>
          <p:nvSpPr>
            <p:cNvPr id="1119" name="DNSimple"/>
            <p:cNvSpPr txBox="1"/>
            <p:nvPr/>
          </p:nvSpPr>
          <p:spPr>
            <a:xfrm>
              <a:off x="0" y="68950"/>
              <a:ext cx="1920087" cy="5588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ctr">
              <a:spAutoFit/>
            </a:bodyPr>
            <a:lstStyle>
              <a:lvl1pPr algn="ctr" defTabSz="825500">
                <a:lnSpc>
                  <a:spcPct val="100000"/>
                </a:lnSpc>
                <a:spcBef>
                  <a:spcPts val="0"/>
                </a:spcBef>
                <a:defRPr sz="3000" b="0">
                  <a:solidFill>
                    <a:srgbClr val="FFFFFF"/>
                  </a:solidFill>
                  <a:latin typeface="+mj-lt"/>
                  <a:ea typeface="+mj-ea"/>
                  <a:cs typeface="+mj-cs"/>
                  <a:sym typeface="Helvetica"/>
                </a:defRPr>
              </a:lvl1pPr>
            </a:lstStyle>
            <a:p>
              <a:r>
                <a:t>DNSimple</a:t>
              </a:r>
            </a:p>
          </p:txBody>
        </p:sp>
      </p:grpSp>
      <p:sp>
        <p:nvSpPr>
          <p:cNvPr id="1121" name="Provision any infrastructure for any application"/>
          <p:cNvSpPr txBox="1">
            <a:spLocks noGrp="1"/>
          </p:cNvSpPr>
          <p:nvPr>
            <p:ph type="title"/>
          </p:nvPr>
        </p:nvSpPr>
        <p:spPr>
          <a:xfrm>
            <a:off x="1565395" y="875900"/>
            <a:ext cx="21746798" cy="2207524"/>
          </a:xfrm>
          <a:prstGeom prst="rect">
            <a:avLst/>
          </a:prstGeom>
        </p:spPr>
        <p:txBody>
          <a:bodyPr/>
          <a:lstStyle>
            <a:lvl1pPr defTabSz="1664207">
              <a:spcBef>
                <a:spcPts val="1600"/>
              </a:spcBef>
              <a:defRPr sz="6700" spc="-300">
                <a:latin typeface="Verdana"/>
                <a:ea typeface="Verdana"/>
                <a:cs typeface="Verdana"/>
                <a:sym typeface="Verdana"/>
              </a:defRPr>
            </a:lvl1pPr>
          </a:lstStyle>
          <a:p>
            <a:r>
              <a:t>Provision any infrastructure for any application</a:t>
            </a:r>
          </a:p>
        </p:txBody>
      </p:sp>
      <p:sp>
        <p:nvSpPr>
          <p:cNvPr id="1122" name="OPERATIONS"/>
          <p:cNvSpPr txBox="1"/>
          <p:nvPr/>
        </p:nvSpPr>
        <p:spPr>
          <a:xfrm>
            <a:off x="1565395" y="10244401"/>
            <a:ext cx="2428969" cy="639233"/>
          </a:xfrm>
          <a:prstGeom prst="rect">
            <a:avLst/>
          </a:prstGeom>
          <a:ln w="127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spcBef>
                <a:spcPts val="0"/>
              </a:spcBef>
              <a:defRPr sz="2400">
                <a:solidFill>
                  <a:srgbClr val="44546A"/>
                </a:solidFill>
                <a:latin typeface="Tahoma"/>
                <a:ea typeface="Tahoma"/>
                <a:cs typeface="Tahoma"/>
                <a:sym typeface="Tahoma"/>
              </a:defRPr>
            </a:lvl1pPr>
          </a:lstStyle>
          <a:p>
            <a:r>
              <a:t>OPERATIONS</a:t>
            </a:r>
          </a:p>
        </p:txBody>
      </p:sp>
      <p:sp>
        <p:nvSpPr>
          <p:cNvPr id="1123" name="Provision infrastructure"/>
          <p:cNvSpPr txBox="1"/>
          <p:nvPr/>
        </p:nvSpPr>
        <p:spPr>
          <a:xfrm>
            <a:off x="1565393" y="10624567"/>
            <a:ext cx="4273510" cy="575733"/>
          </a:xfrm>
          <a:prstGeom prst="rect">
            <a:avLst/>
          </a:prstGeom>
          <a:ln w="127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spcBef>
                <a:spcPts val="0"/>
              </a:spcBef>
              <a:defRPr sz="2000" b="0">
                <a:solidFill>
                  <a:srgbClr val="44546A"/>
                </a:solidFill>
                <a:latin typeface="Verdana"/>
                <a:ea typeface="Verdana"/>
                <a:cs typeface="Verdana"/>
                <a:sym typeface="Verdana"/>
              </a:defRPr>
            </a:lvl1pPr>
          </a:lstStyle>
          <a:p>
            <a:r>
              <a:t>Provision infrastructure</a:t>
            </a:r>
          </a:p>
        </p:txBody>
      </p:sp>
      <p:grpSp>
        <p:nvGrpSpPr>
          <p:cNvPr id="1126" name="Azure"/>
          <p:cNvGrpSpPr/>
          <p:nvPr/>
        </p:nvGrpSpPr>
        <p:grpSpPr>
          <a:xfrm>
            <a:off x="14003960" y="10280274"/>
            <a:ext cx="1920089" cy="696700"/>
            <a:chOff x="0" y="0"/>
            <a:chExt cx="1920088" cy="696698"/>
          </a:xfrm>
        </p:grpSpPr>
        <p:sp>
          <p:nvSpPr>
            <p:cNvPr id="1124" name="Rectangle"/>
            <p:cNvSpPr/>
            <p:nvPr/>
          </p:nvSpPr>
          <p:spPr>
            <a:xfrm>
              <a:off x="-1" y="0"/>
              <a:ext cx="1920090" cy="696699"/>
            </a:xfrm>
            <a:prstGeom prst="rect">
              <a:avLst/>
            </a:prstGeom>
            <a:solidFill>
              <a:srgbClr val="942192"/>
            </a:solidFill>
            <a:ln w="12700" cap="flat">
              <a:noFill/>
              <a:miter lim="400000"/>
            </a:ln>
            <a:effectLst>
              <a:outerShdw blurRad="38100" dist="25400" dir="5400000" rotWithShape="0">
                <a:srgbClr val="000000">
                  <a:alpha val="50000"/>
                </a:srgbClr>
              </a:outerShdw>
            </a:effectLst>
          </p:spPr>
          <p:txBody>
            <a:bodyPr wrap="square" lIns="121918" tIns="121918" rIns="121918" bIns="121918" numCol="1" anchor="ctr">
              <a:noAutofit/>
            </a:bodyPr>
            <a:lstStyle/>
            <a:p>
              <a:pPr algn="ctr" defTabSz="825500">
                <a:lnSpc>
                  <a:spcPct val="100000"/>
                </a:lnSpc>
                <a:spcBef>
                  <a:spcPts val="0"/>
                </a:spcBef>
                <a:defRPr sz="5000" b="0">
                  <a:solidFill>
                    <a:srgbClr val="FFFFFF"/>
                  </a:solidFill>
                  <a:latin typeface="+mj-lt"/>
                  <a:ea typeface="+mj-ea"/>
                  <a:cs typeface="+mj-cs"/>
                  <a:sym typeface="Helvetica"/>
                </a:defRPr>
              </a:pPr>
              <a:endParaRPr/>
            </a:p>
          </p:txBody>
        </p:sp>
        <p:sp>
          <p:nvSpPr>
            <p:cNvPr id="1125" name="Azure"/>
            <p:cNvSpPr txBox="1"/>
            <p:nvPr/>
          </p:nvSpPr>
          <p:spPr>
            <a:xfrm>
              <a:off x="-1" y="68949"/>
              <a:ext cx="1920090" cy="5588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ctr">
              <a:spAutoFit/>
            </a:bodyPr>
            <a:lstStyle>
              <a:lvl1pPr algn="ctr" defTabSz="825500">
                <a:lnSpc>
                  <a:spcPct val="100000"/>
                </a:lnSpc>
                <a:spcBef>
                  <a:spcPts val="0"/>
                </a:spcBef>
                <a:defRPr sz="3000" b="0">
                  <a:solidFill>
                    <a:srgbClr val="FFFFFF"/>
                  </a:solidFill>
                  <a:latin typeface="+mj-lt"/>
                  <a:ea typeface="+mj-ea"/>
                  <a:cs typeface="+mj-cs"/>
                  <a:sym typeface="Helvetica"/>
                </a:defRPr>
              </a:lvl1pPr>
            </a:lstStyle>
            <a:p>
              <a:r>
                <a:t>Azure</a:t>
              </a:r>
            </a:p>
          </p:txBody>
        </p:sp>
      </p:grpSp>
      <p:sp>
        <p:nvSpPr>
          <p:cNvPr id="1127" name="API Integration"/>
          <p:cNvSpPr txBox="1"/>
          <p:nvPr/>
        </p:nvSpPr>
        <p:spPr>
          <a:xfrm>
            <a:off x="15170038" y="12402167"/>
            <a:ext cx="3974567" cy="523239"/>
          </a:xfrm>
          <a:prstGeom prst="rect">
            <a:avLst/>
          </a:prstGeom>
          <a:ln w="12700">
            <a:miter lim="400000"/>
          </a:ln>
          <a:extLst>
            <a:ext uri="{C572A759-6A51-4108-AA02-DFA0A04FC94B}">
              <ma14:wrappingTextBoxFlag xmlns="" xmlns:ma14="http://schemas.microsoft.com/office/mac/drawingml/2011/main" val="1"/>
            </a:ext>
          </a:extLst>
        </p:spPr>
        <p:txBody>
          <a:bodyPr lIns="121918" tIns="121918" rIns="121918" bIns="121918" anchor="b">
            <a:spAutoFit/>
          </a:bodyPr>
          <a:lstStyle>
            <a:lvl1pPr algn="ctr">
              <a:lnSpc>
                <a:spcPct val="150000"/>
              </a:lnSpc>
              <a:spcBef>
                <a:spcPts val="0"/>
              </a:spcBef>
              <a:defRPr sz="1800" cap="all">
                <a:solidFill>
                  <a:srgbClr val="44546A"/>
                </a:solidFill>
                <a:latin typeface="Verdana"/>
                <a:ea typeface="Verdana"/>
                <a:cs typeface="Verdana"/>
                <a:sym typeface="Verdana"/>
              </a:defRPr>
            </a:lvl1pPr>
          </a:lstStyle>
          <a:p>
            <a:r>
              <a:t>API Integration</a:t>
            </a:r>
          </a:p>
        </p:txBody>
      </p:sp>
      <p:pic>
        <p:nvPicPr>
          <p:cNvPr id="1128" name="image48.png" descr="image48.png"/>
          <p:cNvPicPr>
            <a:picLocks noChangeAspect="1"/>
          </p:cNvPicPr>
          <p:nvPr/>
        </p:nvPicPr>
        <p:blipFill>
          <a:blip r:embed="rId3" cstate="hqprint">
            <a:alphaModFix amt="34000"/>
            <a:extLst>
              <a:ext uri="{28A0092B-C50C-407E-A947-70E740481C1C}">
                <a14:useLocalDpi xmlns:a14="http://schemas.microsoft.com/office/drawing/2010/main"/>
              </a:ext>
            </a:extLst>
          </a:blip>
          <a:stretch>
            <a:fillRect/>
          </a:stretch>
        </p:blipFill>
        <p:spPr>
          <a:xfrm>
            <a:off x="19250496" y="10091457"/>
            <a:ext cx="2000264" cy="945124"/>
          </a:xfrm>
          <a:prstGeom prst="rect">
            <a:avLst/>
          </a:prstGeom>
          <a:ln w="12700">
            <a:miter lim="400000"/>
          </a:ln>
        </p:spPr>
      </p:pic>
      <p:pic>
        <p:nvPicPr>
          <p:cNvPr id="1129" name="image48.png" descr="image48.png"/>
          <p:cNvPicPr>
            <a:picLocks noChangeAspect="1"/>
          </p:cNvPicPr>
          <p:nvPr/>
        </p:nvPicPr>
        <p:blipFill>
          <a:blip r:embed="rId3" cstate="hqprint">
            <a:alphaModFix amt="34000"/>
            <a:extLst>
              <a:ext uri="{28A0092B-C50C-407E-A947-70E740481C1C}">
                <a14:useLocalDpi xmlns:a14="http://schemas.microsoft.com/office/drawing/2010/main"/>
              </a:ext>
            </a:extLst>
          </a:blip>
          <a:stretch>
            <a:fillRect/>
          </a:stretch>
        </p:blipFill>
        <p:spPr>
          <a:xfrm>
            <a:off x="17902105" y="9206241"/>
            <a:ext cx="2000263" cy="945124"/>
          </a:xfrm>
          <a:prstGeom prst="rect">
            <a:avLst/>
          </a:prstGeom>
          <a:ln w="12700">
            <a:miter lim="400000"/>
          </a:ln>
        </p:spPr>
      </p:pic>
      <p:pic>
        <p:nvPicPr>
          <p:cNvPr id="1130" name="image48.png" descr="image48.png"/>
          <p:cNvPicPr>
            <a:picLocks noChangeAspect="1"/>
          </p:cNvPicPr>
          <p:nvPr/>
        </p:nvPicPr>
        <p:blipFill>
          <a:blip r:embed="rId3" cstate="hqprint">
            <a:alphaModFix amt="34000"/>
            <a:extLst>
              <a:ext uri="{28A0092B-C50C-407E-A947-70E740481C1C}">
                <a14:useLocalDpi xmlns:a14="http://schemas.microsoft.com/office/drawing/2010/main"/>
              </a:ext>
            </a:extLst>
          </a:blip>
          <a:stretch>
            <a:fillRect/>
          </a:stretch>
        </p:blipFill>
        <p:spPr>
          <a:xfrm>
            <a:off x="19088512" y="8083247"/>
            <a:ext cx="2000263" cy="945124"/>
          </a:xfrm>
          <a:prstGeom prst="rect">
            <a:avLst/>
          </a:prstGeom>
          <a:ln w="12700">
            <a:miter lim="400000"/>
          </a:ln>
        </p:spPr>
      </p:pic>
      <p:pic>
        <p:nvPicPr>
          <p:cNvPr id="1131" name="image48.png" descr="image48.png"/>
          <p:cNvPicPr>
            <a:picLocks noChangeAspect="1"/>
          </p:cNvPicPr>
          <p:nvPr/>
        </p:nvPicPr>
        <p:blipFill>
          <a:blip r:embed="rId3" cstate="hqprint">
            <a:alphaModFix amt="34000"/>
            <a:extLst>
              <a:ext uri="{28A0092B-C50C-407E-A947-70E740481C1C}">
                <a14:useLocalDpi xmlns:a14="http://schemas.microsoft.com/office/drawing/2010/main"/>
              </a:ext>
            </a:extLst>
          </a:blip>
          <a:stretch>
            <a:fillRect/>
          </a:stretch>
        </p:blipFill>
        <p:spPr>
          <a:xfrm>
            <a:off x="17684235" y="11114137"/>
            <a:ext cx="2000263" cy="945124"/>
          </a:xfrm>
          <a:prstGeom prst="rect">
            <a:avLst/>
          </a:prstGeom>
          <a:ln w="12700">
            <a:miter lim="400000"/>
          </a:ln>
        </p:spPr>
      </p:pic>
    </p:spTree>
    <p:extLst>
      <p:ext uri="{BB962C8B-B14F-4D97-AF65-F5344CB8AC3E}">
        <p14:creationId xmlns:p14="http://schemas.microsoft.com/office/powerpoint/2010/main" val="1012648441"/>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9" name="Shape 1879"/>
          <p:cNvSpPr/>
          <p:nvPr/>
        </p:nvSpPr>
        <p:spPr>
          <a:xfrm>
            <a:off x="1858120" y="3362166"/>
            <a:ext cx="9022131" cy="9146283"/>
          </a:xfrm>
          <a:prstGeom prst="rect">
            <a:avLst/>
          </a:prstGeom>
          <a:gradFill>
            <a:gsLst>
              <a:gs pos="0">
                <a:srgbClr val="FFFFFF">
                  <a:alpha val="44001"/>
                </a:srgbClr>
              </a:gs>
              <a:gs pos="100000">
                <a:srgbClr val="EEEEEE">
                  <a:alpha val="44001"/>
                </a:srgbClr>
              </a:gs>
            </a:gsLst>
            <a:lin ang="16200000"/>
          </a:gra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880" name="Shape 1880"/>
          <p:cNvSpPr/>
          <p:nvPr/>
        </p:nvSpPr>
        <p:spPr>
          <a:xfrm>
            <a:off x="14661711" y="3234500"/>
            <a:ext cx="9022131" cy="9146283"/>
          </a:xfrm>
          <a:prstGeom prst="rect">
            <a:avLst/>
          </a:prstGeom>
          <a:gradFill>
            <a:gsLst>
              <a:gs pos="0">
                <a:srgbClr val="FFFFFF">
                  <a:alpha val="44001"/>
                </a:srgbClr>
              </a:gs>
              <a:gs pos="100000">
                <a:srgbClr val="EEEEEE">
                  <a:alpha val="44001"/>
                </a:srgbClr>
              </a:gs>
            </a:gsLst>
            <a:lin ang="16200000"/>
          </a:gra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881" name="Shape 1881"/>
          <p:cNvSpPr>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35</a:t>
            </a:fld>
            <a:endParaRPr/>
          </a:p>
        </p:txBody>
      </p:sp>
      <p:sp>
        <p:nvSpPr>
          <p:cNvPr id="1882" name="Shape 1882"/>
          <p:cNvSpPr/>
          <p:nvPr/>
        </p:nvSpPr>
        <p:spPr>
          <a:xfrm>
            <a:off x="10255084" y="9170670"/>
            <a:ext cx="5031633" cy="2915961"/>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chemeClr val="accent4">
              <a:alpha val="14000"/>
            </a:schemeClr>
          </a:solidFill>
          <a:ln w="63500">
            <a:solidFill>
              <a:schemeClr val="accent4">
                <a:alpha val="56000"/>
              </a:schemeClr>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887" name="Group 1887"/>
          <p:cNvGrpSpPr/>
          <p:nvPr/>
        </p:nvGrpSpPr>
        <p:grpSpPr>
          <a:xfrm>
            <a:off x="12465370" y="10280274"/>
            <a:ext cx="611222" cy="696699"/>
            <a:chOff x="0" y="0"/>
            <a:chExt cx="611221" cy="696698"/>
          </a:xfrm>
        </p:grpSpPr>
        <p:sp>
          <p:nvSpPr>
            <p:cNvPr id="1883" name="Shape 1883"/>
            <p:cNvSpPr/>
            <p:nvPr/>
          </p:nvSpPr>
          <p:spPr>
            <a:xfrm>
              <a:off x="211052" y="123302"/>
              <a:ext cx="189117" cy="32906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7200"/>
                  </a:lnTo>
                  <a:lnTo>
                    <a:pt x="21600" y="21600"/>
                  </a:lnTo>
                  <a:lnTo>
                    <a:pt x="0" y="14400"/>
                  </a:lnTo>
                  <a:lnTo>
                    <a:pt x="0" y="0"/>
                  </a:lnTo>
                  <a:close/>
                </a:path>
              </a:pathLst>
            </a:custGeom>
            <a:solidFill>
              <a:schemeClr val="accent4"/>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1884" name="Shape 1884"/>
            <p:cNvSpPr/>
            <p:nvPr/>
          </p:nvSpPr>
          <p:spPr>
            <a:xfrm>
              <a:off x="420592" y="123302"/>
              <a:ext cx="190630" cy="329061"/>
            </a:xfrm>
            <a:custGeom>
              <a:avLst/>
              <a:gdLst/>
              <a:ahLst/>
              <a:cxnLst>
                <a:cxn ang="0">
                  <a:pos x="wd2" y="hd2"/>
                </a:cxn>
                <a:cxn ang="5400000">
                  <a:pos x="wd2" y="hd2"/>
                </a:cxn>
                <a:cxn ang="10800000">
                  <a:pos x="wd2" y="hd2"/>
                </a:cxn>
                <a:cxn ang="16200000">
                  <a:pos x="wd2" y="hd2"/>
                </a:cxn>
              </a:cxnLst>
              <a:rect l="0" t="0" r="r" b="b"/>
              <a:pathLst>
                <a:path w="21600" h="21600" extrusionOk="0">
                  <a:moveTo>
                    <a:pt x="0" y="7200"/>
                  </a:moveTo>
                  <a:lnTo>
                    <a:pt x="0" y="21600"/>
                  </a:lnTo>
                  <a:lnTo>
                    <a:pt x="21600" y="14400"/>
                  </a:lnTo>
                  <a:lnTo>
                    <a:pt x="21600" y="0"/>
                  </a:lnTo>
                  <a:lnTo>
                    <a:pt x="0" y="7200"/>
                  </a:lnTo>
                  <a:close/>
                </a:path>
              </a:pathLst>
            </a:custGeom>
            <a:solidFill>
              <a:srgbClr val="4040B2"/>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1885" name="Shape 1885"/>
            <p:cNvSpPr/>
            <p:nvPr/>
          </p:nvSpPr>
          <p:spPr>
            <a:xfrm>
              <a:off x="-1" y="-1"/>
              <a:ext cx="189874" cy="33057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4384"/>
                  </a:lnTo>
                  <a:lnTo>
                    <a:pt x="21600" y="21600"/>
                  </a:lnTo>
                  <a:lnTo>
                    <a:pt x="21600" y="7216"/>
                  </a:lnTo>
                  <a:lnTo>
                    <a:pt x="0" y="0"/>
                  </a:lnTo>
                  <a:close/>
                </a:path>
              </a:pathLst>
            </a:custGeom>
            <a:solidFill>
              <a:schemeClr val="accent4"/>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1886" name="Shape 1886"/>
            <p:cNvSpPr/>
            <p:nvPr/>
          </p:nvSpPr>
          <p:spPr>
            <a:xfrm>
              <a:off x="211052" y="366882"/>
              <a:ext cx="189117" cy="329817"/>
            </a:xfrm>
            <a:custGeom>
              <a:avLst/>
              <a:gdLst/>
              <a:ahLst/>
              <a:cxnLst>
                <a:cxn ang="0">
                  <a:pos x="wd2" y="hd2"/>
                </a:cxn>
                <a:cxn ang="5400000">
                  <a:pos x="wd2" y="hd2"/>
                </a:cxn>
                <a:cxn ang="10800000">
                  <a:pos x="wd2" y="hd2"/>
                </a:cxn>
                <a:cxn ang="16200000">
                  <a:pos x="wd2" y="hd2"/>
                </a:cxn>
              </a:cxnLst>
              <a:rect l="0" t="0" r="r" b="b"/>
              <a:pathLst>
                <a:path w="21600" h="21600" extrusionOk="0">
                  <a:moveTo>
                    <a:pt x="0" y="14417"/>
                  </a:moveTo>
                  <a:lnTo>
                    <a:pt x="21600" y="21600"/>
                  </a:lnTo>
                  <a:lnTo>
                    <a:pt x="21600" y="7233"/>
                  </a:lnTo>
                  <a:lnTo>
                    <a:pt x="0" y="0"/>
                  </a:lnTo>
                  <a:lnTo>
                    <a:pt x="0" y="14417"/>
                  </a:lnTo>
                  <a:close/>
                </a:path>
              </a:pathLst>
            </a:custGeom>
            <a:solidFill>
              <a:schemeClr val="accent4"/>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grpSp>
      <p:sp>
        <p:nvSpPr>
          <p:cNvPr id="1888" name="Shape 1888"/>
          <p:cNvSpPr/>
          <p:nvPr/>
        </p:nvSpPr>
        <p:spPr>
          <a:xfrm>
            <a:off x="8772954" y="10118800"/>
            <a:ext cx="2557732" cy="1019647"/>
          </a:xfrm>
          <a:prstGeom prst="rect">
            <a:avLst/>
          </a:prstGeom>
          <a:solidFill>
            <a:schemeClr val="accent4"/>
          </a:solid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xmlns="" val="1"/>
            </a:ext>
          </a:extLst>
        </p:spPr>
        <p:txBody>
          <a:bodyPr lIns="50800" tIns="50800" rIns="50800" bIns="50800" anchor="ctr"/>
          <a:lstStyle>
            <a:lvl1pPr algn="ctr" defTabSz="825500">
              <a:lnSpc>
                <a:spcPct val="100000"/>
              </a:lnSpc>
              <a:spcBef>
                <a:spcPts val="0"/>
              </a:spcBef>
              <a:defRPr sz="3700" b="0">
                <a:latin typeface="Klavika Basic"/>
                <a:ea typeface="Klavika Basic"/>
                <a:cs typeface="Klavika Basic"/>
                <a:sym typeface="Klavika Basic"/>
              </a:defRPr>
            </a:lvl1pPr>
          </a:lstStyle>
          <a:p>
            <a:r>
              <a:t>Core</a:t>
            </a:r>
          </a:p>
        </p:txBody>
      </p:sp>
      <p:sp>
        <p:nvSpPr>
          <p:cNvPr id="1889" name="Shape 1889"/>
          <p:cNvSpPr>
            <a:spLocks noGrp="1"/>
          </p:cNvSpPr>
          <p:nvPr>
            <p:ph type="title"/>
          </p:nvPr>
        </p:nvSpPr>
        <p:spPr>
          <a:xfrm>
            <a:off x="1565396" y="875901"/>
            <a:ext cx="21746796" cy="1323495"/>
          </a:xfrm>
          <a:prstGeom prst="rect">
            <a:avLst/>
          </a:prstGeom>
        </p:spPr>
        <p:txBody>
          <a:bodyPr/>
          <a:lstStyle>
            <a:lvl1pPr defTabSz="1700783">
              <a:spcBef>
                <a:spcPts val="1700"/>
              </a:spcBef>
              <a:defRPr sz="6882" spc="-245">
                <a:latin typeface="Verdana"/>
                <a:ea typeface="Verdana"/>
                <a:cs typeface="Verdana"/>
                <a:sym typeface="Verdana"/>
              </a:defRPr>
            </a:lvl1pPr>
          </a:lstStyle>
          <a:p>
            <a:r>
              <a:t>Terraform Ecosystem</a:t>
            </a:r>
          </a:p>
        </p:txBody>
      </p:sp>
      <p:sp>
        <p:nvSpPr>
          <p:cNvPr id="1890" name="Shape 1890"/>
          <p:cNvSpPr/>
          <p:nvPr/>
        </p:nvSpPr>
        <p:spPr>
          <a:xfrm>
            <a:off x="14211275" y="10118800"/>
            <a:ext cx="2557732" cy="1019647"/>
          </a:xfrm>
          <a:prstGeom prst="rect">
            <a:avLst/>
          </a:prstGeom>
          <a:solidFill>
            <a:schemeClr val="accent4"/>
          </a:solid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xmlns="" val="1"/>
            </a:ext>
          </a:extLst>
        </p:spPr>
        <p:txBody>
          <a:bodyPr lIns="50800" tIns="50800" rIns="50800" bIns="50800" anchor="ctr"/>
          <a:lstStyle>
            <a:lvl1pPr algn="ctr" defTabSz="825500">
              <a:lnSpc>
                <a:spcPct val="100000"/>
              </a:lnSpc>
              <a:spcBef>
                <a:spcPts val="0"/>
              </a:spcBef>
              <a:defRPr sz="3700" b="0">
                <a:latin typeface="Klavika Basic"/>
                <a:ea typeface="Klavika Basic"/>
                <a:cs typeface="Klavika Basic"/>
                <a:sym typeface="Klavika Basic"/>
              </a:defRPr>
            </a:lvl1pPr>
          </a:lstStyle>
          <a:p>
            <a:r>
              <a:t>Provider</a:t>
            </a:r>
          </a:p>
        </p:txBody>
      </p:sp>
      <p:sp>
        <p:nvSpPr>
          <p:cNvPr id="1891" name="Shape 1891"/>
          <p:cNvSpPr/>
          <p:nvPr/>
        </p:nvSpPr>
        <p:spPr>
          <a:xfrm>
            <a:off x="1570922" y="2145968"/>
            <a:ext cx="22808486" cy="786367"/>
          </a:xfrm>
          <a:prstGeom prst="rect">
            <a:avLst/>
          </a:prstGeom>
          <a:ln w="25400">
            <a:miter lim="400000"/>
          </a:ln>
          <a:extLst>
            <a:ext uri="{C572A759-6A51-4108-AA02-DFA0A04FC94B}">
              <ma14:wrappingTextBoxFlag xmlns:ma14="http://schemas.microsoft.com/office/mac/drawingml/2011/main" xmlns="" val="1"/>
            </a:ext>
          </a:extLst>
        </p:spPr>
        <p:txBody>
          <a:bodyPr wrap="none" lIns="121919" tIns="121919" rIns="121919" bIns="121919" anchor="b">
            <a:spAutoFit/>
          </a:bodyPr>
          <a:lstStyle>
            <a:lvl1pPr marL="88900" indent="-88900">
              <a:lnSpc>
                <a:spcPct val="90000"/>
              </a:lnSpc>
              <a:spcBef>
                <a:spcPts val="0"/>
              </a:spcBef>
              <a:defRPr sz="3900" i="1">
                <a:solidFill>
                  <a:schemeClr val="accent1"/>
                </a:solidFill>
                <a:latin typeface="Verdana"/>
                <a:ea typeface="Verdana"/>
                <a:cs typeface="Verdana"/>
                <a:sym typeface="Verdana"/>
              </a:defRPr>
            </a:lvl1pPr>
          </a:lstStyle>
          <a:p>
            <a:r>
              <a:rPr dirty="0"/>
              <a:t>Partnerships with </a:t>
            </a:r>
            <a:r>
              <a:rPr lang="en-US" dirty="0"/>
              <a:t>4</a:t>
            </a:r>
            <a:r>
              <a:rPr dirty="0"/>
              <a:t>5+ technology providers, community support for many more</a:t>
            </a:r>
          </a:p>
        </p:txBody>
      </p:sp>
      <p:pic>
        <p:nvPicPr>
          <p:cNvPr id="1892" name="image26.png"/>
          <p:cNvPicPr>
            <a:picLocks noChangeAspect="1"/>
          </p:cNvPicPr>
          <p:nvPr/>
        </p:nvPicPr>
        <p:blipFill>
          <a:blip r:embed="rId3">
            <a:extLst/>
          </a:blip>
          <a:srcRect/>
          <a:stretch>
            <a:fillRect/>
          </a:stretch>
        </p:blipFill>
        <p:spPr>
          <a:xfrm>
            <a:off x="20722594" y="6487557"/>
            <a:ext cx="2339447" cy="935779"/>
          </a:xfrm>
          <a:prstGeom prst="rect">
            <a:avLst/>
          </a:prstGeom>
          <a:ln w="12700">
            <a:miter lim="400000"/>
          </a:ln>
        </p:spPr>
      </p:pic>
      <p:pic>
        <p:nvPicPr>
          <p:cNvPr id="1893" name="image27.png"/>
          <p:cNvPicPr>
            <a:picLocks noChangeAspect="1"/>
          </p:cNvPicPr>
          <p:nvPr/>
        </p:nvPicPr>
        <p:blipFill>
          <a:blip r:embed="rId4">
            <a:extLst/>
          </a:blip>
          <a:stretch>
            <a:fillRect/>
          </a:stretch>
        </p:blipFill>
        <p:spPr>
          <a:xfrm>
            <a:off x="15164113" y="6162940"/>
            <a:ext cx="2249954" cy="1390120"/>
          </a:xfrm>
          <a:prstGeom prst="rect">
            <a:avLst/>
          </a:prstGeom>
          <a:ln w="12700">
            <a:miter lim="400000"/>
          </a:ln>
        </p:spPr>
      </p:pic>
      <p:pic>
        <p:nvPicPr>
          <p:cNvPr id="1894" name="image29.png"/>
          <p:cNvPicPr>
            <a:picLocks noChangeAspect="1"/>
          </p:cNvPicPr>
          <p:nvPr/>
        </p:nvPicPr>
        <p:blipFill>
          <a:blip r:embed="rId5">
            <a:extLst/>
          </a:blip>
          <a:stretch>
            <a:fillRect/>
          </a:stretch>
        </p:blipFill>
        <p:spPr>
          <a:xfrm>
            <a:off x="20771082" y="8504700"/>
            <a:ext cx="2242603" cy="419101"/>
          </a:xfrm>
          <a:prstGeom prst="rect">
            <a:avLst/>
          </a:prstGeom>
          <a:ln w="12700">
            <a:miter lim="400000"/>
          </a:ln>
        </p:spPr>
      </p:pic>
      <p:pic>
        <p:nvPicPr>
          <p:cNvPr id="1895" name="image33.png"/>
          <p:cNvPicPr>
            <a:picLocks noChangeAspect="1"/>
          </p:cNvPicPr>
          <p:nvPr/>
        </p:nvPicPr>
        <p:blipFill>
          <a:blip r:embed="rId6">
            <a:extLst/>
          </a:blip>
          <a:stretch>
            <a:fillRect/>
          </a:stretch>
        </p:blipFill>
        <p:spPr>
          <a:xfrm>
            <a:off x="15334803" y="8040592"/>
            <a:ext cx="2467373" cy="1347316"/>
          </a:xfrm>
          <a:prstGeom prst="rect">
            <a:avLst/>
          </a:prstGeom>
          <a:ln w="12700">
            <a:miter lim="400000"/>
          </a:ln>
        </p:spPr>
      </p:pic>
      <p:pic>
        <p:nvPicPr>
          <p:cNvPr id="1898" name="pasted-image.tiff"/>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5675447" y="7174649"/>
            <a:ext cx="1387476" cy="1521316"/>
          </a:xfrm>
          <a:prstGeom prst="rect">
            <a:avLst/>
          </a:prstGeom>
          <a:ln w="12700">
            <a:miter lim="400000"/>
          </a:ln>
        </p:spPr>
      </p:pic>
      <p:pic>
        <p:nvPicPr>
          <p:cNvPr id="1899" name="pasted-image.tiff"/>
          <p:cNvPicPr>
            <a:picLocks noChangeAspect="1"/>
          </p:cNvPicPr>
          <p:nvPr/>
        </p:nvPicPr>
        <p:blipFill>
          <a:blip r:embed="rId8">
            <a:extLst/>
          </a:blip>
          <a:stretch>
            <a:fillRect/>
          </a:stretch>
        </p:blipFill>
        <p:spPr>
          <a:xfrm>
            <a:off x="7967815" y="7174649"/>
            <a:ext cx="1530537" cy="1521316"/>
          </a:xfrm>
          <a:prstGeom prst="rect">
            <a:avLst/>
          </a:prstGeom>
          <a:ln w="12700">
            <a:miter lim="400000"/>
          </a:ln>
        </p:spPr>
      </p:pic>
      <p:pic>
        <p:nvPicPr>
          <p:cNvPr id="1900" name="pasted-image.tiff"/>
          <p:cNvPicPr>
            <a:picLocks noChangeAspect="1"/>
          </p:cNvPicPr>
          <p:nvPr/>
        </p:nvPicPr>
        <p:blipFill>
          <a:blip r:embed="rId9">
            <a:extLst/>
          </a:blip>
          <a:stretch>
            <a:fillRect/>
          </a:stretch>
        </p:blipFill>
        <p:spPr>
          <a:xfrm>
            <a:off x="2989783" y="6890504"/>
            <a:ext cx="2089607" cy="2089607"/>
          </a:xfrm>
          <a:prstGeom prst="rect">
            <a:avLst/>
          </a:prstGeom>
          <a:ln w="12700">
            <a:miter lim="400000"/>
          </a:ln>
        </p:spPr>
      </p:pic>
      <p:sp>
        <p:nvSpPr>
          <p:cNvPr id="1901" name="Shape 1901"/>
          <p:cNvSpPr/>
          <p:nvPr/>
        </p:nvSpPr>
        <p:spPr>
          <a:xfrm>
            <a:off x="1252163" y="4271235"/>
            <a:ext cx="23037635" cy="1"/>
          </a:xfrm>
          <a:prstGeom prst="line">
            <a:avLst/>
          </a:prstGeom>
          <a:ln w="63500">
            <a:solidFill>
              <a:srgbClr val="FFFFFF"/>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902" name="Shape 1902"/>
          <p:cNvSpPr/>
          <p:nvPr/>
        </p:nvSpPr>
        <p:spPr>
          <a:xfrm>
            <a:off x="15628405" y="3444575"/>
            <a:ext cx="7467601" cy="664634"/>
          </a:xfrm>
          <a:prstGeom prst="rect">
            <a:avLst/>
          </a:prstGeom>
          <a:ln w="254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lgn="ctr">
              <a:lnSpc>
                <a:spcPct val="150000"/>
              </a:lnSpc>
              <a:spcBef>
                <a:spcPts val="0"/>
              </a:spcBef>
              <a:defRPr sz="2600" cap="all">
                <a:solidFill>
                  <a:srgbClr val="44546A"/>
                </a:solidFill>
                <a:latin typeface="Verdana"/>
                <a:ea typeface="Verdana"/>
                <a:cs typeface="Verdana"/>
                <a:sym typeface="Verdana"/>
              </a:defRPr>
            </a:lvl1pPr>
          </a:lstStyle>
          <a:p>
            <a:r>
              <a:t>Infrastructure providers</a:t>
            </a:r>
          </a:p>
        </p:txBody>
      </p:sp>
      <p:sp>
        <p:nvSpPr>
          <p:cNvPr id="1903" name="Shape 1903"/>
          <p:cNvSpPr/>
          <p:nvPr/>
        </p:nvSpPr>
        <p:spPr>
          <a:xfrm>
            <a:off x="2635385" y="3482675"/>
            <a:ext cx="7467601" cy="664634"/>
          </a:xfrm>
          <a:prstGeom prst="rect">
            <a:avLst/>
          </a:prstGeom>
          <a:ln w="254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lgn="ctr">
              <a:lnSpc>
                <a:spcPct val="150000"/>
              </a:lnSpc>
              <a:spcBef>
                <a:spcPts val="0"/>
              </a:spcBef>
              <a:defRPr sz="2600" cap="all">
                <a:solidFill>
                  <a:srgbClr val="44546A"/>
                </a:solidFill>
                <a:latin typeface="Verdana"/>
                <a:ea typeface="Verdana"/>
                <a:cs typeface="Verdana"/>
                <a:sym typeface="Verdana"/>
              </a:defRPr>
            </a:lvl1pPr>
          </a:lstStyle>
          <a:p>
            <a:r>
              <a:t>Version-control Systems</a:t>
            </a:r>
          </a:p>
        </p:txBody>
      </p:sp>
      <p:pic>
        <p:nvPicPr>
          <p:cNvPr id="1904" name="pasted-image.tiff"/>
          <p:cNvPicPr>
            <a:picLocks noChangeAspect="1"/>
          </p:cNvPicPr>
          <p:nvPr/>
        </p:nvPicPr>
        <p:blipFill>
          <a:blip r:embed="rId10">
            <a:extLst/>
          </a:blip>
          <a:stretch>
            <a:fillRect/>
          </a:stretch>
        </p:blipFill>
        <p:spPr>
          <a:xfrm>
            <a:off x="18303230" y="8100350"/>
            <a:ext cx="1739094" cy="1227801"/>
          </a:xfrm>
          <a:prstGeom prst="rect">
            <a:avLst/>
          </a:prstGeom>
          <a:ln w="12700">
            <a:miter lim="400000"/>
          </a:ln>
        </p:spPr>
      </p:pic>
      <p:sp>
        <p:nvSpPr>
          <p:cNvPr id="1905" name="Shape 1905"/>
          <p:cNvSpPr/>
          <p:nvPr/>
        </p:nvSpPr>
        <p:spPr>
          <a:xfrm>
            <a:off x="14569856" y="11765129"/>
            <a:ext cx="8635531" cy="561341"/>
          </a:xfrm>
          <a:prstGeom prst="rect">
            <a:avLst/>
          </a:prstGeom>
          <a:ln w="25400">
            <a:miter lim="400000"/>
          </a:ln>
          <a:extLst>
            <a:ext uri="{C572A759-6A51-4108-AA02-DFA0A04FC94B}">
              <ma14:wrappingTextBoxFlag xmlns:ma14="http://schemas.microsoft.com/office/mac/drawingml/2011/main" xmlns="" val="1"/>
            </a:ext>
          </a:extLst>
        </p:spPr>
        <p:txBody>
          <a:bodyPr lIns="121919" tIns="121919" rIns="121919" bIns="121919" anchor="b">
            <a:spAutoFit/>
          </a:bodyPr>
          <a:lstStyle/>
          <a:p>
            <a:pPr algn="r">
              <a:lnSpc>
                <a:spcPct val="100000"/>
              </a:lnSpc>
              <a:spcBef>
                <a:spcPts val="0"/>
              </a:spcBef>
              <a:defRPr sz="2100" b="0">
                <a:solidFill>
                  <a:srgbClr val="535353"/>
                </a:solidFill>
                <a:latin typeface="Verdana"/>
                <a:ea typeface="Verdana"/>
                <a:cs typeface="Verdana"/>
                <a:sym typeface="Verdana"/>
              </a:defRPr>
            </a:pPr>
            <a:r>
              <a:rPr dirty="0"/>
              <a:t>List of all 70+ providers </a:t>
            </a:r>
            <a:r>
              <a:rPr u="sng" dirty="0">
                <a:uFill>
                  <a:solidFill>
                    <a:srgbClr val="0563C1"/>
                  </a:solidFill>
                </a:uFill>
                <a:hlinkClick r:id="rId11"/>
              </a:rPr>
              <a:t>www.terraform.io/docs/providers/</a:t>
            </a:r>
          </a:p>
        </p:txBody>
      </p:sp>
      <p:sp>
        <p:nvSpPr>
          <p:cNvPr id="1906" name="Shape 1906"/>
          <p:cNvSpPr/>
          <p:nvPr/>
        </p:nvSpPr>
        <p:spPr>
          <a:xfrm>
            <a:off x="5611140" y="11118582"/>
            <a:ext cx="2532332" cy="1390119"/>
          </a:xfrm>
          <a:prstGeom prst="rect">
            <a:avLst/>
          </a:prstGeom>
          <a:solidFill>
            <a:srgbClr val="DDDDDD"/>
          </a:soli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907" name="Shape 1907"/>
          <p:cNvSpPr/>
          <p:nvPr/>
        </p:nvSpPr>
        <p:spPr>
          <a:xfrm>
            <a:off x="4363894" y="10641323"/>
            <a:ext cx="4261770" cy="1"/>
          </a:xfrm>
          <a:prstGeom prst="line">
            <a:avLst/>
          </a:prstGeom>
          <a:ln w="63500">
            <a:solidFill>
              <a:schemeClr val="accent3"/>
            </a:solidFill>
            <a:miter lim="400000"/>
            <a:tailEnd type="triangle"/>
          </a:ln>
        </p:spPr>
        <p:txBody>
          <a:bodyPr lIns="50800" tIns="50800" rIns="50800" bIns="50800" anchor="ctr"/>
          <a:lstStyle/>
          <a:p>
            <a:pPr algn="ctr" defTabSz="825500">
              <a:lnSpc>
                <a:spcPct val="100000"/>
              </a:lnSpc>
              <a:spcBef>
                <a:spcPts val="0"/>
              </a:spcBef>
              <a:defRPr sz="3200" b="0">
                <a:solidFill>
                  <a:srgbClr val="000000"/>
                </a:solidFill>
                <a:latin typeface="Helvetica Light"/>
                <a:ea typeface="Helvetica Light"/>
                <a:cs typeface="Helvetica Light"/>
                <a:sym typeface="Helvetica Light"/>
              </a:defRPr>
            </a:pPr>
            <a:endParaRPr/>
          </a:p>
        </p:txBody>
      </p:sp>
      <p:grpSp>
        <p:nvGrpSpPr>
          <p:cNvPr id="1910" name="Group 1910"/>
          <p:cNvGrpSpPr/>
          <p:nvPr/>
        </p:nvGrpSpPr>
        <p:grpSpPr>
          <a:xfrm>
            <a:off x="3535507" y="10158731"/>
            <a:ext cx="681097" cy="786683"/>
            <a:chOff x="0" y="0"/>
            <a:chExt cx="681096" cy="786682"/>
          </a:xfrm>
        </p:grpSpPr>
        <p:sp>
          <p:nvSpPr>
            <p:cNvPr id="1908" name="Shape 1908"/>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909" name="Shape 1909"/>
            <p:cNvSpPr/>
            <p:nvPr/>
          </p:nvSpPr>
          <p:spPr>
            <a:xfrm>
              <a:off x="0" y="399270"/>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nvGrpSpPr>
          <p:cNvPr id="1917" name="Group 1917"/>
          <p:cNvGrpSpPr/>
          <p:nvPr/>
        </p:nvGrpSpPr>
        <p:grpSpPr>
          <a:xfrm>
            <a:off x="6028302" y="10006323"/>
            <a:ext cx="1270001" cy="1270001"/>
            <a:chOff x="0" y="0"/>
            <a:chExt cx="1270000" cy="1270000"/>
          </a:xfrm>
        </p:grpSpPr>
        <p:sp>
          <p:nvSpPr>
            <p:cNvPr id="1911" name="Shape 1911"/>
            <p:cNvSpPr/>
            <p:nvPr/>
          </p:nvSpPr>
          <p:spPr>
            <a:xfrm>
              <a:off x="0" y="0"/>
              <a:ext cx="1270000" cy="1270000"/>
            </a:xfrm>
            <a:prstGeom prst="ellipse">
              <a:avLst/>
            </a:prstGeom>
            <a:solidFill>
              <a:srgbClr val="FFFFFF"/>
            </a:solidFill>
            <a:ln w="25400" cap="flat">
              <a:solidFill>
                <a:srgbClr val="A7A7A7"/>
              </a:solidFill>
              <a:prstDash val="solid"/>
              <a:miter lim="8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916" name="Group 1916"/>
            <p:cNvGrpSpPr/>
            <p:nvPr/>
          </p:nvGrpSpPr>
          <p:grpSpPr>
            <a:xfrm>
              <a:off x="116500" y="159352"/>
              <a:ext cx="1011600" cy="976696"/>
              <a:chOff x="0" y="0"/>
              <a:chExt cx="1011598" cy="976695"/>
            </a:xfrm>
          </p:grpSpPr>
          <p:sp>
            <p:nvSpPr>
              <p:cNvPr id="1912" name="Shape 1912"/>
              <p:cNvSpPr/>
              <p:nvPr/>
            </p:nvSpPr>
            <p:spPr>
              <a:xfrm>
                <a:off x="215973" y="881946"/>
                <a:ext cx="584441" cy="9475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8532" y="13722"/>
                      <a:pt x="14817" y="21600"/>
                      <a:pt x="10820" y="21600"/>
                    </a:cubicBezTo>
                    <a:cubicBezTo>
                      <a:pt x="6823" y="21600"/>
                      <a:pt x="3109" y="13722"/>
                      <a:pt x="0" y="0"/>
                    </a:cubicBezTo>
                  </a:path>
                </a:pathLst>
              </a:custGeom>
              <a:noFill/>
              <a:ln w="25400" cap="flat">
                <a:solidFill>
                  <a:srgbClr val="DDDDDD"/>
                </a:solidFill>
                <a:prstDash val="solid"/>
                <a:miter lim="800000"/>
                <a:tailEnd type="triangle" w="med" len="med"/>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913" name="Shape 1913"/>
              <p:cNvSpPr/>
              <p:nvPr/>
            </p:nvSpPr>
            <p:spPr>
              <a:xfrm>
                <a:off x="0" y="0"/>
                <a:ext cx="310880" cy="47343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0" y="21501"/>
                      <a:pt x="0" y="21402"/>
                      <a:pt x="0" y="21352"/>
                    </a:cubicBezTo>
                    <a:cubicBezTo>
                      <a:pt x="0" y="11692"/>
                      <a:pt x="8881" y="3517"/>
                      <a:pt x="21600" y="0"/>
                    </a:cubicBezTo>
                  </a:path>
                </a:pathLst>
              </a:custGeom>
              <a:noFill/>
              <a:ln w="25400" cap="flat">
                <a:solidFill>
                  <a:srgbClr val="DDDDDD"/>
                </a:solidFill>
                <a:prstDash val="solid"/>
                <a:miter lim="800000"/>
                <a:tailEnd type="triangle" w="med" len="med"/>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914" name="Shape 1914"/>
              <p:cNvSpPr/>
              <p:nvPr/>
            </p:nvSpPr>
            <p:spPr>
              <a:xfrm>
                <a:off x="724714" y="9586"/>
                <a:ext cx="286885" cy="463847"/>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21600" y="21498"/>
                      <a:pt x="21600" y="21397"/>
                      <a:pt x="21600" y="21346"/>
                    </a:cubicBezTo>
                    <a:cubicBezTo>
                      <a:pt x="21600" y="11944"/>
                      <a:pt x="12715" y="3761"/>
                      <a:pt x="0" y="0"/>
                    </a:cubicBezTo>
                  </a:path>
                </a:pathLst>
              </a:custGeom>
              <a:noFill/>
              <a:ln w="25400" cap="flat">
                <a:solidFill>
                  <a:srgbClr val="DDDDDD"/>
                </a:solidFill>
                <a:prstDash val="solid"/>
                <a:miter lim="800000"/>
                <a:headEnd type="triangle" w="med" len="med"/>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915" name="Shape 1915"/>
              <p:cNvSpPr/>
              <p:nvPr/>
            </p:nvSpPr>
            <p:spPr>
              <a:xfrm>
                <a:off x="130920" y="88802"/>
                <a:ext cx="762001" cy="762001"/>
              </a:xfrm>
              <a:prstGeom prst="ellipse">
                <a:avLst/>
              </a:prstGeom>
              <a:solidFill>
                <a:srgbClr val="DDDDDD"/>
              </a:solidFill>
              <a:ln w="25400" cap="flat">
                <a:solidFill>
                  <a:srgbClr val="DDDDDD"/>
                </a:solidFill>
                <a:prstDash val="solid"/>
                <a:miter lim="8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grpSp>
      <p:grpSp>
        <p:nvGrpSpPr>
          <p:cNvPr id="1922" name="Group 1922"/>
          <p:cNvGrpSpPr/>
          <p:nvPr/>
        </p:nvGrpSpPr>
        <p:grpSpPr>
          <a:xfrm>
            <a:off x="5789713" y="11303794"/>
            <a:ext cx="1019695" cy="1019695"/>
            <a:chOff x="0" y="0"/>
            <a:chExt cx="1019694" cy="1019694"/>
          </a:xfrm>
        </p:grpSpPr>
        <p:pic>
          <p:nvPicPr>
            <p:cNvPr id="1918" name="pasted-image.pdf"/>
            <p:cNvPicPr>
              <a:picLocks noChangeAspect="1"/>
            </p:cNvPicPr>
            <p:nvPr/>
          </p:nvPicPr>
          <p:blipFill>
            <a:blip r:embed="rId12">
              <a:alphaModFix amt="34000"/>
              <a:extLst/>
            </a:blip>
            <a:srcRect/>
            <a:stretch>
              <a:fillRect/>
            </a:stretch>
          </p:blipFill>
          <p:spPr>
            <a:xfrm>
              <a:off x="0" y="0"/>
              <a:ext cx="1019695" cy="1019695"/>
            </a:xfrm>
            <a:prstGeom prst="rect">
              <a:avLst/>
            </a:prstGeom>
            <a:ln w="12700" cap="flat">
              <a:noFill/>
              <a:miter lim="400000"/>
            </a:ln>
            <a:effectLst/>
          </p:spPr>
        </p:pic>
        <p:sp>
          <p:nvSpPr>
            <p:cNvPr id="1919" name="Shape 1919"/>
            <p:cNvSpPr/>
            <p:nvPr/>
          </p:nvSpPr>
          <p:spPr>
            <a:xfrm>
              <a:off x="162757" y="126755"/>
              <a:ext cx="694057" cy="224769"/>
            </a:xfrm>
            <a:prstGeom prst="rect">
              <a:avLst/>
            </a:prstGeom>
            <a:solidFill>
              <a:schemeClr val="accent3"/>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920" name="Shape 1920"/>
            <p:cNvSpPr/>
            <p:nvPr/>
          </p:nvSpPr>
          <p:spPr>
            <a:xfrm>
              <a:off x="162757" y="397402"/>
              <a:ext cx="694057" cy="224769"/>
            </a:xfrm>
            <a:prstGeom prst="rect">
              <a:avLst/>
            </a:prstGeom>
            <a:solidFill>
              <a:schemeClr val="accent3"/>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921" name="Shape 1921"/>
            <p:cNvSpPr/>
            <p:nvPr/>
          </p:nvSpPr>
          <p:spPr>
            <a:xfrm>
              <a:off x="162757" y="668049"/>
              <a:ext cx="694057" cy="224769"/>
            </a:xfrm>
            <a:prstGeom prst="rect">
              <a:avLst/>
            </a:prstGeom>
            <a:solidFill>
              <a:schemeClr val="accent3"/>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grpSp>
        <p:nvGrpSpPr>
          <p:cNvPr id="1927" name="Group 1927"/>
          <p:cNvGrpSpPr/>
          <p:nvPr/>
        </p:nvGrpSpPr>
        <p:grpSpPr>
          <a:xfrm>
            <a:off x="6945203" y="11303794"/>
            <a:ext cx="1019695" cy="1019695"/>
            <a:chOff x="0" y="0"/>
            <a:chExt cx="1019694" cy="1019694"/>
          </a:xfrm>
        </p:grpSpPr>
        <p:pic>
          <p:nvPicPr>
            <p:cNvPr id="1923" name="pasted-image.pdf"/>
            <p:cNvPicPr>
              <a:picLocks noChangeAspect="1"/>
            </p:cNvPicPr>
            <p:nvPr/>
          </p:nvPicPr>
          <p:blipFill>
            <a:blip r:embed="rId12">
              <a:alphaModFix amt="34000"/>
              <a:extLst/>
            </a:blip>
            <a:srcRect/>
            <a:stretch>
              <a:fillRect/>
            </a:stretch>
          </p:blipFill>
          <p:spPr>
            <a:xfrm>
              <a:off x="0" y="0"/>
              <a:ext cx="1019695" cy="1019695"/>
            </a:xfrm>
            <a:prstGeom prst="rect">
              <a:avLst/>
            </a:prstGeom>
            <a:ln w="12700" cap="flat">
              <a:noFill/>
              <a:miter lim="400000"/>
            </a:ln>
            <a:effectLst/>
          </p:spPr>
        </p:pic>
        <p:sp>
          <p:nvSpPr>
            <p:cNvPr id="1924" name="Shape 1924"/>
            <p:cNvSpPr/>
            <p:nvPr/>
          </p:nvSpPr>
          <p:spPr>
            <a:xfrm>
              <a:off x="162757" y="126755"/>
              <a:ext cx="694057" cy="224769"/>
            </a:xfrm>
            <a:prstGeom prst="rect">
              <a:avLst/>
            </a:prstGeom>
            <a:solidFill>
              <a:schemeClr val="accent3"/>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925" name="Shape 1925"/>
            <p:cNvSpPr/>
            <p:nvPr/>
          </p:nvSpPr>
          <p:spPr>
            <a:xfrm>
              <a:off x="162757" y="397402"/>
              <a:ext cx="694057" cy="224769"/>
            </a:xfrm>
            <a:prstGeom prst="rect">
              <a:avLst/>
            </a:prstGeom>
            <a:solidFill>
              <a:schemeClr val="accent3"/>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926" name="Shape 1926"/>
            <p:cNvSpPr/>
            <p:nvPr/>
          </p:nvSpPr>
          <p:spPr>
            <a:xfrm>
              <a:off x="162757" y="668049"/>
              <a:ext cx="694057" cy="224769"/>
            </a:xfrm>
            <a:prstGeom prst="rect">
              <a:avLst/>
            </a:prstGeom>
            <a:solidFill>
              <a:schemeClr val="accent3"/>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pic>
        <p:nvPicPr>
          <p:cNvPr id="1026" name="Picture 2" descr="Image result for microsoft azure">
            <a:extLst>
              <a:ext uri="{FF2B5EF4-FFF2-40B4-BE49-F238E27FC236}">
                <a16:creationId xmlns:a16="http://schemas.microsoft.com/office/drawing/2014/main" id="{C596755D-999F-464A-A598-8FE3BCC48D2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7774634" y="6253666"/>
            <a:ext cx="2779775" cy="138988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0" name="Rectangle"/>
          <p:cNvSpPr/>
          <p:nvPr/>
        </p:nvSpPr>
        <p:spPr>
          <a:xfrm>
            <a:off x="3361580" y="3454876"/>
            <a:ext cx="8710408" cy="9146283"/>
          </a:xfrm>
          <a:prstGeom prst="rect">
            <a:avLst/>
          </a:prstGeom>
          <a:gradFill>
            <a:gsLst>
              <a:gs pos="0">
                <a:srgbClr val="FFFFFF">
                  <a:alpha val="44001"/>
                </a:srgbClr>
              </a:gs>
              <a:gs pos="100000">
                <a:srgbClr val="EEEEEE">
                  <a:alpha val="44001"/>
                </a:srgbClr>
              </a:gs>
            </a:gsLst>
            <a:lin ang="16200000"/>
          </a:gradFill>
          <a:ln w="12700">
            <a:miter lim="400000"/>
          </a:ln>
        </p:spPr>
        <p:txBody>
          <a:bodyPr lIns="121918" tIns="121918" rIns="121918" bIns="121918" anchor="ctr"/>
          <a:lstStyle/>
          <a:p>
            <a:pPr>
              <a:lnSpc>
                <a:spcPct val="100000"/>
              </a:lnSpc>
              <a:spcBef>
                <a:spcPts val="0"/>
              </a:spcBef>
              <a:defRPr sz="3400" b="0">
                <a:latin typeface="Verdana"/>
                <a:ea typeface="Verdana"/>
                <a:cs typeface="Verdana"/>
                <a:sym typeface="Verdana"/>
              </a:defRPr>
            </a:pPr>
            <a:endParaRPr/>
          </a:p>
        </p:txBody>
      </p:sp>
      <p:sp>
        <p:nvSpPr>
          <p:cNvPr id="1171" name="Line"/>
          <p:cNvSpPr/>
          <p:nvPr/>
        </p:nvSpPr>
        <p:spPr>
          <a:xfrm>
            <a:off x="3178958" y="4271235"/>
            <a:ext cx="9075650" cy="2"/>
          </a:xfrm>
          <a:prstGeom prst="line">
            <a:avLst/>
          </a:prstGeom>
          <a:ln w="63500">
            <a:solidFill>
              <a:srgbClr val="FFFFFF"/>
            </a:solidFill>
            <a:miter/>
          </a:ln>
        </p:spPr>
        <p:txBody>
          <a:bodyPr lIns="45718" tIns="45718" rIns="45718" bIns="45718"/>
          <a:lstStyle/>
          <a:p>
            <a:pPr>
              <a:defRPr>
                <a:solidFill>
                  <a:srgbClr val="FFFFFF"/>
                </a:solidFill>
              </a:defRPr>
            </a:pPr>
            <a:endParaRPr/>
          </a:p>
        </p:txBody>
      </p:sp>
      <p:sp>
        <p:nvSpPr>
          <p:cNvPr id="1172" name="Rectangle"/>
          <p:cNvSpPr/>
          <p:nvPr/>
        </p:nvSpPr>
        <p:spPr>
          <a:xfrm>
            <a:off x="13472346" y="3454876"/>
            <a:ext cx="8710407" cy="9146283"/>
          </a:xfrm>
          <a:prstGeom prst="rect">
            <a:avLst/>
          </a:prstGeom>
          <a:gradFill>
            <a:gsLst>
              <a:gs pos="0">
                <a:srgbClr val="FFFFFF">
                  <a:alpha val="44001"/>
                </a:srgbClr>
              </a:gs>
              <a:gs pos="100000">
                <a:srgbClr val="EEEEEE">
                  <a:alpha val="44001"/>
                </a:srgbClr>
              </a:gs>
            </a:gsLst>
            <a:lin ang="16200000"/>
          </a:gradFill>
          <a:ln w="12700">
            <a:miter lim="400000"/>
          </a:ln>
        </p:spPr>
        <p:txBody>
          <a:bodyPr lIns="121918" tIns="121918" rIns="121918" bIns="121918" anchor="ctr"/>
          <a:lstStyle/>
          <a:p>
            <a:pPr>
              <a:lnSpc>
                <a:spcPct val="100000"/>
              </a:lnSpc>
              <a:spcBef>
                <a:spcPts val="0"/>
              </a:spcBef>
              <a:defRPr sz="3400" b="0">
                <a:latin typeface="Verdana"/>
                <a:ea typeface="Verdana"/>
                <a:cs typeface="Verdana"/>
                <a:sym typeface="Verdana"/>
              </a:defRPr>
            </a:pPr>
            <a:endParaRPr/>
          </a:p>
        </p:txBody>
      </p:sp>
      <p:sp>
        <p:nvSpPr>
          <p:cNvPr id="1173" name="Text"/>
          <p:cNvSpPr txBox="1"/>
          <p:nvPr/>
        </p:nvSpPr>
        <p:spPr>
          <a:xfrm>
            <a:off x="13472346" y="3517024"/>
            <a:ext cx="8710407" cy="664633"/>
          </a:xfrm>
          <a:prstGeom prst="rect">
            <a:avLst/>
          </a:prstGeom>
          <a:ln w="127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lgn="ctr">
              <a:lnSpc>
                <a:spcPct val="150000"/>
              </a:lnSpc>
              <a:spcBef>
                <a:spcPts val="0"/>
              </a:spcBef>
              <a:defRPr sz="2600" cap="all">
                <a:solidFill>
                  <a:srgbClr val="44546A"/>
                </a:solidFill>
                <a:latin typeface="Verdana"/>
                <a:ea typeface="Verdana"/>
                <a:cs typeface="Verdana"/>
                <a:sym typeface="Verdana"/>
              </a:defRPr>
            </a:lvl1pPr>
          </a:lstStyle>
          <a:p>
            <a:r>
              <a:t> </a:t>
            </a:r>
          </a:p>
        </p:txBody>
      </p:sp>
      <p:sp>
        <p:nvSpPr>
          <p:cNvPr id="1174" name="Infrastructure as Code"/>
          <p:cNvSpPr txBox="1"/>
          <p:nvPr/>
        </p:nvSpPr>
        <p:spPr>
          <a:xfrm>
            <a:off x="3386845" y="3517024"/>
            <a:ext cx="8659878" cy="664633"/>
          </a:xfrm>
          <a:prstGeom prst="rect">
            <a:avLst/>
          </a:prstGeom>
          <a:ln w="127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lgn="ctr">
              <a:lnSpc>
                <a:spcPct val="150000"/>
              </a:lnSpc>
              <a:spcBef>
                <a:spcPts val="0"/>
              </a:spcBef>
              <a:defRPr sz="2600" cap="all">
                <a:solidFill>
                  <a:srgbClr val="44546A"/>
                </a:solidFill>
                <a:latin typeface="Verdana"/>
                <a:ea typeface="Verdana"/>
                <a:cs typeface="Verdana"/>
                <a:sym typeface="Verdana"/>
              </a:defRPr>
            </a:lvl1pPr>
          </a:lstStyle>
          <a:p>
            <a:r>
              <a:t>Infrastructure as Code</a:t>
            </a:r>
          </a:p>
        </p:txBody>
      </p:sp>
      <p:sp>
        <p:nvSpPr>
          <p:cNvPr id="1175" name="Line"/>
          <p:cNvSpPr/>
          <p:nvPr/>
        </p:nvSpPr>
        <p:spPr>
          <a:xfrm>
            <a:off x="13289723" y="4271235"/>
            <a:ext cx="9075650" cy="2"/>
          </a:xfrm>
          <a:prstGeom prst="line">
            <a:avLst/>
          </a:prstGeom>
          <a:ln w="63500">
            <a:solidFill>
              <a:srgbClr val="FFFFFF"/>
            </a:solidFill>
            <a:miter/>
          </a:ln>
        </p:spPr>
        <p:txBody>
          <a:bodyPr lIns="45718" tIns="45718" rIns="45718" bIns="45718"/>
          <a:lstStyle/>
          <a:p>
            <a:pPr>
              <a:defRPr>
                <a:solidFill>
                  <a:srgbClr val="FFFFFF"/>
                </a:solidFill>
              </a:defRPr>
            </a:pPr>
            <a:endParaRPr/>
          </a:p>
        </p:txBody>
      </p:sp>
      <p:sp>
        <p:nvSpPr>
          <p:cNvPr id="1176" name="Slide Number"/>
          <p:cNvSpPr txBox="1">
            <a:spLocks noGrp="1"/>
          </p:cNvSpPr>
          <p:nvPr>
            <p:ph type="sldNum" sz="quarter" idx="4294967295"/>
          </p:nvPr>
        </p:nvSpPr>
        <p:spPr>
          <a:xfrm>
            <a:off x="23456898" y="12945581"/>
            <a:ext cx="514905" cy="485139"/>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36</a:t>
            </a:fld>
            <a:endParaRPr/>
          </a:p>
        </p:txBody>
      </p:sp>
      <p:sp>
        <p:nvSpPr>
          <p:cNvPr id="1177" name="Shape"/>
          <p:cNvSpPr/>
          <p:nvPr/>
        </p:nvSpPr>
        <p:spPr>
          <a:xfrm>
            <a:off x="10255083" y="9170669"/>
            <a:ext cx="5031635" cy="2915962"/>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chemeClr val="accent4">
              <a:alpha val="14000"/>
            </a:schemeClr>
          </a:solidFill>
          <a:ln w="63500">
            <a:solidFill>
              <a:schemeClr val="accent4">
                <a:alpha val="56000"/>
              </a:schemeClr>
            </a:solidFill>
            <a:miter/>
          </a:ln>
        </p:spPr>
        <p:txBody>
          <a:bodyPr lIns="121918" tIns="121918" rIns="121918" bIns="121918"/>
          <a:lstStyle/>
          <a:p>
            <a:pPr>
              <a:lnSpc>
                <a:spcPct val="100000"/>
              </a:lnSpc>
              <a:spcBef>
                <a:spcPts val="0"/>
              </a:spcBef>
              <a:defRPr sz="3400" b="0">
                <a:latin typeface="Verdana"/>
                <a:ea typeface="Verdana"/>
                <a:cs typeface="Verdana"/>
                <a:sym typeface="Verdana"/>
              </a:defRPr>
            </a:pPr>
            <a:endParaRPr/>
          </a:p>
        </p:txBody>
      </p:sp>
      <p:grpSp>
        <p:nvGrpSpPr>
          <p:cNvPr id="1182" name="Group"/>
          <p:cNvGrpSpPr/>
          <p:nvPr/>
        </p:nvGrpSpPr>
        <p:grpSpPr>
          <a:xfrm>
            <a:off x="12465369" y="10280273"/>
            <a:ext cx="611225" cy="696702"/>
            <a:chOff x="0" y="0"/>
            <a:chExt cx="611223" cy="696700"/>
          </a:xfrm>
        </p:grpSpPr>
        <p:sp>
          <p:nvSpPr>
            <p:cNvPr id="1178" name="Shape"/>
            <p:cNvSpPr/>
            <p:nvPr/>
          </p:nvSpPr>
          <p:spPr>
            <a:xfrm>
              <a:off x="211052" y="123302"/>
              <a:ext cx="189118" cy="32906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7200"/>
                  </a:lnTo>
                  <a:lnTo>
                    <a:pt x="21600" y="21600"/>
                  </a:lnTo>
                  <a:lnTo>
                    <a:pt x="0" y="14400"/>
                  </a:lnTo>
                  <a:lnTo>
                    <a:pt x="0" y="0"/>
                  </a:lnTo>
                  <a:close/>
                </a:path>
              </a:pathLst>
            </a:custGeom>
            <a:solidFill>
              <a:schemeClr val="accent4"/>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sp>
          <p:nvSpPr>
            <p:cNvPr id="1179" name="Shape"/>
            <p:cNvSpPr/>
            <p:nvPr/>
          </p:nvSpPr>
          <p:spPr>
            <a:xfrm>
              <a:off x="420592" y="123302"/>
              <a:ext cx="190631" cy="329062"/>
            </a:xfrm>
            <a:custGeom>
              <a:avLst/>
              <a:gdLst/>
              <a:ahLst/>
              <a:cxnLst>
                <a:cxn ang="0">
                  <a:pos x="wd2" y="hd2"/>
                </a:cxn>
                <a:cxn ang="5400000">
                  <a:pos x="wd2" y="hd2"/>
                </a:cxn>
                <a:cxn ang="10800000">
                  <a:pos x="wd2" y="hd2"/>
                </a:cxn>
                <a:cxn ang="16200000">
                  <a:pos x="wd2" y="hd2"/>
                </a:cxn>
              </a:cxnLst>
              <a:rect l="0" t="0" r="r" b="b"/>
              <a:pathLst>
                <a:path w="21600" h="21600" extrusionOk="0">
                  <a:moveTo>
                    <a:pt x="0" y="7200"/>
                  </a:moveTo>
                  <a:lnTo>
                    <a:pt x="0" y="21600"/>
                  </a:lnTo>
                  <a:lnTo>
                    <a:pt x="21600" y="14400"/>
                  </a:lnTo>
                  <a:lnTo>
                    <a:pt x="21600" y="0"/>
                  </a:lnTo>
                  <a:lnTo>
                    <a:pt x="0" y="7200"/>
                  </a:lnTo>
                  <a:close/>
                </a:path>
              </a:pathLst>
            </a:custGeom>
            <a:solidFill>
              <a:srgbClr val="4040B2"/>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sp>
          <p:nvSpPr>
            <p:cNvPr id="1180" name="Shape"/>
            <p:cNvSpPr/>
            <p:nvPr/>
          </p:nvSpPr>
          <p:spPr>
            <a:xfrm>
              <a:off x="-1" y="-1"/>
              <a:ext cx="189875" cy="33057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4384"/>
                  </a:lnTo>
                  <a:lnTo>
                    <a:pt x="21600" y="21600"/>
                  </a:lnTo>
                  <a:lnTo>
                    <a:pt x="21600" y="7216"/>
                  </a:lnTo>
                  <a:lnTo>
                    <a:pt x="0" y="0"/>
                  </a:lnTo>
                  <a:close/>
                </a:path>
              </a:pathLst>
            </a:custGeom>
            <a:solidFill>
              <a:schemeClr val="accent4"/>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sp>
          <p:nvSpPr>
            <p:cNvPr id="1181" name="Shape"/>
            <p:cNvSpPr/>
            <p:nvPr/>
          </p:nvSpPr>
          <p:spPr>
            <a:xfrm>
              <a:off x="211052" y="366882"/>
              <a:ext cx="189118" cy="329818"/>
            </a:xfrm>
            <a:custGeom>
              <a:avLst/>
              <a:gdLst/>
              <a:ahLst/>
              <a:cxnLst>
                <a:cxn ang="0">
                  <a:pos x="wd2" y="hd2"/>
                </a:cxn>
                <a:cxn ang="5400000">
                  <a:pos x="wd2" y="hd2"/>
                </a:cxn>
                <a:cxn ang="10800000">
                  <a:pos x="wd2" y="hd2"/>
                </a:cxn>
                <a:cxn ang="16200000">
                  <a:pos x="wd2" y="hd2"/>
                </a:cxn>
              </a:cxnLst>
              <a:rect l="0" t="0" r="r" b="b"/>
              <a:pathLst>
                <a:path w="21600" h="21600" extrusionOk="0">
                  <a:moveTo>
                    <a:pt x="0" y="14417"/>
                  </a:moveTo>
                  <a:lnTo>
                    <a:pt x="21600" y="21600"/>
                  </a:lnTo>
                  <a:lnTo>
                    <a:pt x="21600" y="7233"/>
                  </a:lnTo>
                  <a:lnTo>
                    <a:pt x="0" y="0"/>
                  </a:lnTo>
                  <a:lnTo>
                    <a:pt x="0" y="14417"/>
                  </a:lnTo>
                  <a:close/>
                </a:path>
              </a:pathLst>
            </a:custGeom>
            <a:solidFill>
              <a:schemeClr val="accent4"/>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grpSp>
      <p:grpSp>
        <p:nvGrpSpPr>
          <p:cNvPr id="1185" name="Core"/>
          <p:cNvGrpSpPr/>
          <p:nvPr/>
        </p:nvGrpSpPr>
        <p:grpSpPr>
          <a:xfrm>
            <a:off x="8772953" y="10118800"/>
            <a:ext cx="2557733" cy="1019647"/>
            <a:chOff x="0" y="0"/>
            <a:chExt cx="2557732" cy="1019645"/>
          </a:xfrm>
        </p:grpSpPr>
        <p:sp>
          <p:nvSpPr>
            <p:cNvPr id="1183" name="Rectangle"/>
            <p:cNvSpPr/>
            <p:nvPr/>
          </p:nvSpPr>
          <p:spPr>
            <a:xfrm>
              <a:off x="-1" y="0"/>
              <a:ext cx="2557734" cy="1019646"/>
            </a:xfrm>
            <a:prstGeom prst="rect">
              <a:avLst/>
            </a:prstGeom>
            <a:solidFill>
              <a:schemeClr val="accent4"/>
            </a:solidFill>
            <a:ln w="12700" cap="flat">
              <a:noFill/>
              <a:miter lim="400000"/>
            </a:ln>
            <a:effectLst>
              <a:outerShdw blurRad="38100" dist="25400" dir="5400000" rotWithShape="0">
                <a:srgbClr val="000000">
                  <a:alpha val="50000"/>
                </a:srgbClr>
              </a:outerShdw>
            </a:effectLst>
          </p:spPr>
          <p:txBody>
            <a:bodyPr wrap="square" lIns="121918" tIns="121918" rIns="121918" bIns="121918" numCol="1" anchor="ctr">
              <a:noAutofit/>
            </a:bodyPr>
            <a:lstStyle/>
            <a:p>
              <a:pPr algn="ctr" defTabSz="825500">
                <a:lnSpc>
                  <a:spcPct val="100000"/>
                </a:lnSpc>
                <a:spcBef>
                  <a:spcPts val="0"/>
                </a:spcBef>
                <a:defRPr sz="3700" b="0">
                  <a:solidFill>
                    <a:srgbClr val="FFFFFF"/>
                  </a:solidFill>
                  <a:latin typeface="+mj-lt"/>
                  <a:ea typeface="+mj-ea"/>
                  <a:cs typeface="+mj-cs"/>
                  <a:sym typeface="Helvetica"/>
                </a:defRPr>
              </a:pPr>
              <a:endParaRPr/>
            </a:p>
          </p:txBody>
        </p:sp>
        <p:sp>
          <p:nvSpPr>
            <p:cNvPr id="1184" name="Core"/>
            <p:cNvSpPr txBox="1"/>
            <p:nvPr/>
          </p:nvSpPr>
          <p:spPr>
            <a:xfrm>
              <a:off x="-1" y="179623"/>
              <a:ext cx="2557734" cy="6604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ctr">
              <a:spAutoFit/>
            </a:bodyPr>
            <a:lstStyle>
              <a:lvl1pPr algn="ctr" defTabSz="825500">
                <a:lnSpc>
                  <a:spcPct val="100000"/>
                </a:lnSpc>
                <a:spcBef>
                  <a:spcPts val="0"/>
                </a:spcBef>
                <a:defRPr sz="3700" b="0">
                  <a:solidFill>
                    <a:srgbClr val="FFFFFF"/>
                  </a:solidFill>
                  <a:latin typeface="+mj-lt"/>
                  <a:ea typeface="+mj-ea"/>
                  <a:cs typeface="+mj-cs"/>
                  <a:sym typeface="Helvetica"/>
                </a:defRPr>
              </a:lvl1pPr>
            </a:lstStyle>
            <a:p>
              <a:r>
                <a:t>Core</a:t>
              </a:r>
            </a:p>
          </p:txBody>
        </p:sp>
      </p:grpSp>
      <p:sp>
        <p:nvSpPr>
          <p:cNvPr id="1186" name="Terraform Configuration"/>
          <p:cNvSpPr txBox="1"/>
          <p:nvPr/>
        </p:nvSpPr>
        <p:spPr>
          <a:xfrm>
            <a:off x="3317821" y="11411908"/>
            <a:ext cx="6016555" cy="523239"/>
          </a:xfrm>
          <a:prstGeom prst="rect">
            <a:avLst/>
          </a:prstGeom>
          <a:ln w="12700">
            <a:miter lim="400000"/>
          </a:ln>
          <a:extLst>
            <a:ext uri="{C572A759-6A51-4108-AA02-DFA0A04FC94B}">
              <ma14:wrappingTextBoxFlag xmlns="" xmlns:ma14="http://schemas.microsoft.com/office/mac/drawingml/2011/main" val="1"/>
            </a:ext>
          </a:extLst>
        </p:spPr>
        <p:txBody>
          <a:bodyPr lIns="121918" tIns="121918" rIns="121918" bIns="121918" anchor="b">
            <a:spAutoFit/>
          </a:bodyPr>
          <a:lstStyle>
            <a:lvl1pPr algn="ctr">
              <a:lnSpc>
                <a:spcPct val="150000"/>
              </a:lnSpc>
              <a:spcBef>
                <a:spcPts val="0"/>
              </a:spcBef>
              <a:defRPr sz="1800" cap="all">
                <a:solidFill>
                  <a:srgbClr val="44546A"/>
                </a:solidFill>
                <a:latin typeface="Verdana"/>
                <a:ea typeface="Verdana"/>
                <a:cs typeface="Verdana"/>
                <a:sym typeface="Verdana"/>
              </a:defRPr>
            </a:lvl1pPr>
          </a:lstStyle>
          <a:p>
            <a:r>
              <a:t>Terraform Configuration </a:t>
            </a:r>
          </a:p>
        </p:txBody>
      </p:sp>
      <p:grpSp>
        <p:nvGrpSpPr>
          <p:cNvPr id="1195" name="Group"/>
          <p:cNvGrpSpPr/>
          <p:nvPr/>
        </p:nvGrpSpPr>
        <p:grpSpPr>
          <a:xfrm>
            <a:off x="3535505" y="10131536"/>
            <a:ext cx="5136535" cy="1019697"/>
            <a:chOff x="0" y="0"/>
            <a:chExt cx="5136533" cy="1019696"/>
          </a:xfrm>
        </p:grpSpPr>
        <p:pic>
          <p:nvPicPr>
            <p:cNvPr id="1187" name="Image" descr="Image"/>
            <p:cNvPicPr>
              <a:picLocks noChangeAspect="1"/>
            </p:cNvPicPr>
            <p:nvPr/>
          </p:nvPicPr>
          <p:blipFill>
            <a:blip r:embed="rId3">
              <a:alphaModFix amt="34000"/>
              <a:extLst/>
            </a:blip>
            <a:stretch>
              <a:fillRect/>
            </a:stretch>
          </p:blipFill>
          <p:spPr>
            <a:xfrm>
              <a:off x="2482876" y="-1"/>
              <a:ext cx="1019697" cy="1019698"/>
            </a:xfrm>
            <a:prstGeom prst="rect">
              <a:avLst/>
            </a:prstGeom>
            <a:ln w="12700" cap="flat">
              <a:noFill/>
              <a:miter lim="400000"/>
            </a:ln>
            <a:effectLst/>
          </p:spPr>
        </p:pic>
        <p:sp>
          <p:nvSpPr>
            <p:cNvPr id="1188" name="Line"/>
            <p:cNvSpPr/>
            <p:nvPr/>
          </p:nvSpPr>
          <p:spPr>
            <a:xfrm>
              <a:off x="3629334" y="509785"/>
              <a:ext cx="1507200" cy="2"/>
            </a:xfrm>
            <a:prstGeom prst="line">
              <a:avLst/>
            </a:prstGeom>
            <a:noFill/>
            <a:ln w="25400" cap="flat">
              <a:solidFill>
                <a:srgbClr val="000000">
                  <a:alpha val="34000"/>
                </a:srgbClr>
              </a:solidFill>
              <a:prstDash val="solid"/>
              <a:miter lim="400000"/>
              <a:tailEnd type="triangle" w="med" len="med"/>
            </a:ln>
            <a:effectLst/>
          </p:spPr>
          <p:txBody>
            <a:bodyPr wrap="square" lIns="45718" tIns="45718" rIns="45718" bIns="45718" numCol="1" anchor="t">
              <a:noAutofit/>
            </a:bodyPr>
            <a:lstStyle/>
            <a:p>
              <a:pPr>
                <a:defRPr>
                  <a:solidFill>
                    <a:srgbClr val="FFFFFF"/>
                  </a:solidFill>
                </a:defRPr>
              </a:pPr>
              <a:endParaRPr/>
            </a:p>
          </p:txBody>
        </p:sp>
        <p:grpSp>
          <p:nvGrpSpPr>
            <p:cNvPr id="1193" name="Group"/>
            <p:cNvGrpSpPr/>
            <p:nvPr/>
          </p:nvGrpSpPr>
          <p:grpSpPr>
            <a:xfrm>
              <a:off x="-1" y="115837"/>
              <a:ext cx="681100" cy="787900"/>
              <a:chOff x="0" y="0"/>
              <a:chExt cx="681098" cy="787899"/>
            </a:xfrm>
          </p:grpSpPr>
          <p:sp>
            <p:nvSpPr>
              <p:cNvPr id="1189" name="Shape"/>
              <p:cNvSpPr/>
              <p:nvPr/>
            </p:nvSpPr>
            <p:spPr>
              <a:xfrm>
                <a:off x="149253" y="-1"/>
                <a:ext cx="387919" cy="387419"/>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25400" cap="flat">
                <a:solidFill>
                  <a:srgbClr val="000000">
                    <a:alpha val="34000"/>
                  </a:srgbClr>
                </a:solidFill>
                <a:prstDash val="solid"/>
                <a:miter lim="800000"/>
              </a:ln>
              <a:effectLst/>
            </p:spPr>
            <p:txBody>
              <a:bodyPr wrap="square" lIns="121918" tIns="121918" rIns="121918" bIns="121918" numCol="1" anchor="ctr">
                <a:noAutofit/>
              </a:bodyPr>
              <a:lstStyle/>
              <a:p>
                <a:pPr defTabSz="1219200">
                  <a:lnSpc>
                    <a:spcPct val="100000"/>
                  </a:lnSpc>
                  <a:spcBef>
                    <a:spcPts val="0"/>
                  </a:spcBef>
                  <a:defRPr b="0">
                    <a:solidFill>
                      <a:srgbClr val="FFFFFF"/>
                    </a:solidFill>
                    <a:latin typeface="Arial"/>
                    <a:ea typeface="Arial"/>
                    <a:cs typeface="Arial"/>
                    <a:sym typeface="Arial"/>
                  </a:defRPr>
                </a:pPr>
                <a:endParaRPr/>
              </a:p>
            </p:txBody>
          </p:sp>
          <p:sp>
            <p:nvSpPr>
              <p:cNvPr id="1190" name="Line"/>
              <p:cNvSpPr/>
              <p:nvPr/>
            </p:nvSpPr>
            <p:spPr>
              <a:xfrm>
                <a:off x="0" y="399270"/>
                <a:ext cx="681099" cy="38741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25400" cap="flat">
                <a:solidFill>
                  <a:srgbClr val="000000">
                    <a:alpha val="34000"/>
                  </a:srgbClr>
                </a:solidFill>
                <a:prstDash val="solid"/>
                <a:miter lim="800000"/>
              </a:ln>
              <a:effectLst/>
            </p:spPr>
            <p:txBody>
              <a:bodyPr wrap="square" lIns="121918" tIns="121918" rIns="121918" bIns="121918" numCol="1" anchor="t">
                <a:noAutofit/>
              </a:bodyPr>
              <a:lstStyle/>
              <a:p>
                <a:pPr defTabSz="1219200">
                  <a:lnSpc>
                    <a:spcPct val="100000"/>
                  </a:lnSpc>
                  <a:spcBef>
                    <a:spcPts val="0"/>
                  </a:spcBef>
                  <a:defRPr b="0">
                    <a:solidFill>
                      <a:srgbClr val="FFFFFF"/>
                    </a:solidFill>
                    <a:latin typeface="Arial"/>
                    <a:ea typeface="Arial"/>
                    <a:cs typeface="Arial"/>
                    <a:sym typeface="Arial"/>
                  </a:defRPr>
                </a:pPr>
                <a:endParaRPr/>
              </a:p>
            </p:txBody>
          </p:sp>
          <p:sp>
            <p:nvSpPr>
              <p:cNvPr id="1191" name="Line"/>
              <p:cNvSpPr/>
              <p:nvPr/>
            </p:nvSpPr>
            <p:spPr>
              <a:xfrm flipV="1">
                <a:off x="149253" y="633511"/>
                <a:ext cx="5331" cy="154389"/>
              </a:xfrm>
              <a:prstGeom prst="line">
                <a:avLst/>
              </a:prstGeom>
              <a:noFill/>
              <a:ln w="25400" cap="flat">
                <a:solidFill>
                  <a:srgbClr val="000000">
                    <a:alpha val="34000"/>
                  </a:srgbClr>
                </a:solidFill>
                <a:prstDash val="solid"/>
                <a:miter lim="800000"/>
              </a:ln>
              <a:effectLst/>
            </p:spPr>
            <p:txBody>
              <a:bodyPr wrap="square" lIns="45718" tIns="45718" rIns="45718" bIns="45718" numCol="1" anchor="t">
                <a:noAutofit/>
              </a:bodyPr>
              <a:lstStyle/>
              <a:p>
                <a:pPr>
                  <a:defRPr>
                    <a:solidFill>
                      <a:srgbClr val="FFFFFF"/>
                    </a:solidFill>
                  </a:defRPr>
                </a:pPr>
                <a:endParaRPr/>
              </a:p>
            </p:txBody>
          </p:sp>
          <p:sp>
            <p:nvSpPr>
              <p:cNvPr id="1192" name="Line"/>
              <p:cNvSpPr/>
              <p:nvPr/>
            </p:nvSpPr>
            <p:spPr>
              <a:xfrm flipV="1">
                <a:off x="538378" y="633511"/>
                <a:ext cx="5334" cy="154389"/>
              </a:xfrm>
              <a:prstGeom prst="line">
                <a:avLst/>
              </a:prstGeom>
              <a:noFill/>
              <a:ln w="25400" cap="flat">
                <a:solidFill>
                  <a:srgbClr val="000000">
                    <a:alpha val="34000"/>
                  </a:srgbClr>
                </a:solidFill>
                <a:prstDash val="solid"/>
                <a:miter lim="800000"/>
              </a:ln>
              <a:effectLst/>
            </p:spPr>
            <p:txBody>
              <a:bodyPr wrap="square" lIns="45718" tIns="45718" rIns="45718" bIns="45718" numCol="1" anchor="t">
                <a:noAutofit/>
              </a:bodyPr>
              <a:lstStyle/>
              <a:p>
                <a:pPr>
                  <a:defRPr>
                    <a:solidFill>
                      <a:srgbClr val="FFFFFF"/>
                    </a:solidFill>
                  </a:defRPr>
                </a:pPr>
                <a:endParaRPr/>
              </a:p>
            </p:txBody>
          </p:sp>
        </p:grpSp>
        <p:sp>
          <p:nvSpPr>
            <p:cNvPr id="1194" name="Line"/>
            <p:cNvSpPr/>
            <p:nvPr/>
          </p:nvSpPr>
          <p:spPr>
            <a:xfrm>
              <a:off x="828387" y="509785"/>
              <a:ext cx="1507200" cy="2"/>
            </a:xfrm>
            <a:prstGeom prst="line">
              <a:avLst/>
            </a:prstGeom>
            <a:noFill/>
            <a:ln w="25400" cap="flat">
              <a:solidFill>
                <a:srgbClr val="000000">
                  <a:alpha val="34000"/>
                </a:srgbClr>
              </a:solidFill>
              <a:prstDash val="solid"/>
              <a:miter lim="400000"/>
              <a:tailEnd type="triangle" w="med" len="med"/>
            </a:ln>
            <a:effectLst/>
          </p:spPr>
          <p:txBody>
            <a:bodyPr wrap="square" lIns="45718" tIns="45718" rIns="45718" bIns="45718" numCol="1" anchor="t">
              <a:noAutofit/>
            </a:bodyPr>
            <a:lstStyle/>
            <a:p>
              <a:pPr>
                <a:defRPr>
                  <a:solidFill>
                    <a:srgbClr val="FFFFFF"/>
                  </a:solidFill>
                </a:defRPr>
              </a:pPr>
              <a:endParaRPr/>
            </a:p>
          </p:txBody>
        </p:sp>
      </p:grpSp>
      <p:sp>
        <p:nvSpPr>
          <p:cNvPr id="1196" name="Line"/>
          <p:cNvSpPr/>
          <p:nvPr/>
        </p:nvSpPr>
        <p:spPr>
          <a:xfrm>
            <a:off x="2785932" y="4271235"/>
            <a:ext cx="9075651" cy="2"/>
          </a:xfrm>
          <a:prstGeom prst="line">
            <a:avLst/>
          </a:prstGeom>
          <a:ln w="63500">
            <a:solidFill>
              <a:srgbClr val="FFFFFF"/>
            </a:solidFill>
            <a:miter/>
          </a:ln>
        </p:spPr>
        <p:txBody>
          <a:bodyPr lIns="45718" tIns="45718" rIns="45718" bIns="45718"/>
          <a:lstStyle/>
          <a:p>
            <a:pPr>
              <a:defRPr>
                <a:solidFill>
                  <a:srgbClr val="FFFFFF"/>
                </a:solidFill>
              </a:defRPr>
            </a:pPr>
            <a:endParaRPr/>
          </a:p>
        </p:txBody>
      </p:sp>
      <p:sp>
        <p:nvSpPr>
          <p:cNvPr id="1197" name="Rectangle"/>
          <p:cNvSpPr/>
          <p:nvPr/>
        </p:nvSpPr>
        <p:spPr>
          <a:xfrm>
            <a:off x="1482276" y="10332576"/>
            <a:ext cx="1822321" cy="76202"/>
          </a:xfrm>
          <a:prstGeom prst="rect">
            <a:avLst/>
          </a:prstGeom>
          <a:solidFill>
            <a:schemeClr val="accent2"/>
          </a:soli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1198" name="OPERATOR"/>
          <p:cNvSpPr txBox="1"/>
          <p:nvPr/>
        </p:nvSpPr>
        <p:spPr>
          <a:xfrm>
            <a:off x="1373370" y="9742871"/>
            <a:ext cx="2557734" cy="639233"/>
          </a:xfrm>
          <a:prstGeom prst="rect">
            <a:avLst/>
          </a:prstGeom>
          <a:ln w="127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spcBef>
                <a:spcPts val="0"/>
              </a:spcBef>
              <a:defRPr sz="2400">
                <a:solidFill>
                  <a:srgbClr val="44546A"/>
                </a:solidFill>
                <a:latin typeface="Tahoma"/>
                <a:ea typeface="Tahoma"/>
                <a:cs typeface="Tahoma"/>
                <a:sym typeface="Tahoma"/>
              </a:defRPr>
            </a:lvl1pPr>
          </a:lstStyle>
          <a:p>
            <a:r>
              <a:t>OPERATOR</a:t>
            </a:r>
          </a:p>
        </p:txBody>
      </p:sp>
      <p:sp>
        <p:nvSpPr>
          <p:cNvPr id="1199" name="Provision any infrastructure for any application"/>
          <p:cNvSpPr txBox="1">
            <a:spLocks noGrp="1"/>
          </p:cNvSpPr>
          <p:nvPr>
            <p:ph type="title"/>
          </p:nvPr>
        </p:nvSpPr>
        <p:spPr>
          <a:xfrm>
            <a:off x="1565395" y="875900"/>
            <a:ext cx="21746798" cy="2207524"/>
          </a:xfrm>
          <a:prstGeom prst="rect">
            <a:avLst/>
          </a:prstGeom>
        </p:spPr>
        <p:txBody>
          <a:bodyPr/>
          <a:lstStyle>
            <a:lvl1pPr defTabSz="1664207">
              <a:spcBef>
                <a:spcPts val="1600"/>
              </a:spcBef>
              <a:defRPr sz="6700" spc="-300">
                <a:latin typeface="Verdana"/>
                <a:ea typeface="Verdana"/>
                <a:cs typeface="Verdana"/>
                <a:sym typeface="Verdana"/>
              </a:defRPr>
            </a:lvl1pPr>
          </a:lstStyle>
          <a:p>
            <a:r>
              <a:t>Provision any infrastructure for any application</a:t>
            </a:r>
          </a:p>
        </p:txBody>
      </p:sp>
      <p:sp>
        <p:nvSpPr>
          <p:cNvPr id="1206" name="Line"/>
          <p:cNvSpPr/>
          <p:nvPr/>
        </p:nvSpPr>
        <p:spPr>
          <a:xfrm>
            <a:off x="16141735" y="10628623"/>
            <a:ext cx="2711349" cy="2"/>
          </a:xfrm>
          <a:prstGeom prst="line">
            <a:avLst/>
          </a:prstGeom>
          <a:ln w="25400">
            <a:solidFill>
              <a:srgbClr val="000000">
                <a:alpha val="34000"/>
              </a:srgbClr>
            </a:solidFill>
            <a:miter lim="400000"/>
            <a:tailEnd type="triangle"/>
          </a:ln>
        </p:spPr>
        <p:txBody>
          <a:bodyPr lIns="45718" tIns="45718" rIns="45718" bIns="45718"/>
          <a:lstStyle/>
          <a:p>
            <a:pPr>
              <a:defRPr>
                <a:solidFill>
                  <a:srgbClr val="FFFFFF"/>
                </a:solidFill>
              </a:defRPr>
            </a:pPr>
            <a:endParaRPr/>
          </a:p>
        </p:txBody>
      </p:sp>
      <p:grpSp>
        <p:nvGrpSpPr>
          <p:cNvPr id="1209" name="Azure"/>
          <p:cNvGrpSpPr/>
          <p:nvPr/>
        </p:nvGrpSpPr>
        <p:grpSpPr>
          <a:xfrm>
            <a:off x="14211275" y="10118800"/>
            <a:ext cx="2557733" cy="1019647"/>
            <a:chOff x="0" y="0"/>
            <a:chExt cx="2557732" cy="1019645"/>
          </a:xfrm>
        </p:grpSpPr>
        <p:sp>
          <p:nvSpPr>
            <p:cNvPr id="1207" name="Rectangle"/>
            <p:cNvSpPr/>
            <p:nvPr/>
          </p:nvSpPr>
          <p:spPr>
            <a:xfrm>
              <a:off x="-1" y="0"/>
              <a:ext cx="2557734" cy="1019646"/>
            </a:xfrm>
            <a:prstGeom prst="rect">
              <a:avLst/>
            </a:prstGeom>
            <a:solidFill>
              <a:srgbClr val="942192"/>
            </a:solidFill>
            <a:ln w="12700" cap="flat">
              <a:noFill/>
              <a:miter lim="400000"/>
            </a:ln>
            <a:effectLst>
              <a:outerShdw blurRad="38100" dist="25400" dir="5400000" rotWithShape="0">
                <a:srgbClr val="000000">
                  <a:alpha val="50000"/>
                </a:srgbClr>
              </a:outerShdw>
            </a:effectLst>
          </p:spPr>
          <p:txBody>
            <a:bodyPr wrap="square" lIns="121918" tIns="121918" rIns="121918" bIns="121918" numCol="1" anchor="ctr">
              <a:noAutofit/>
            </a:bodyPr>
            <a:lstStyle/>
            <a:p>
              <a:pPr algn="ctr" defTabSz="825500">
                <a:lnSpc>
                  <a:spcPct val="100000"/>
                </a:lnSpc>
                <a:spcBef>
                  <a:spcPts val="0"/>
                </a:spcBef>
                <a:defRPr sz="3700" b="0">
                  <a:solidFill>
                    <a:srgbClr val="FFFFFF"/>
                  </a:solidFill>
                  <a:latin typeface="+mj-lt"/>
                  <a:ea typeface="+mj-ea"/>
                  <a:cs typeface="+mj-cs"/>
                  <a:sym typeface="Helvetica"/>
                </a:defRPr>
              </a:pPr>
              <a:endParaRPr/>
            </a:p>
          </p:txBody>
        </p:sp>
        <p:sp>
          <p:nvSpPr>
            <p:cNvPr id="1208" name="Azure"/>
            <p:cNvSpPr txBox="1"/>
            <p:nvPr/>
          </p:nvSpPr>
          <p:spPr>
            <a:xfrm>
              <a:off x="-1" y="179623"/>
              <a:ext cx="2557734" cy="6604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ctr">
              <a:spAutoFit/>
            </a:bodyPr>
            <a:lstStyle>
              <a:lvl1pPr algn="ctr" defTabSz="825500">
                <a:lnSpc>
                  <a:spcPct val="100000"/>
                </a:lnSpc>
                <a:spcBef>
                  <a:spcPts val="0"/>
                </a:spcBef>
                <a:defRPr sz="3700" b="0">
                  <a:solidFill>
                    <a:srgbClr val="FFFFFF"/>
                  </a:solidFill>
                  <a:latin typeface="+mj-lt"/>
                  <a:ea typeface="+mj-ea"/>
                  <a:cs typeface="+mj-cs"/>
                  <a:sym typeface="Helvetica"/>
                </a:defRPr>
              </a:lvl1pPr>
            </a:lstStyle>
            <a:p>
              <a:r>
                <a:t>Azure</a:t>
              </a:r>
            </a:p>
          </p:txBody>
        </p:sp>
      </p:grpSp>
      <p:pic>
        <p:nvPicPr>
          <p:cNvPr id="1210" name="image48.png" descr="image48.png"/>
          <p:cNvPicPr>
            <a:picLocks noChangeAspect="1"/>
          </p:cNvPicPr>
          <p:nvPr/>
        </p:nvPicPr>
        <p:blipFill>
          <a:blip r:embed="rId4" cstate="hqprint">
            <a:alphaModFix amt="34000"/>
            <a:extLst>
              <a:ext uri="{28A0092B-C50C-407E-A947-70E740481C1C}">
                <a14:useLocalDpi xmlns:a14="http://schemas.microsoft.com/office/drawing/2010/main"/>
              </a:ext>
            </a:extLst>
          </a:blip>
          <a:stretch>
            <a:fillRect/>
          </a:stretch>
        </p:blipFill>
        <p:spPr>
          <a:xfrm>
            <a:off x="19214952" y="10079511"/>
            <a:ext cx="2000263" cy="945124"/>
          </a:xfrm>
          <a:prstGeom prst="rect">
            <a:avLst/>
          </a:prstGeom>
          <a:ln w="12700">
            <a:miter lim="400000"/>
          </a:ln>
        </p:spPr>
      </p:pic>
    </p:spTree>
    <p:extLst>
      <p:ext uri="{BB962C8B-B14F-4D97-AF65-F5344CB8AC3E}">
        <p14:creationId xmlns:p14="http://schemas.microsoft.com/office/powerpoint/2010/main" val="127974893"/>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35" name="Rectangle"/>
          <p:cNvSpPr/>
          <p:nvPr/>
        </p:nvSpPr>
        <p:spPr>
          <a:xfrm>
            <a:off x="13472346" y="3454876"/>
            <a:ext cx="8710407" cy="9146283"/>
          </a:xfrm>
          <a:prstGeom prst="rect">
            <a:avLst/>
          </a:prstGeom>
          <a:gradFill>
            <a:gsLst>
              <a:gs pos="0">
                <a:srgbClr val="FFFFFF">
                  <a:alpha val="44001"/>
                </a:srgbClr>
              </a:gs>
              <a:gs pos="100000">
                <a:srgbClr val="EEEEEE">
                  <a:alpha val="44001"/>
                </a:srgbClr>
              </a:gs>
            </a:gsLst>
            <a:lin ang="16200000"/>
          </a:gradFill>
          <a:ln w="12700">
            <a:miter lim="400000"/>
          </a:ln>
        </p:spPr>
        <p:txBody>
          <a:bodyPr lIns="121918" tIns="121918" rIns="121918" bIns="121918" anchor="ctr"/>
          <a:lstStyle/>
          <a:p>
            <a:pPr>
              <a:lnSpc>
                <a:spcPct val="100000"/>
              </a:lnSpc>
              <a:spcBef>
                <a:spcPts val="0"/>
              </a:spcBef>
              <a:defRPr sz="3400" b="0">
                <a:latin typeface="Verdana"/>
                <a:ea typeface="Verdana"/>
                <a:cs typeface="Verdana"/>
                <a:sym typeface="Verdana"/>
              </a:defRPr>
            </a:pPr>
            <a:endParaRPr/>
          </a:p>
        </p:txBody>
      </p:sp>
      <p:sp>
        <p:nvSpPr>
          <p:cNvPr id="1136" name="Line"/>
          <p:cNvSpPr/>
          <p:nvPr/>
        </p:nvSpPr>
        <p:spPr>
          <a:xfrm>
            <a:off x="16141735" y="10628623"/>
            <a:ext cx="2711349" cy="2"/>
          </a:xfrm>
          <a:prstGeom prst="line">
            <a:avLst/>
          </a:prstGeom>
          <a:ln w="25400">
            <a:solidFill>
              <a:srgbClr val="000000">
                <a:alpha val="34000"/>
              </a:srgbClr>
            </a:solidFill>
            <a:miter lim="400000"/>
            <a:tailEnd type="triangle"/>
          </a:ln>
        </p:spPr>
        <p:txBody>
          <a:bodyPr lIns="45718" tIns="45718" rIns="45718" bIns="45718"/>
          <a:lstStyle/>
          <a:p>
            <a:pPr>
              <a:defRPr>
                <a:solidFill>
                  <a:srgbClr val="FFFFFF"/>
                </a:solidFill>
              </a:defRPr>
            </a:pPr>
            <a:endParaRPr/>
          </a:p>
        </p:txBody>
      </p:sp>
      <p:sp>
        <p:nvSpPr>
          <p:cNvPr id="1137" name="Rectangle"/>
          <p:cNvSpPr/>
          <p:nvPr/>
        </p:nvSpPr>
        <p:spPr>
          <a:xfrm>
            <a:off x="3361580" y="3454876"/>
            <a:ext cx="8710408" cy="9146283"/>
          </a:xfrm>
          <a:prstGeom prst="rect">
            <a:avLst/>
          </a:prstGeom>
          <a:gradFill>
            <a:gsLst>
              <a:gs pos="0">
                <a:srgbClr val="FFFFFF">
                  <a:alpha val="44001"/>
                </a:srgbClr>
              </a:gs>
              <a:gs pos="100000">
                <a:srgbClr val="EEEEEE">
                  <a:alpha val="44001"/>
                </a:srgbClr>
              </a:gs>
            </a:gsLst>
            <a:lin ang="16200000"/>
          </a:gradFill>
          <a:ln w="12700">
            <a:miter lim="400000"/>
          </a:ln>
        </p:spPr>
        <p:txBody>
          <a:bodyPr lIns="121918" tIns="121918" rIns="121918" bIns="121918" anchor="ctr"/>
          <a:lstStyle/>
          <a:p>
            <a:pPr>
              <a:lnSpc>
                <a:spcPct val="100000"/>
              </a:lnSpc>
              <a:spcBef>
                <a:spcPts val="0"/>
              </a:spcBef>
              <a:defRPr sz="3400" b="0">
                <a:latin typeface="Verdana"/>
                <a:ea typeface="Verdana"/>
                <a:cs typeface="Verdana"/>
                <a:sym typeface="Verdana"/>
              </a:defRPr>
            </a:pPr>
            <a:endParaRPr/>
          </a:p>
        </p:txBody>
      </p:sp>
      <p:sp>
        <p:nvSpPr>
          <p:cNvPr id="1138" name="Line"/>
          <p:cNvSpPr/>
          <p:nvPr/>
        </p:nvSpPr>
        <p:spPr>
          <a:xfrm>
            <a:off x="3178958" y="4271235"/>
            <a:ext cx="9075650" cy="2"/>
          </a:xfrm>
          <a:prstGeom prst="line">
            <a:avLst/>
          </a:prstGeom>
          <a:ln w="63500">
            <a:solidFill>
              <a:srgbClr val="FFFFFF"/>
            </a:solidFill>
            <a:miter/>
          </a:ln>
        </p:spPr>
        <p:txBody>
          <a:bodyPr lIns="45718" tIns="45718" rIns="45718" bIns="45718"/>
          <a:lstStyle/>
          <a:p>
            <a:pPr>
              <a:defRPr>
                <a:solidFill>
                  <a:srgbClr val="FFFFFF"/>
                </a:solidFill>
              </a:defRPr>
            </a:pPr>
            <a:endParaRPr/>
          </a:p>
        </p:txBody>
      </p:sp>
      <p:sp>
        <p:nvSpPr>
          <p:cNvPr id="1139" name="Text"/>
          <p:cNvSpPr txBox="1"/>
          <p:nvPr/>
        </p:nvSpPr>
        <p:spPr>
          <a:xfrm>
            <a:off x="13472346" y="3517024"/>
            <a:ext cx="8710407" cy="664633"/>
          </a:xfrm>
          <a:prstGeom prst="rect">
            <a:avLst/>
          </a:prstGeom>
          <a:ln w="127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lgn="ctr">
              <a:lnSpc>
                <a:spcPct val="150000"/>
              </a:lnSpc>
              <a:spcBef>
                <a:spcPts val="0"/>
              </a:spcBef>
              <a:defRPr sz="2600" cap="all">
                <a:solidFill>
                  <a:srgbClr val="44546A"/>
                </a:solidFill>
                <a:latin typeface="Verdana"/>
                <a:ea typeface="Verdana"/>
                <a:cs typeface="Verdana"/>
                <a:sym typeface="Verdana"/>
              </a:defRPr>
            </a:lvl1pPr>
          </a:lstStyle>
          <a:p>
            <a:r>
              <a:t> </a:t>
            </a:r>
          </a:p>
        </p:txBody>
      </p:sp>
      <p:sp>
        <p:nvSpPr>
          <p:cNvPr id="1140" name="Text"/>
          <p:cNvSpPr txBox="1"/>
          <p:nvPr/>
        </p:nvSpPr>
        <p:spPr>
          <a:xfrm>
            <a:off x="2442982" y="3517024"/>
            <a:ext cx="8659877" cy="664633"/>
          </a:xfrm>
          <a:prstGeom prst="rect">
            <a:avLst/>
          </a:prstGeom>
          <a:ln w="127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lgn="ctr">
              <a:lnSpc>
                <a:spcPct val="150000"/>
              </a:lnSpc>
              <a:spcBef>
                <a:spcPts val="0"/>
              </a:spcBef>
              <a:defRPr sz="2600" cap="all">
                <a:solidFill>
                  <a:srgbClr val="44546A"/>
                </a:solidFill>
                <a:latin typeface="Verdana"/>
                <a:ea typeface="Verdana"/>
                <a:cs typeface="Verdana"/>
                <a:sym typeface="Verdana"/>
              </a:defRPr>
            </a:lvl1pPr>
          </a:lstStyle>
          <a:p>
            <a:r>
              <a:t> </a:t>
            </a:r>
          </a:p>
        </p:txBody>
      </p:sp>
      <p:sp>
        <p:nvSpPr>
          <p:cNvPr id="1141" name="Line"/>
          <p:cNvSpPr/>
          <p:nvPr/>
        </p:nvSpPr>
        <p:spPr>
          <a:xfrm>
            <a:off x="13289723" y="4271235"/>
            <a:ext cx="9075650" cy="2"/>
          </a:xfrm>
          <a:prstGeom prst="line">
            <a:avLst/>
          </a:prstGeom>
          <a:ln w="63500">
            <a:solidFill>
              <a:srgbClr val="FFFFFF"/>
            </a:solidFill>
            <a:miter/>
          </a:ln>
        </p:spPr>
        <p:txBody>
          <a:bodyPr lIns="45718" tIns="45718" rIns="45718" bIns="45718"/>
          <a:lstStyle/>
          <a:p>
            <a:pPr>
              <a:defRPr>
                <a:solidFill>
                  <a:srgbClr val="FFFFFF"/>
                </a:solidFill>
              </a:defRPr>
            </a:pPr>
            <a:endParaRPr/>
          </a:p>
        </p:txBody>
      </p:sp>
      <p:sp>
        <p:nvSpPr>
          <p:cNvPr id="1142" name="Slide Number"/>
          <p:cNvSpPr txBox="1">
            <a:spLocks noGrp="1"/>
          </p:cNvSpPr>
          <p:nvPr>
            <p:ph type="sldNum" sz="quarter" idx="4294967295"/>
          </p:nvPr>
        </p:nvSpPr>
        <p:spPr>
          <a:xfrm>
            <a:off x="23456898" y="12945581"/>
            <a:ext cx="514905" cy="485139"/>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37</a:t>
            </a:fld>
            <a:endParaRPr/>
          </a:p>
        </p:txBody>
      </p:sp>
      <p:sp>
        <p:nvSpPr>
          <p:cNvPr id="1143" name="Shape"/>
          <p:cNvSpPr/>
          <p:nvPr/>
        </p:nvSpPr>
        <p:spPr>
          <a:xfrm>
            <a:off x="10255083" y="9170669"/>
            <a:ext cx="5031635" cy="2915962"/>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chemeClr val="accent4">
              <a:alpha val="14000"/>
            </a:schemeClr>
          </a:solidFill>
          <a:ln w="63500">
            <a:solidFill>
              <a:schemeClr val="accent4">
                <a:alpha val="56000"/>
              </a:schemeClr>
            </a:solidFill>
            <a:miter/>
          </a:ln>
        </p:spPr>
        <p:txBody>
          <a:bodyPr lIns="121918" tIns="121918" rIns="121918" bIns="121918"/>
          <a:lstStyle/>
          <a:p>
            <a:pPr>
              <a:lnSpc>
                <a:spcPct val="100000"/>
              </a:lnSpc>
              <a:spcBef>
                <a:spcPts val="0"/>
              </a:spcBef>
              <a:defRPr sz="3400" b="0">
                <a:latin typeface="Verdana"/>
                <a:ea typeface="Verdana"/>
                <a:cs typeface="Verdana"/>
                <a:sym typeface="Verdana"/>
              </a:defRPr>
            </a:pPr>
            <a:endParaRPr/>
          </a:p>
        </p:txBody>
      </p:sp>
      <p:grpSp>
        <p:nvGrpSpPr>
          <p:cNvPr id="1148" name="Group"/>
          <p:cNvGrpSpPr/>
          <p:nvPr/>
        </p:nvGrpSpPr>
        <p:grpSpPr>
          <a:xfrm>
            <a:off x="12465369" y="10280273"/>
            <a:ext cx="611225" cy="696702"/>
            <a:chOff x="0" y="0"/>
            <a:chExt cx="611223" cy="696700"/>
          </a:xfrm>
        </p:grpSpPr>
        <p:sp>
          <p:nvSpPr>
            <p:cNvPr id="1144" name="Shape"/>
            <p:cNvSpPr/>
            <p:nvPr/>
          </p:nvSpPr>
          <p:spPr>
            <a:xfrm>
              <a:off x="211052" y="123302"/>
              <a:ext cx="189118" cy="32906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7200"/>
                  </a:lnTo>
                  <a:lnTo>
                    <a:pt x="21600" y="21600"/>
                  </a:lnTo>
                  <a:lnTo>
                    <a:pt x="0" y="14400"/>
                  </a:lnTo>
                  <a:lnTo>
                    <a:pt x="0" y="0"/>
                  </a:lnTo>
                  <a:close/>
                </a:path>
              </a:pathLst>
            </a:custGeom>
            <a:solidFill>
              <a:schemeClr val="accent4"/>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sp>
          <p:nvSpPr>
            <p:cNvPr id="1145" name="Shape"/>
            <p:cNvSpPr/>
            <p:nvPr/>
          </p:nvSpPr>
          <p:spPr>
            <a:xfrm>
              <a:off x="420592" y="123302"/>
              <a:ext cx="190631" cy="329062"/>
            </a:xfrm>
            <a:custGeom>
              <a:avLst/>
              <a:gdLst/>
              <a:ahLst/>
              <a:cxnLst>
                <a:cxn ang="0">
                  <a:pos x="wd2" y="hd2"/>
                </a:cxn>
                <a:cxn ang="5400000">
                  <a:pos x="wd2" y="hd2"/>
                </a:cxn>
                <a:cxn ang="10800000">
                  <a:pos x="wd2" y="hd2"/>
                </a:cxn>
                <a:cxn ang="16200000">
                  <a:pos x="wd2" y="hd2"/>
                </a:cxn>
              </a:cxnLst>
              <a:rect l="0" t="0" r="r" b="b"/>
              <a:pathLst>
                <a:path w="21600" h="21600" extrusionOk="0">
                  <a:moveTo>
                    <a:pt x="0" y="7200"/>
                  </a:moveTo>
                  <a:lnTo>
                    <a:pt x="0" y="21600"/>
                  </a:lnTo>
                  <a:lnTo>
                    <a:pt x="21600" y="14400"/>
                  </a:lnTo>
                  <a:lnTo>
                    <a:pt x="21600" y="0"/>
                  </a:lnTo>
                  <a:lnTo>
                    <a:pt x="0" y="7200"/>
                  </a:lnTo>
                  <a:close/>
                </a:path>
              </a:pathLst>
            </a:custGeom>
            <a:solidFill>
              <a:srgbClr val="4040B2"/>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sp>
          <p:nvSpPr>
            <p:cNvPr id="1146" name="Shape"/>
            <p:cNvSpPr/>
            <p:nvPr/>
          </p:nvSpPr>
          <p:spPr>
            <a:xfrm>
              <a:off x="-1" y="-1"/>
              <a:ext cx="189875" cy="33057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4384"/>
                  </a:lnTo>
                  <a:lnTo>
                    <a:pt x="21600" y="21600"/>
                  </a:lnTo>
                  <a:lnTo>
                    <a:pt x="21600" y="7216"/>
                  </a:lnTo>
                  <a:lnTo>
                    <a:pt x="0" y="0"/>
                  </a:lnTo>
                  <a:close/>
                </a:path>
              </a:pathLst>
            </a:custGeom>
            <a:solidFill>
              <a:schemeClr val="accent4"/>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sp>
          <p:nvSpPr>
            <p:cNvPr id="1147" name="Shape"/>
            <p:cNvSpPr/>
            <p:nvPr/>
          </p:nvSpPr>
          <p:spPr>
            <a:xfrm>
              <a:off x="211052" y="366882"/>
              <a:ext cx="189118" cy="329818"/>
            </a:xfrm>
            <a:custGeom>
              <a:avLst/>
              <a:gdLst/>
              <a:ahLst/>
              <a:cxnLst>
                <a:cxn ang="0">
                  <a:pos x="wd2" y="hd2"/>
                </a:cxn>
                <a:cxn ang="5400000">
                  <a:pos x="wd2" y="hd2"/>
                </a:cxn>
                <a:cxn ang="10800000">
                  <a:pos x="wd2" y="hd2"/>
                </a:cxn>
                <a:cxn ang="16200000">
                  <a:pos x="wd2" y="hd2"/>
                </a:cxn>
              </a:cxnLst>
              <a:rect l="0" t="0" r="r" b="b"/>
              <a:pathLst>
                <a:path w="21600" h="21600" extrusionOk="0">
                  <a:moveTo>
                    <a:pt x="0" y="14417"/>
                  </a:moveTo>
                  <a:lnTo>
                    <a:pt x="21600" y="21600"/>
                  </a:lnTo>
                  <a:lnTo>
                    <a:pt x="21600" y="7233"/>
                  </a:lnTo>
                  <a:lnTo>
                    <a:pt x="0" y="0"/>
                  </a:lnTo>
                  <a:lnTo>
                    <a:pt x="0" y="14417"/>
                  </a:lnTo>
                  <a:close/>
                </a:path>
              </a:pathLst>
            </a:custGeom>
            <a:solidFill>
              <a:schemeClr val="accent4"/>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grpSp>
      <p:grpSp>
        <p:nvGrpSpPr>
          <p:cNvPr id="1151" name="Core"/>
          <p:cNvGrpSpPr/>
          <p:nvPr/>
        </p:nvGrpSpPr>
        <p:grpSpPr>
          <a:xfrm>
            <a:off x="8772953" y="10118800"/>
            <a:ext cx="2557733" cy="1019647"/>
            <a:chOff x="0" y="0"/>
            <a:chExt cx="2557732" cy="1019645"/>
          </a:xfrm>
        </p:grpSpPr>
        <p:sp>
          <p:nvSpPr>
            <p:cNvPr id="1149" name="Rectangle"/>
            <p:cNvSpPr/>
            <p:nvPr/>
          </p:nvSpPr>
          <p:spPr>
            <a:xfrm>
              <a:off x="-1" y="0"/>
              <a:ext cx="2557734" cy="1019646"/>
            </a:xfrm>
            <a:prstGeom prst="rect">
              <a:avLst/>
            </a:prstGeom>
            <a:solidFill>
              <a:schemeClr val="accent4"/>
            </a:solidFill>
            <a:ln w="12700" cap="flat">
              <a:noFill/>
              <a:miter lim="400000"/>
            </a:ln>
            <a:effectLst>
              <a:outerShdw blurRad="38100" dist="25400" dir="5400000" rotWithShape="0">
                <a:srgbClr val="000000">
                  <a:alpha val="50000"/>
                </a:srgbClr>
              </a:outerShdw>
            </a:effectLst>
          </p:spPr>
          <p:txBody>
            <a:bodyPr wrap="square" lIns="121918" tIns="121918" rIns="121918" bIns="121918" numCol="1" anchor="ctr">
              <a:noAutofit/>
            </a:bodyPr>
            <a:lstStyle/>
            <a:p>
              <a:pPr algn="ctr" defTabSz="825500">
                <a:lnSpc>
                  <a:spcPct val="100000"/>
                </a:lnSpc>
                <a:spcBef>
                  <a:spcPts val="0"/>
                </a:spcBef>
                <a:defRPr sz="3700" b="0">
                  <a:solidFill>
                    <a:srgbClr val="FFFFFF"/>
                  </a:solidFill>
                  <a:latin typeface="+mj-lt"/>
                  <a:ea typeface="+mj-ea"/>
                  <a:cs typeface="+mj-cs"/>
                  <a:sym typeface="Helvetica"/>
                </a:defRPr>
              </a:pPr>
              <a:endParaRPr/>
            </a:p>
          </p:txBody>
        </p:sp>
        <p:sp>
          <p:nvSpPr>
            <p:cNvPr id="1150" name="Core"/>
            <p:cNvSpPr txBox="1"/>
            <p:nvPr/>
          </p:nvSpPr>
          <p:spPr>
            <a:xfrm>
              <a:off x="-1" y="179623"/>
              <a:ext cx="2557734" cy="6604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ctr">
              <a:spAutoFit/>
            </a:bodyPr>
            <a:lstStyle>
              <a:lvl1pPr algn="ctr" defTabSz="825500">
                <a:lnSpc>
                  <a:spcPct val="100000"/>
                </a:lnSpc>
                <a:spcBef>
                  <a:spcPts val="0"/>
                </a:spcBef>
                <a:defRPr sz="3700" b="0">
                  <a:solidFill>
                    <a:srgbClr val="FFFFFF"/>
                  </a:solidFill>
                  <a:latin typeface="+mj-lt"/>
                  <a:ea typeface="+mj-ea"/>
                  <a:cs typeface="+mj-cs"/>
                  <a:sym typeface="Helvetica"/>
                </a:defRPr>
              </a:lvl1pPr>
            </a:lstStyle>
            <a:p>
              <a:r>
                <a:t>Core</a:t>
              </a:r>
            </a:p>
          </p:txBody>
        </p:sp>
      </p:grpSp>
      <p:sp>
        <p:nvSpPr>
          <p:cNvPr id="1152" name="Line"/>
          <p:cNvSpPr/>
          <p:nvPr/>
        </p:nvSpPr>
        <p:spPr>
          <a:xfrm>
            <a:off x="2785932" y="4271235"/>
            <a:ext cx="9075651" cy="2"/>
          </a:xfrm>
          <a:prstGeom prst="line">
            <a:avLst/>
          </a:prstGeom>
          <a:ln w="63500">
            <a:solidFill>
              <a:srgbClr val="FFFFFF"/>
            </a:solidFill>
            <a:miter/>
          </a:ln>
        </p:spPr>
        <p:txBody>
          <a:bodyPr lIns="45718" tIns="45718" rIns="45718" bIns="45718"/>
          <a:lstStyle/>
          <a:p>
            <a:pPr>
              <a:defRPr>
                <a:solidFill>
                  <a:srgbClr val="FFFFFF"/>
                </a:solidFill>
              </a:defRPr>
            </a:pPr>
            <a:endParaRPr/>
          </a:p>
        </p:txBody>
      </p:sp>
      <p:grpSp>
        <p:nvGrpSpPr>
          <p:cNvPr id="1155" name="Datadog"/>
          <p:cNvGrpSpPr/>
          <p:nvPr/>
        </p:nvGrpSpPr>
        <p:grpSpPr>
          <a:xfrm>
            <a:off x="15440446" y="11919587"/>
            <a:ext cx="1920089" cy="696701"/>
            <a:chOff x="0" y="0"/>
            <a:chExt cx="1920088" cy="696700"/>
          </a:xfrm>
        </p:grpSpPr>
        <p:sp>
          <p:nvSpPr>
            <p:cNvPr id="1153" name="Rectangle"/>
            <p:cNvSpPr/>
            <p:nvPr/>
          </p:nvSpPr>
          <p:spPr>
            <a:xfrm>
              <a:off x="-1" y="-1"/>
              <a:ext cx="1920090" cy="696702"/>
            </a:xfrm>
            <a:prstGeom prst="rect">
              <a:avLst/>
            </a:prstGeom>
            <a:solidFill>
              <a:srgbClr val="D783FF"/>
            </a:solidFill>
            <a:ln w="12700" cap="flat">
              <a:noFill/>
              <a:miter lim="400000"/>
            </a:ln>
            <a:effectLst>
              <a:outerShdw blurRad="25400" dist="25400" dir="5400000" rotWithShape="0">
                <a:srgbClr val="000000">
                  <a:alpha val="50000"/>
                </a:srgbClr>
              </a:outerShdw>
            </a:effectLst>
          </p:spPr>
          <p:txBody>
            <a:bodyPr wrap="square" lIns="121918" tIns="121918" rIns="121918" bIns="121918" numCol="1" anchor="ctr">
              <a:noAutofit/>
            </a:bodyPr>
            <a:lstStyle/>
            <a:p>
              <a:pPr algn="ctr" defTabSz="825500">
                <a:lnSpc>
                  <a:spcPct val="100000"/>
                </a:lnSpc>
                <a:spcBef>
                  <a:spcPts val="0"/>
                </a:spcBef>
                <a:defRPr sz="5000" b="0">
                  <a:solidFill>
                    <a:srgbClr val="FFFFFF"/>
                  </a:solidFill>
                  <a:latin typeface="+mj-lt"/>
                  <a:ea typeface="+mj-ea"/>
                  <a:cs typeface="+mj-cs"/>
                  <a:sym typeface="Helvetica"/>
                </a:defRPr>
              </a:pPr>
              <a:endParaRPr/>
            </a:p>
          </p:txBody>
        </p:sp>
        <p:sp>
          <p:nvSpPr>
            <p:cNvPr id="1154" name="Datadog"/>
            <p:cNvSpPr txBox="1"/>
            <p:nvPr/>
          </p:nvSpPr>
          <p:spPr>
            <a:xfrm>
              <a:off x="-1" y="68950"/>
              <a:ext cx="1920090" cy="5588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ctr">
              <a:spAutoFit/>
            </a:bodyPr>
            <a:lstStyle>
              <a:lvl1pPr algn="ctr" defTabSz="825500">
                <a:lnSpc>
                  <a:spcPct val="100000"/>
                </a:lnSpc>
                <a:spcBef>
                  <a:spcPts val="0"/>
                </a:spcBef>
                <a:defRPr sz="3000" b="0">
                  <a:solidFill>
                    <a:srgbClr val="FFFFFF"/>
                  </a:solidFill>
                  <a:latin typeface="+mj-lt"/>
                  <a:ea typeface="+mj-ea"/>
                  <a:cs typeface="+mj-cs"/>
                  <a:sym typeface="Helvetica"/>
                </a:defRPr>
              </a:lvl1pPr>
            </a:lstStyle>
            <a:p>
              <a:r>
                <a:t>Datadog</a:t>
              </a:r>
            </a:p>
          </p:txBody>
        </p:sp>
      </p:grpSp>
      <p:grpSp>
        <p:nvGrpSpPr>
          <p:cNvPr id="1158" name="Kubernetes"/>
          <p:cNvGrpSpPr/>
          <p:nvPr/>
        </p:nvGrpSpPr>
        <p:grpSpPr>
          <a:xfrm>
            <a:off x="15440446" y="10878358"/>
            <a:ext cx="1920089" cy="1016001"/>
            <a:chOff x="0" y="0"/>
            <a:chExt cx="1920088" cy="1016000"/>
          </a:xfrm>
        </p:grpSpPr>
        <p:sp>
          <p:nvSpPr>
            <p:cNvPr id="1156" name="Rectangle"/>
            <p:cNvSpPr/>
            <p:nvPr/>
          </p:nvSpPr>
          <p:spPr>
            <a:xfrm>
              <a:off x="0" y="159650"/>
              <a:ext cx="1920089" cy="696700"/>
            </a:xfrm>
            <a:prstGeom prst="rect">
              <a:avLst/>
            </a:prstGeom>
            <a:solidFill>
              <a:srgbClr val="D783FF"/>
            </a:solidFill>
            <a:ln w="12700" cap="flat">
              <a:noFill/>
              <a:miter lim="400000"/>
            </a:ln>
            <a:effectLst>
              <a:outerShdw blurRad="25400" dist="25400" dir="5400000" rotWithShape="0">
                <a:srgbClr val="000000">
                  <a:alpha val="50000"/>
                </a:srgbClr>
              </a:outerShdw>
            </a:effectLst>
          </p:spPr>
          <p:txBody>
            <a:bodyPr wrap="square" lIns="121918" tIns="121918" rIns="121918" bIns="121918" numCol="1" anchor="ctr">
              <a:noAutofit/>
            </a:bodyPr>
            <a:lstStyle/>
            <a:p>
              <a:pPr algn="ctr" defTabSz="825500">
                <a:lnSpc>
                  <a:spcPct val="100000"/>
                </a:lnSpc>
                <a:spcBef>
                  <a:spcPts val="0"/>
                </a:spcBef>
                <a:defRPr sz="5000" b="0">
                  <a:solidFill>
                    <a:srgbClr val="FFFFFF"/>
                  </a:solidFill>
                  <a:latin typeface="+mj-lt"/>
                  <a:ea typeface="+mj-ea"/>
                  <a:cs typeface="+mj-cs"/>
                  <a:sym typeface="Helvetica"/>
                </a:defRPr>
              </a:pPr>
              <a:endParaRPr/>
            </a:p>
          </p:txBody>
        </p:sp>
        <p:sp>
          <p:nvSpPr>
            <p:cNvPr id="1157" name="Kubernetes"/>
            <p:cNvSpPr txBox="1"/>
            <p:nvPr/>
          </p:nvSpPr>
          <p:spPr>
            <a:xfrm>
              <a:off x="0" y="0"/>
              <a:ext cx="1920089" cy="101600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ctr">
              <a:spAutoFit/>
            </a:bodyPr>
            <a:lstStyle>
              <a:lvl1pPr algn="ctr" defTabSz="825500">
                <a:lnSpc>
                  <a:spcPct val="100000"/>
                </a:lnSpc>
                <a:spcBef>
                  <a:spcPts val="0"/>
                </a:spcBef>
                <a:defRPr sz="3000" b="0">
                  <a:solidFill>
                    <a:srgbClr val="FFFFFF"/>
                  </a:solidFill>
                  <a:latin typeface="+mj-lt"/>
                  <a:ea typeface="+mj-ea"/>
                  <a:cs typeface="+mj-cs"/>
                  <a:sym typeface="Helvetica"/>
                </a:defRPr>
              </a:lvl1pPr>
            </a:lstStyle>
            <a:p>
              <a:r>
                <a:t>Kubernetes</a:t>
              </a:r>
            </a:p>
          </p:txBody>
        </p:sp>
      </p:grpSp>
      <p:sp>
        <p:nvSpPr>
          <p:cNvPr id="1159" name="Provision any infrastructure for any application"/>
          <p:cNvSpPr txBox="1">
            <a:spLocks noGrp="1"/>
          </p:cNvSpPr>
          <p:nvPr>
            <p:ph type="title"/>
          </p:nvPr>
        </p:nvSpPr>
        <p:spPr>
          <a:xfrm>
            <a:off x="1565395" y="875900"/>
            <a:ext cx="21746798" cy="2207524"/>
          </a:xfrm>
          <a:prstGeom prst="rect">
            <a:avLst/>
          </a:prstGeom>
        </p:spPr>
        <p:txBody>
          <a:bodyPr/>
          <a:lstStyle>
            <a:lvl1pPr defTabSz="1664207">
              <a:spcBef>
                <a:spcPts val="1600"/>
              </a:spcBef>
              <a:defRPr sz="6700" spc="-300">
                <a:latin typeface="Verdana"/>
                <a:ea typeface="Verdana"/>
                <a:cs typeface="Verdana"/>
                <a:sym typeface="Verdana"/>
              </a:defRPr>
            </a:lvl1pPr>
          </a:lstStyle>
          <a:p>
            <a:r>
              <a:t>Provision any infrastructure for any application</a:t>
            </a:r>
          </a:p>
        </p:txBody>
      </p:sp>
      <p:grpSp>
        <p:nvGrpSpPr>
          <p:cNvPr id="1162" name="Azure"/>
          <p:cNvGrpSpPr/>
          <p:nvPr/>
        </p:nvGrpSpPr>
        <p:grpSpPr>
          <a:xfrm>
            <a:off x="14211275" y="10118800"/>
            <a:ext cx="2557733" cy="1019647"/>
            <a:chOff x="0" y="0"/>
            <a:chExt cx="2557732" cy="1019645"/>
          </a:xfrm>
        </p:grpSpPr>
        <p:sp>
          <p:nvSpPr>
            <p:cNvPr id="1160" name="Rectangle"/>
            <p:cNvSpPr/>
            <p:nvPr/>
          </p:nvSpPr>
          <p:spPr>
            <a:xfrm>
              <a:off x="-1" y="0"/>
              <a:ext cx="2557734" cy="1019646"/>
            </a:xfrm>
            <a:prstGeom prst="rect">
              <a:avLst/>
            </a:prstGeom>
            <a:solidFill>
              <a:srgbClr val="942192"/>
            </a:solidFill>
            <a:ln w="12700" cap="flat">
              <a:noFill/>
              <a:miter lim="400000"/>
            </a:ln>
            <a:effectLst>
              <a:outerShdw blurRad="38100" dist="25400" dir="5400000" rotWithShape="0">
                <a:srgbClr val="000000">
                  <a:alpha val="50000"/>
                </a:srgbClr>
              </a:outerShdw>
            </a:effectLst>
          </p:spPr>
          <p:txBody>
            <a:bodyPr wrap="square" lIns="121918" tIns="121918" rIns="121918" bIns="121918" numCol="1" anchor="ctr">
              <a:noAutofit/>
            </a:bodyPr>
            <a:lstStyle/>
            <a:p>
              <a:pPr algn="ctr" defTabSz="825500">
                <a:lnSpc>
                  <a:spcPct val="100000"/>
                </a:lnSpc>
                <a:spcBef>
                  <a:spcPts val="0"/>
                </a:spcBef>
                <a:defRPr sz="3700" b="0">
                  <a:solidFill>
                    <a:srgbClr val="FFFFFF"/>
                  </a:solidFill>
                  <a:latin typeface="+mj-lt"/>
                  <a:ea typeface="+mj-ea"/>
                  <a:cs typeface="+mj-cs"/>
                  <a:sym typeface="Helvetica"/>
                </a:defRPr>
              </a:pPr>
              <a:endParaRPr/>
            </a:p>
          </p:txBody>
        </p:sp>
        <p:sp>
          <p:nvSpPr>
            <p:cNvPr id="1161" name="Azure"/>
            <p:cNvSpPr txBox="1"/>
            <p:nvPr/>
          </p:nvSpPr>
          <p:spPr>
            <a:xfrm>
              <a:off x="-1" y="179623"/>
              <a:ext cx="2557734" cy="6604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ctr">
              <a:spAutoFit/>
            </a:bodyPr>
            <a:lstStyle>
              <a:lvl1pPr algn="ctr" defTabSz="825500">
                <a:lnSpc>
                  <a:spcPct val="100000"/>
                </a:lnSpc>
                <a:spcBef>
                  <a:spcPts val="0"/>
                </a:spcBef>
                <a:defRPr sz="3700" b="0">
                  <a:solidFill>
                    <a:srgbClr val="FFFFFF"/>
                  </a:solidFill>
                  <a:latin typeface="+mj-lt"/>
                  <a:ea typeface="+mj-ea"/>
                  <a:cs typeface="+mj-cs"/>
                  <a:sym typeface="Helvetica"/>
                </a:defRPr>
              </a:lvl1pPr>
            </a:lstStyle>
            <a:p>
              <a:r>
                <a:t>Azure</a:t>
              </a:r>
            </a:p>
          </p:txBody>
        </p:sp>
      </p:grpSp>
      <p:grpSp>
        <p:nvGrpSpPr>
          <p:cNvPr id="1165" name="Group"/>
          <p:cNvGrpSpPr/>
          <p:nvPr/>
        </p:nvGrpSpPr>
        <p:grpSpPr>
          <a:xfrm>
            <a:off x="1373371" y="9742871"/>
            <a:ext cx="2557734" cy="665907"/>
            <a:chOff x="0" y="0"/>
            <a:chExt cx="2557733" cy="665906"/>
          </a:xfrm>
        </p:grpSpPr>
        <p:sp>
          <p:nvSpPr>
            <p:cNvPr id="1163" name="Rectangle"/>
            <p:cNvSpPr/>
            <p:nvPr/>
          </p:nvSpPr>
          <p:spPr>
            <a:xfrm>
              <a:off x="108906" y="589705"/>
              <a:ext cx="1822321" cy="76202"/>
            </a:xfrm>
            <a:prstGeom prst="rect">
              <a:avLst/>
            </a:prstGeom>
            <a:solidFill>
              <a:schemeClr val="accent2"/>
            </a:solidFill>
            <a:ln w="12700" cap="flat">
              <a:noFill/>
              <a:miter lim="400000"/>
            </a:ln>
            <a:effectLst/>
          </p:spPr>
          <p:txBody>
            <a:bodyPr wrap="square" lIns="121918" tIns="121918" rIns="121918" bIns="121918" numCol="1" anchor="ctr">
              <a:noAutofit/>
            </a:bodyP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1164" name="OPERATOR"/>
            <p:cNvSpPr txBox="1"/>
            <p:nvPr/>
          </p:nvSpPr>
          <p:spPr>
            <a:xfrm>
              <a:off x="0" y="-1"/>
              <a:ext cx="2557734" cy="639233"/>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135466" tIns="135466" rIns="135466" bIns="135466" numCol="1" anchor="ctr">
              <a:spAutoFit/>
            </a:bodyPr>
            <a:lstStyle>
              <a:lvl1pPr>
                <a:spcBef>
                  <a:spcPts val="0"/>
                </a:spcBef>
                <a:defRPr sz="2400">
                  <a:solidFill>
                    <a:srgbClr val="44546A"/>
                  </a:solidFill>
                  <a:latin typeface="Tahoma"/>
                  <a:ea typeface="Tahoma"/>
                  <a:cs typeface="Tahoma"/>
                  <a:sym typeface="Tahoma"/>
                </a:defRPr>
              </a:lvl1pPr>
            </a:lstStyle>
            <a:p>
              <a:r>
                <a:t>OPERATOR</a:t>
              </a:r>
            </a:p>
          </p:txBody>
        </p:sp>
      </p:grpSp>
      <p:pic>
        <p:nvPicPr>
          <p:cNvPr id="1166" name="image48.png" descr="image48.png"/>
          <p:cNvPicPr>
            <a:picLocks noChangeAspect="1"/>
          </p:cNvPicPr>
          <p:nvPr/>
        </p:nvPicPr>
        <p:blipFill>
          <a:blip r:embed="rId3" cstate="hqprint">
            <a:alphaModFix amt="34000"/>
            <a:extLst>
              <a:ext uri="{28A0092B-C50C-407E-A947-70E740481C1C}">
                <a14:useLocalDpi xmlns:a14="http://schemas.microsoft.com/office/drawing/2010/main"/>
              </a:ext>
            </a:extLst>
          </a:blip>
          <a:stretch>
            <a:fillRect/>
          </a:stretch>
        </p:blipFill>
        <p:spPr>
          <a:xfrm>
            <a:off x="19214952" y="10079511"/>
            <a:ext cx="2000263" cy="945124"/>
          </a:xfrm>
          <a:prstGeom prst="rect">
            <a:avLst/>
          </a:prstGeom>
          <a:ln w="12700">
            <a:miter lim="400000"/>
          </a:ln>
        </p:spPr>
      </p:pic>
    </p:spTree>
    <p:extLst>
      <p:ext uri="{BB962C8B-B14F-4D97-AF65-F5344CB8AC3E}">
        <p14:creationId xmlns:p14="http://schemas.microsoft.com/office/powerpoint/2010/main" val="3235266830"/>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14" name="Rectangle"/>
          <p:cNvSpPr/>
          <p:nvPr/>
        </p:nvSpPr>
        <p:spPr>
          <a:xfrm>
            <a:off x="3361580" y="3454876"/>
            <a:ext cx="8710408" cy="9146283"/>
          </a:xfrm>
          <a:prstGeom prst="rect">
            <a:avLst/>
          </a:prstGeom>
          <a:gradFill>
            <a:gsLst>
              <a:gs pos="0">
                <a:srgbClr val="FFFFFF">
                  <a:alpha val="44001"/>
                </a:srgbClr>
              </a:gs>
              <a:gs pos="100000">
                <a:srgbClr val="EEEEEE">
                  <a:alpha val="44001"/>
                </a:srgbClr>
              </a:gs>
            </a:gsLst>
            <a:lin ang="16200000"/>
          </a:gradFill>
          <a:ln w="12700">
            <a:miter lim="400000"/>
          </a:ln>
        </p:spPr>
        <p:txBody>
          <a:bodyPr lIns="121918" tIns="121918" rIns="121918" bIns="121918" anchor="ctr"/>
          <a:lstStyle/>
          <a:p>
            <a:pPr>
              <a:lnSpc>
                <a:spcPct val="100000"/>
              </a:lnSpc>
              <a:spcBef>
                <a:spcPts val="0"/>
              </a:spcBef>
              <a:defRPr sz="3400" b="0">
                <a:latin typeface="Verdana"/>
                <a:ea typeface="Verdana"/>
                <a:cs typeface="Verdana"/>
                <a:sym typeface="Verdana"/>
              </a:defRPr>
            </a:pPr>
            <a:endParaRPr/>
          </a:p>
        </p:txBody>
      </p:sp>
      <p:sp>
        <p:nvSpPr>
          <p:cNvPr id="1215" name="Line"/>
          <p:cNvSpPr/>
          <p:nvPr/>
        </p:nvSpPr>
        <p:spPr>
          <a:xfrm>
            <a:off x="3178958" y="4271235"/>
            <a:ext cx="9075650" cy="2"/>
          </a:xfrm>
          <a:prstGeom prst="line">
            <a:avLst/>
          </a:prstGeom>
          <a:ln w="63500">
            <a:solidFill>
              <a:srgbClr val="FFFFFF"/>
            </a:solidFill>
            <a:miter/>
          </a:ln>
        </p:spPr>
        <p:txBody>
          <a:bodyPr lIns="45718" tIns="45718" rIns="45718" bIns="45718"/>
          <a:lstStyle/>
          <a:p>
            <a:pPr>
              <a:defRPr>
                <a:solidFill>
                  <a:srgbClr val="FFFFFF"/>
                </a:solidFill>
              </a:defRPr>
            </a:pPr>
            <a:endParaRPr/>
          </a:p>
        </p:txBody>
      </p:sp>
      <p:sp>
        <p:nvSpPr>
          <p:cNvPr id="1216" name="Infrastructure as Code"/>
          <p:cNvSpPr txBox="1"/>
          <p:nvPr/>
        </p:nvSpPr>
        <p:spPr>
          <a:xfrm>
            <a:off x="3386845" y="3517024"/>
            <a:ext cx="8659878" cy="664633"/>
          </a:xfrm>
          <a:prstGeom prst="rect">
            <a:avLst/>
          </a:prstGeom>
          <a:ln w="127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lgn="ctr">
              <a:lnSpc>
                <a:spcPct val="150000"/>
              </a:lnSpc>
              <a:spcBef>
                <a:spcPts val="0"/>
              </a:spcBef>
              <a:defRPr sz="2600" cap="all">
                <a:solidFill>
                  <a:srgbClr val="44546A"/>
                </a:solidFill>
                <a:latin typeface="Verdana"/>
                <a:ea typeface="Verdana"/>
                <a:cs typeface="Verdana"/>
                <a:sym typeface="Verdana"/>
              </a:defRPr>
            </a:lvl1pPr>
          </a:lstStyle>
          <a:p>
            <a:r>
              <a:t>Infrastructure as Code</a:t>
            </a:r>
          </a:p>
        </p:txBody>
      </p:sp>
      <p:sp>
        <p:nvSpPr>
          <p:cNvPr id="1217" name="Line"/>
          <p:cNvSpPr/>
          <p:nvPr/>
        </p:nvSpPr>
        <p:spPr>
          <a:xfrm>
            <a:off x="2785932" y="4271235"/>
            <a:ext cx="9075651" cy="2"/>
          </a:xfrm>
          <a:prstGeom prst="line">
            <a:avLst/>
          </a:prstGeom>
          <a:ln w="63500">
            <a:solidFill>
              <a:srgbClr val="FFFFFF"/>
            </a:solidFill>
            <a:miter/>
          </a:ln>
        </p:spPr>
        <p:txBody>
          <a:bodyPr lIns="45718" tIns="45718" rIns="45718" bIns="45718"/>
          <a:lstStyle/>
          <a:p>
            <a:pPr>
              <a:defRPr>
                <a:solidFill>
                  <a:srgbClr val="FFFFFF"/>
                </a:solidFill>
              </a:defRPr>
            </a:pPr>
            <a:endParaRPr/>
          </a:p>
        </p:txBody>
      </p:sp>
      <p:sp>
        <p:nvSpPr>
          <p:cNvPr id="1218" name="Rectangle"/>
          <p:cNvSpPr/>
          <p:nvPr/>
        </p:nvSpPr>
        <p:spPr>
          <a:xfrm>
            <a:off x="13472346" y="3454876"/>
            <a:ext cx="8710407" cy="9146283"/>
          </a:xfrm>
          <a:prstGeom prst="rect">
            <a:avLst/>
          </a:prstGeom>
          <a:gradFill>
            <a:gsLst>
              <a:gs pos="0">
                <a:srgbClr val="FFFFFF">
                  <a:alpha val="44001"/>
                </a:srgbClr>
              </a:gs>
              <a:gs pos="100000">
                <a:srgbClr val="EEEEEE">
                  <a:alpha val="44001"/>
                </a:srgbClr>
              </a:gs>
            </a:gsLst>
            <a:lin ang="16200000"/>
          </a:gradFill>
          <a:ln w="12700">
            <a:miter lim="400000"/>
          </a:ln>
        </p:spPr>
        <p:txBody>
          <a:bodyPr lIns="121918" tIns="121918" rIns="121918" bIns="121918" anchor="ctr"/>
          <a:lstStyle/>
          <a:p>
            <a:pPr>
              <a:lnSpc>
                <a:spcPct val="100000"/>
              </a:lnSpc>
              <a:spcBef>
                <a:spcPts val="0"/>
              </a:spcBef>
              <a:defRPr sz="3400" b="0">
                <a:latin typeface="Verdana"/>
                <a:ea typeface="Verdana"/>
                <a:cs typeface="Verdana"/>
                <a:sym typeface="Verdana"/>
              </a:defRPr>
            </a:pPr>
            <a:endParaRPr/>
          </a:p>
        </p:txBody>
      </p:sp>
      <p:sp>
        <p:nvSpPr>
          <p:cNvPr id="1219" name="Line"/>
          <p:cNvSpPr/>
          <p:nvPr/>
        </p:nvSpPr>
        <p:spPr>
          <a:xfrm>
            <a:off x="16141735" y="10628623"/>
            <a:ext cx="2711349" cy="2"/>
          </a:xfrm>
          <a:prstGeom prst="line">
            <a:avLst/>
          </a:prstGeom>
          <a:ln w="25400">
            <a:solidFill>
              <a:srgbClr val="000000">
                <a:alpha val="34000"/>
              </a:srgbClr>
            </a:solidFill>
            <a:miter lim="400000"/>
            <a:tailEnd type="triangle"/>
          </a:ln>
        </p:spPr>
        <p:txBody>
          <a:bodyPr lIns="45718" tIns="45718" rIns="45718" bIns="45718"/>
          <a:lstStyle/>
          <a:p>
            <a:pPr>
              <a:defRPr>
                <a:solidFill>
                  <a:srgbClr val="FFFFFF"/>
                </a:solidFill>
              </a:defRPr>
            </a:pPr>
            <a:endParaRPr/>
          </a:p>
        </p:txBody>
      </p:sp>
      <p:sp>
        <p:nvSpPr>
          <p:cNvPr id="1220" name="Text"/>
          <p:cNvSpPr txBox="1"/>
          <p:nvPr/>
        </p:nvSpPr>
        <p:spPr>
          <a:xfrm>
            <a:off x="13472346" y="3517024"/>
            <a:ext cx="8710407" cy="664633"/>
          </a:xfrm>
          <a:prstGeom prst="rect">
            <a:avLst/>
          </a:prstGeom>
          <a:ln w="127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lgn="ctr">
              <a:lnSpc>
                <a:spcPct val="150000"/>
              </a:lnSpc>
              <a:spcBef>
                <a:spcPts val="0"/>
              </a:spcBef>
              <a:defRPr sz="2600" cap="all">
                <a:solidFill>
                  <a:srgbClr val="44546A"/>
                </a:solidFill>
                <a:latin typeface="Verdana"/>
                <a:ea typeface="Verdana"/>
                <a:cs typeface="Verdana"/>
                <a:sym typeface="Verdana"/>
              </a:defRPr>
            </a:lvl1pPr>
          </a:lstStyle>
          <a:p>
            <a:r>
              <a:t> </a:t>
            </a:r>
          </a:p>
        </p:txBody>
      </p:sp>
      <p:sp>
        <p:nvSpPr>
          <p:cNvPr id="1221" name="Line"/>
          <p:cNvSpPr/>
          <p:nvPr/>
        </p:nvSpPr>
        <p:spPr>
          <a:xfrm>
            <a:off x="13289723" y="4271235"/>
            <a:ext cx="9075650" cy="2"/>
          </a:xfrm>
          <a:prstGeom prst="line">
            <a:avLst/>
          </a:prstGeom>
          <a:ln w="63500">
            <a:solidFill>
              <a:srgbClr val="FFFFFF"/>
            </a:solidFill>
            <a:miter/>
          </a:ln>
        </p:spPr>
        <p:txBody>
          <a:bodyPr lIns="45718" tIns="45718" rIns="45718" bIns="45718"/>
          <a:lstStyle/>
          <a:p>
            <a:pPr>
              <a:defRPr>
                <a:solidFill>
                  <a:srgbClr val="FFFFFF"/>
                </a:solidFill>
              </a:defRPr>
            </a:pPr>
            <a:endParaRPr/>
          </a:p>
        </p:txBody>
      </p:sp>
      <p:sp>
        <p:nvSpPr>
          <p:cNvPr id="1222" name="Slide Number"/>
          <p:cNvSpPr txBox="1">
            <a:spLocks noGrp="1"/>
          </p:cNvSpPr>
          <p:nvPr>
            <p:ph type="sldNum" sz="quarter" idx="4294967295"/>
          </p:nvPr>
        </p:nvSpPr>
        <p:spPr>
          <a:xfrm>
            <a:off x="23456898" y="12945581"/>
            <a:ext cx="514905" cy="485139"/>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38</a:t>
            </a:fld>
            <a:endParaRPr/>
          </a:p>
        </p:txBody>
      </p:sp>
      <p:sp>
        <p:nvSpPr>
          <p:cNvPr id="1223" name="Shape"/>
          <p:cNvSpPr/>
          <p:nvPr/>
        </p:nvSpPr>
        <p:spPr>
          <a:xfrm>
            <a:off x="10255083" y="9170669"/>
            <a:ext cx="5031635" cy="2915962"/>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chemeClr val="accent4">
              <a:alpha val="14000"/>
            </a:schemeClr>
          </a:solidFill>
          <a:ln w="63500">
            <a:solidFill>
              <a:schemeClr val="accent4">
                <a:alpha val="56000"/>
              </a:schemeClr>
            </a:solidFill>
            <a:miter/>
          </a:ln>
        </p:spPr>
        <p:txBody>
          <a:bodyPr lIns="121918" tIns="121918" rIns="121918" bIns="121918"/>
          <a:lstStyle/>
          <a:p>
            <a:pPr>
              <a:lnSpc>
                <a:spcPct val="100000"/>
              </a:lnSpc>
              <a:spcBef>
                <a:spcPts val="0"/>
              </a:spcBef>
              <a:defRPr sz="3400" b="0">
                <a:latin typeface="Verdana"/>
                <a:ea typeface="Verdana"/>
                <a:cs typeface="Verdana"/>
                <a:sym typeface="Verdana"/>
              </a:defRPr>
            </a:pPr>
            <a:endParaRPr/>
          </a:p>
        </p:txBody>
      </p:sp>
      <p:grpSp>
        <p:nvGrpSpPr>
          <p:cNvPr id="1228" name="Group"/>
          <p:cNvGrpSpPr/>
          <p:nvPr/>
        </p:nvGrpSpPr>
        <p:grpSpPr>
          <a:xfrm>
            <a:off x="12465369" y="10280273"/>
            <a:ext cx="611225" cy="696702"/>
            <a:chOff x="0" y="0"/>
            <a:chExt cx="611223" cy="696700"/>
          </a:xfrm>
        </p:grpSpPr>
        <p:sp>
          <p:nvSpPr>
            <p:cNvPr id="1224" name="Shape"/>
            <p:cNvSpPr/>
            <p:nvPr/>
          </p:nvSpPr>
          <p:spPr>
            <a:xfrm>
              <a:off x="211052" y="123302"/>
              <a:ext cx="189118" cy="32906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7200"/>
                  </a:lnTo>
                  <a:lnTo>
                    <a:pt x="21600" y="21600"/>
                  </a:lnTo>
                  <a:lnTo>
                    <a:pt x="0" y="14400"/>
                  </a:lnTo>
                  <a:lnTo>
                    <a:pt x="0" y="0"/>
                  </a:lnTo>
                  <a:close/>
                </a:path>
              </a:pathLst>
            </a:custGeom>
            <a:solidFill>
              <a:schemeClr val="accent4"/>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sp>
          <p:nvSpPr>
            <p:cNvPr id="1225" name="Shape"/>
            <p:cNvSpPr/>
            <p:nvPr/>
          </p:nvSpPr>
          <p:spPr>
            <a:xfrm>
              <a:off x="420592" y="123302"/>
              <a:ext cx="190631" cy="329062"/>
            </a:xfrm>
            <a:custGeom>
              <a:avLst/>
              <a:gdLst/>
              <a:ahLst/>
              <a:cxnLst>
                <a:cxn ang="0">
                  <a:pos x="wd2" y="hd2"/>
                </a:cxn>
                <a:cxn ang="5400000">
                  <a:pos x="wd2" y="hd2"/>
                </a:cxn>
                <a:cxn ang="10800000">
                  <a:pos x="wd2" y="hd2"/>
                </a:cxn>
                <a:cxn ang="16200000">
                  <a:pos x="wd2" y="hd2"/>
                </a:cxn>
              </a:cxnLst>
              <a:rect l="0" t="0" r="r" b="b"/>
              <a:pathLst>
                <a:path w="21600" h="21600" extrusionOk="0">
                  <a:moveTo>
                    <a:pt x="0" y="7200"/>
                  </a:moveTo>
                  <a:lnTo>
                    <a:pt x="0" y="21600"/>
                  </a:lnTo>
                  <a:lnTo>
                    <a:pt x="21600" y="14400"/>
                  </a:lnTo>
                  <a:lnTo>
                    <a:pt x="21600" y="0"/>
                  </a:lnTo>
                  <a:lnTo>
                    <a:pt x="0" y="7200"/>
                  </a:lnTo>
                  <a:close/>
                </a:path>
              </a:pathLst>
            </a:custGeom>
            <a:solidFill>
              <a:srgbClr val="4040B2"/>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sp>
          <p:nvSpPr>
            <p:cNvPr id="1226" name="Shape"/>
            <p:cNvSpPr/>
            <p:nvPr/>
          </p:nvSpPr>
          <p:spPr>
            <a:xfrm>
              <a:off x="-1" y="-1"/>
              <a:ext cx="189875" cy="33057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4384"/>
                  </a:lnTo>
                  <a:lnTo>
                    <a:pt x="21600" y="21600"/>
                  </a:lnTo>
                  <a:lnTo>
                    <a:pt x="21600" y="7216"/>
                  </a:lnTo>
                  <a:lnTo>
                    <a:pt x="0" y="0"/>
                  </a:lnTo>
                  <a:close/>
                </a:path>
              </a:pathLst>
            </a:custGeom>
            <a:solidFill>
              <a:schemeClr val="accent4"/>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sp>
          <p:nvSpPr>
            <p:cNvPr id="1227" name="Shape"/>
            <p:cNvSpPr/>
            <p:nvPr/>
          </p:nvSpPr>
          <p:spPr>
            <a:xfrm>
              <a:off x="211052" y="366882"/>
              <a:ext cx="189118" cy="329818"/>
            </a:xfrm>
            <a:custGeom>
              <a:avLst/>
              <a:gdLst/>
              <a:ahLst/>
              <a:cxnLst>
                <a:cxn ang="0">
                  <a:pos x="wd2" y="hd2"/>
                </a:cxn>
                <a:cxn ang="5400000">
                  <a:pos x="wd2" y="hd2"/>
                </a:cxn>
                <a:cxn ang="10800000">
                  <a:pos x="wd2" y="hd2"/>
                </a:cxn>
                <a:cxn ang="16200000">
                  <a:pos x="wd2" y="hd2"/>
                </a:cxn>
              </a:cxnLst>
              <a:rect l="0" t="0" r="r" b="b"/>
              <a:pathLst>
                <a:path w="21600" h="21600" extrusionOk="0">
                  <a:moveTo>
                    <a:pt x="0" y="14417"/>
                  </a:moveTo>
                  <a:lnTo>
                    <a:pt x="21600" y="21600"/>
                  </a:lnTo>
                  <a:lnTo>
                    <a:pt x="21600" y="7233"/>
                  </a:lnTo>
                  <a:lnTo>
                    <a:pt x="0" y="0"/>
                  </a:lnTo>
                  <a:lnTo>
                    <a:pt x="0" y="14417"/>
                  </a:lnTo>
                  <a:close/>
                </a:path>
              </a:pathLst>
            </a:custGeom>
            <a:solidFill>
              <a:schemeClr val="accent4"/>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grpSp>
      <p:grpSp>
        <p:nvGrpSpPr>
          <p:cNvPr id="1231" name="Core"/>
          <p:cNvGrpSpPr/>
          <p:nvPr/>
        </p:nvGrpSpPr>
        <p:grpSpPr>
          <a:xfrm>
            <a:off x="8772953" y="10118800"/>
            <a:ext cx="2557733" cy="1019647"/>
            <a:chOff x="0" y="0"/>
            <a:chExt cx="2557732" cy="1019645"/>
          </a:xfrm>
        </p:grpSpPr>
        <p:sp>
          <p:nvSpPr>
            <p:cNvPr id="1229" name="Rectangle"/>
            <p:cNvSpPr/>
            <p:nvPr/>
          </p:nvSpPr>
          <p:spPr>
            <a:xfrm>
              <a:off x="-1" y="0"/>
              <a:ext cx="2557734" cy="1019646"/>
            </a:xfrm>
            <a:prstGeom prst="rect">
              <a:avLst/>
            </a:prstGeom>
            <a:solidFill>
              <a:schemeClr val="accent4"/>
            </a:solidFill>
            <a:ln w="12700" cap="flat">
              <a:noFill/>
              <a:miter lim="400000"/>
            </a:ln>
            <a:effectLst>
              <a:outerShdw blurRad="38100" dist="25400" dir="5400000" rotWithShape="0">
                <a:srgbClr val="000000">
                  <a:alpha val="50000"/>
                </a:srgbClr>
              </a:outerShdw>
            </a:effectLst>
          </p:spPr>
          <p:txBody>
            <a:bodyPr wrap="square" lIns="121918" tIns="121918" rIns="121918" bIns="121918" numCol="1" anchor="ctr">
              <a:noAutofit/>
            </a:bodyPr>
            <a:lstStyle/>
            <a:p>
              <a:pPr algn="ctr" defTabSz="825500">
                <a:lnSpc>
                  <a:spcPct val="100000"/>
                </a:lnSpc>
                <a:spcBef>
                  <a:spcPts val="0"/>
                </a:spcBef>
                <a:defRPr sz="3700" b="0">
                  <a:solidFill>
                    <a:srgbClr val="FFFFFF"/>
                  </a:solidFill>
                  <a:latin typeface="+mj-lt"/>
                  <a:ea typeface="+mj-ea"/>
                  <a:cs typeface="+mj-cs"/>
                  <a:sym typeface="Helvetica"/>
                </a:defRPr>
              </a:pPr>
              <a:endParaRPr/>
            </a:p>
          </p:txBody>
        </p:sp>
        <p:sp>
          <p:nvSpPr>
            <p:cNvPr id="1230" name="Core"/>
            <p:cNvSpPr txBox="1"/>
            <p:nvPr/>
          </p:nvSpPr>
          <p:spPr>
            <a:xfrm>
              <a:off x="-1" y="179623"/>
              <a:ext cx="2557734" cy="6604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ctr">
              <a:spAutoFit/>
            </a:bodyPr>
            <a:lstStyle>
              <a:lvl1pPr algn="ctr" defTabSz="825500">
                <a:lnSpc>
                  <a:spcPct val="100000"/>
                </a:lnSpc>
                <a:spcBef>
                  <a:spcPts val="0"/>
                </a:spcBef>
                <a:defRPr sz="3700" b="0">
                  <a:solidFill>
                    <a:srgbClr val="FFFFFF"/>
                  </a:solidFill>
                  <a:latin typeface="+mj-lt"/>
                  <a:ea typeface="+mj-ea"/>
                  <a:cs typeface="+mj-cs"/>
                  <a:sym typeface="Helvetica"/>
                </a:defRPr>
              </a:lvl1pPr>
            </a:lstStyle>
            <a:p>
              <a:r>
                <a:t>Core</a:t>
              </a:r>
            </a:p>
          </p:txBody>
        </p:sp>
      </p:grpSp>
      <p:grpSp>
        <p:nvGrpSpPr>
          <p:cNvPr id="1234" name="Group"/>
          <p:cNvGrpSpPr/>
          <p:nvPr/>
        </p:nvGrpSpPr>
        <p:grpSpPr>
          <a:xfrm>
            <a:off x="1375043" y="5605100"/>
            <a:ext cx="2557735" cy="688816"/>
            <a:chOff x="0" y="0"/>
            <a:chExt cx="2557733" cy="688814"/>
          </a:xfrm>
        </p:grpSpPr>
        <p:sp>
          <p:nvSpPr>
            <p:cNvPr id="1232" name="Rectangle"/>
            <p:cNvSpPr/>
            <p:nvPr/>
          </p:nvSpPr>
          <p:spPr>
            <a:xfrm>
              <a:off x="107233" y="612613"/>
              <a:ext cx="2113190" cy="76202"/>
            </a:xfrm>
            <a:prstGeom prst="rect">
              <a:avLst/>
            </a:prstGeom>
            <a:solidFill>
              <a:schemeClr val="accent2"/>
            </a:solidFill>
            <a:ln w="12700" cap="flat">
              <a:noFill/>
              <a:miter lim="400000"/>
            </a:ln>
            <a:effectLst/>
          </p:spPr>
          <p:txBody>
            <a:bodyPr wrap="square" lIns="121918" tIns="121918" rIns="121918" bIns="121918" numCol="1" anchor="ctr">
              <a:noAutofit/>
            </a:bodyP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1233" name="DEVELOPERS"/>
            <p:cNvSpPr txBox="1"/>
            <p:nvPr/>
          </p:nvSpPr>
          <p:spPr>
            <a:xfrm>
              <a:off x="0" y="-1"/>
              <a:ext cx="2557734" cy="639233"/>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135466" tIns="135466" rIns="135466" bIns="135466" numCol="1" anchor="ctr">
              <a:spAutoFit/>
            </a:bodyPr>
            <a:lstStyle>
              <a:lvl1pPr>
                <a:spcBef>
                  <a:spcPts val="0"/>
                </a:spcBef>
                <a:defRPr sz="2400">
                  <a:solidFill>
                    <a:srgbClr val="44546A"/>
                  </a:solidFill>
                  <a:latin typeface="Tahoma"/>
                  <a:ea typeface="Tahoma"/>
                  <a:cs typeface="Tahoma"/>
                  <a:sym typeface="Tahoma"/>
                </a:defRPr>
              </a:lvl1pPr>
            </a:lstStyle>
            <a:p>
              <a:r>
                <a:t>DEVELOPERS</a:t>
              </a:r>
            </a:p>
          </p:txBody>
        </p:sp>
      </p:grpSp>
      <p:sp>
        <p:nvSpPr>
          <p:cNvPr id="1235" name="Rectangle"/>
          <p:cNvSpPr/>
          <p:nvPr/>
        </p:nvSpPr>
        <p:spPr>
          <a:xfrm>
            <a:off x="1482276" y="10332576"/>
            <a:ext cx="1822321" cy="76202"/>
          </a:xfrm>
          <a:prstGeom prst="rect">
            <a:avLst/>
          </a:prstGeom>
          <a:solidFill>
            <a:schemeClr val="accent2"/>
          </a:soli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1236" name="OPERATOR"/>
          <p:cNvSpPr txBox="1"/>
          <p:nvPr/>
        </p:nvSpPr>
        <p:spPr>
          <a:xfrm>
            <a:off x="1373370" y="9742871"/>
            <a:ext cx="2557734" cy="639233"/>
          </a:xfrm>
          <a:prstGeom prst="rect">
            <a:avLst/>
          </a:prstGeom>
          <a:ln w="127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spcBef>
                <a:spcPts val="0"/>
              </a:spcBef>
              <a:defRPr sz="2400">
                <a:solidFill>
                  <a:srgbClr val="44546A"/>
                </a:solidFill>
                <a:latin typeface="Tahoma"/>
                <a:ea typeface="Tahoma"/>
                <a:cs typeface="Tahoma"/>
                <a:sym typeface="Tahoma"/>
              </a:defRPr>
            </a:lvl1pPr>
          </a:lstStyle>
          <a:p>
            <a:r>
              <a:t>OPERATOR</a:t>
            </a:r>
          </a:p>
        </p:txBody>
      </p:sp>
      <p:sp>
        <p:nvSpPr>
          <p:cNvPr id="1237" name="Provision any infrastructure for any application"/>
          <p:cNvSpPr txBox="1">
            <a:spLocks noGrp="1"/>
          </p:cNvSpPr>
          <p:nvPr>
            <p:ph type="title"/>
          </p:nvPr>
        </p:nvSpPr>
        <p:spPr>
          <a:xfrm>
            <a:off x="1565395" y="875900"/>
            <a:ext cx="21746798" cy="2207524"/>
          </a:xfrm>
          <a:prstGeom prst="rect">
            <a:avLst/>
          </a:prstGeom>
        </p:spPr>
        <p:txBody>
          <a:bodyPr/>
          <a:lstStyle>
            <a:lvl1pPr defTabSz="1664207">
              <a:spcBef>
                <a:spcPts val="1600"/>
              </a:spcBef>
              <a:defRPr sz="6700" spc="-300">
                <a:latin typeface="Verdana"/>
                <a:ea typeface="Verdana"/>
                <a:cs typeface="Verdana"/>
                <a:sym typeface="Verdana"/>
              </a:defRPr>
            </a:lvl1pPr>
          </a:lstStyle>
          <a:p>
            <a:r>
              <a:t>Provision any infrastructure for any application</a:t>
            </a:r>
          </a:p>
        </p:txBody>
      </p:sp>
      <p:sp>
        <p:nvSpPr>
          <p:cNvPr id="1238" name="Terraform Configuration"/>
          <p:cNvSpPr txBox="1"/>
          <p:nvPr/>
        </p:nvSpPr>
        <p:spPr>
          <a:xfrm>
            <a:off x="3317821" y="11411908"/>
            <a:ext cx="6016555" cy="523239"/>
          </a:xfrm>
          <a:prstGeom prst="rect">
            <a:avLst/>
          </a:prstGeom>
          <a:ln w="12700">
            <a:miter lim="400000"/>
          </a:ln>
          <a:extLst>
            <a:ext uri="{C572A759-6A51-4108-AA02-DFA0A04FC94B}">
              <ma14:wrappingTextBoxFlag xmlns="" xmlns:ma14="http://schemas.microsoft.com/office/mac/drawingml/2011/main" val="1"/>
            </a:ext>
          </a:extLst>
        </p:spPr>
        <p:txBody>
          <a:bodyPr lIns="121918" tIns="121918" rIns="121918" bIns="121918" anchor="b">
            <a:spAutoFit/>
          </a:bodyPr>
          <a:lstStyle>
            <a:lvl1pPr algn="ctr">
              <a:lnSpc>
                <a:spcPct val="150000"/>
              </a:lnSpc>
              <a:spcBef>
                <a:spcPts val="0"/>
              </a:spcBef>
              <a:defRPr sz="1800" cap="all">
                <a:solidFill>
                  <a:srgbClr val="44546A"/>
                </a:solidFill>
                <a:latin typeface="Verdana"/>
                <a:ea typeface="Verdana"/>
                <a:cs typeface="Verdana"/>
                <a:sym typeface="Verdana"/>
              </a:defRPr>
            </a:lvl1pPr>
          </a:lstStyle>
          <a:p>
            <a:r>
              <a:t>Terraform Configuration </a:t>
            </a:r>
          </a:p>
        </p:txBody>
      </p:sp>
      <p:grpSp>
        <p:nvGrpSpPr>
          <p:cNvPr id="1241" name="Datadog"/>
          <p:cNvGrpSpPr/>
          <p:nvPr/>
        </p:nvGrpSpPr>
        <p:grpSpPr>
          <a:xfrm>
            <a:off x="15440446" y="11919587"/>
            <a:ext cx="1920089" cy="696701"/>
            <a:chOff x="0" y="0"/>
            <a:chExt cx="1920088" cy="696700"/>
          </a:xfrm>
        </p:grpSpPr>
        <p:sp>
          <p:nvSpPr>
            <p:cNvPr id="1239" name="Rectangle"/>
            <p:cNvSpPr/>
            <p:nvPr/>
          </p:nvSpPr>
          <p:spPr>
            <a:xfrm>
              <a:off x="-1" y="-1"/>
              <a:ext cx="1920090" cy="696702"/>
            </a:xfrm>
            <a:prstGeom prst="rect">
              <a:avLst/>
            </a:prstGeom>
            <a:solidFill>
              <a:srgbClr val="D783FF"/>
            </a:solidFill>
            <a:ln w="12700" cap="flat">
              <a:noFill/>
              <a:miter lim="400000"/>
            </a:ln>
            <a:effectLst>
              <a:outerShdw blurRad="25400" dist="25400" dir="5400000" rotWithShape="0">
                <a:srgbClr val="000000">
                  <a:alpha val="50000"/>
                </a:srgbClr>
              </a:outerShdw>
            </a:effectLst>
          </p:spPr>
          <p:txBody>
            <a:bodyPr wrap="square" lIns="121918" tIns="121918" rIns="121918" bIns="121918" numCol="1" anchor="ctr">
              <a:noAutofit/>
            </a:bodyPr>
            <a:lstStyle/>
            <a:p>
              <a:pPr algn="ctr" defTabSz="825500">
                <a:lnSpc>
                  <a:spcPct val="100000"/>
                </a:lnSpc>
                <a:spcBef>
                  <a:spcPts val="0"/>
                </a:spcBef>
                <a:defRPr sz="5000" b="0">
                  <a:solidFill>
                    <a:srgbClr val="FFFFFF"/>
                  </a:solidFill>
                  <a:latin typeface="+mj-lt"/>
                  <a:ea typeface="+mj-ea"/>
                  <a:cs typeface="+mj-cs"/>
                  <a:sym typeface="Helvetica"/>
                </a:defRPr>
              </a:pPr>
              <a:endParaRPr/>
            </a:p>
          </p:txBody>
        </p:sp>
        <p:sp>
          <p:nvSpPr>
            <p:cNvPr id="1240" name="Datadog"/>
            <p:cNvSpPr txBox="1"/>
            <p:nvPr/>
          </p:nvSpPr>
          <p:spPr>
            <a:xfrm>
              <a:off x="-1" y="68950"/>
              <a:ext cx="1920090" cy="5588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ctr">
              <a:spAutoFit/>
            </a:bodyPr>
            <a:lstStyle>
              <a:lvl1pPr algn="ctr" defTabSz="825500">
                <a:lnSpc>
                  <a:spcPct val="100000"/>
                </a:lnSpc>
                <a:spcBef>
                  <a:spcPts val="0"/>
                </a:spcBef>
                <a:defRPr sz="3000" b="0">
                  <a:solidFill>
                    <a:srgbClr val="FFFFFF"/>
                  </a:solidFill>
                  <a:latin typeface="+mj-lt"/>
                  <a:ea typeface="+mj-ea"/>
                  <a:cs typeface="+mj-cs"/>
                  <a:sym typeface="Helvetica"/>
                </a:defRPr>
              </a:lvl1pPr>
            </a:lstStyle>
            <a:p>
              <a:r>
                <a:t>Datadog</a:t>
              </a:r>
            </a:p>
          </p:txBody>
        </p:sp>
      </p:grpSp>
      <p:grpSp>
        <p:nvGrpSpPr>
          <p:cNvPr id="1244" name="Kubernetes"/>
          <p:cNvGrpSpPr/>
          <p:nvPr/>
        </p:nvGrpSpPr>
        <p:grpSpPr>
          <a:xfrm>
            <a:off x="15440446" y="10878358"/>
            <a:ext cx="1920089" cy="1016001"/>
            <a:chOff x="0" y="0"/>
            <a:chExt cx="1920088" cy="1016000"/>
          </a:xfrm>
        </p:grpSpPr>
        <p:sp>
          <p:nvSpPr>
            <p:cNvPr id="1242" name="Rectangle"/>
            <p:cNvSpPr/>
            <p:nvPr/>
          </p:nvSpPr>
          <p:spPr>
            <a:xfrm>
              <a:off x="0" y="159650"/>
              <a:ext cx="1920089" cy="696700"/>
            </a:xfrm>
            <a:prstGeom prst="rect">
              <a:avLst/>
            </a:prstGeom>
            <a:solidFill>
              <a:srgbClr val="D783FF"/>
            </a:solidFill>
            <a:ln w="12700" cap="flat">
              <a:noFill/>
              <a:miter lim="400000"/>
            </a:ln>
            <a:effectLst>
              <a:outerShdw blurRad="25400" dist="25400" dir="5400000" rotWithShape="0">
                <a:srgbClr val="000000">
                  <a:alpha val="50000"/>
                </a:srgbClr>
              </a:outerShdw>
            </a:effectLst>
          </p:spPr>
          <p:txBody>
            <a:bodyPr wrap="square" lIns="121918" tIns="121918" rIns="121918" bIns="121918" numCol="1" anchor="ctr">
              <a:noAutofit/>
            </a:bodyPr>
            <a:lstStyle/>
            <a:p>
              <a:pPr algn="ctr" defTabSz="825500">
                <a:lnSpc>
                  <a:spcPct val="100000"/>
                </a:lnSpc>
                <a:spcBef>
                  <a:spcPts val="0"/>
                </a:spcBef>
                <a:defRPr sz="5000" b="0">
                  <a:solidFill>
                    <a:srgbClr val="FFFFFF"/>
                  </a:solidFill>
                  <a:latin typeface="+mj-lt"/>
                  <a:ea typeface="+mj-ea"/>
                  <a:cs typeface="+mj-cs"/>
                  <a:sym typeface="Helvetica"/>
                </a:defRPr>
              </a:pPr>
              <a:endParaRPr/>
            </a:p>
          </p:txBody>
        </p:sp>
        <p:sp>
          <p:nvSpPr>
            <p:cNvPr id="1243" name="Kubernetes"/>
            <p:cNvSpPr txBox="1"/>
            <p:nvPr/>
          </p:nvSpPr>
          <p:spPr>
            <a:xfrm>
              <a:off x="0" y="0"/>
              <a:ext cx="1920089" cy="101600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ctr">
              <a:spAutoFit/>
            </a:bodyPr>
            <a:lstStyle>
              <a:lvl1pPr algn="ctr" defTabSz="825500">
                <a:lnSpc>
                  <a:spcPct val="100000"/>
                </a:lnSpc>
                <a:spcBef>
                  <a:spcPts val="0"/>
                </a:spcBef>
                <a:defRPr sz="3000" b="0">
                  <a:solidFill>
                    <a:srgbClr val="FFFFFF"/>
                  </a:solidFill>
                  <a:latin typeface="+mj-lt"/>
                  <a:ea typeface="+mj-ea"/>
                  <a:cs typeface="+mj-cs"/>
                  <a:sym typeface="Helvetica"/>
                </a:defRPr>
              </a:lvl1pPr>
            </a:lstStyle>
            <a:p>
              <a:r>
                <a:rPr dirty="0"/>
                <a:t>Kubernetes</a:t>
              </a:r>
            </a:p>
          </p:txBody>
        </p:sp>
      </p:grpSp>
      <p:pic>
        <p:nvPicPr>
          <p:cNvPr id="1245" name="image48.png" descr="image48.png"/>
          <p:cNvPicPr>
            <a:picLocks noChangeAspect="1"/>
          </p:cNvPicPr>
          <p:nvPr/>
        </p:nvPicPr>
        <p:blipFill>
          <a:blip r:embed="rId3" cstate="hqprint">
            <a:alphaModFix amt="34000"/>
            <a:extLst>
              <a:ext uri="{28A0092B-C50C-407E-A947-70E740481C1C}">
                <a14:useLocalDpi xmlns:a14="http://schemas.microsoft.com/office/drawing/2010/main"/>
              </a:ext>
            </a:extLst>
          </a:blip>
          <a:stretch>
            <a:fillRect/>
          </a:stretch>
        </p:blipFill>
        <p:spPr>
          <a:xfrm>
            <a:off x="19214952" y="10079511"/>
            <a:ext cx="2000263" cy="945124"/>
          </a:xfrm>
          <a:prstGeom prst="rect">
            <a:avLst/>
          </a:prstGeom>
          <a:ln w="12700">
            <a:miter lim="400000"/>
          </a:ln>
        </p:spPr>
      </p:pic>
      <p:pic>
        <p:nvPicPr>
          <p:cNvPr id="1246" name="Image" descr="Image"/>
          <p:cNvPicPr>
            <a:picLocks noChangeAspect="1"/>
          </p:cNvPicPr>
          <p:nvPr/>
        </p:nvPicPr>
        <p:blipFill>
          <a:blip r:embed="rId4">
            <a:alphaModFix amt="34000"/>
            <a:extLst/>
          </a:blip>
          <a:stretch>
            <a:fillRect/>
          </a:stretch>
        </p:blipFill>
        <p:spPr>
          <a:xfrm>
            <a:off x="6018383" y="10131536"/>
            <a:ext cx="1019696" cy="1019696"/>
          </a:xfrm>
          <a:prstGeom prst="rect">
            <a:avLst/>
          </a:prstGeom>
          <a:ln w="12700">
            <a:miter lim="400000"/>
          </a:ln>
        </p:spPr>
      </p:pic>
      <p:sp>
        <p:nvSpPr>
          <p:cNvPr id="1247" name="Line"/>
          <p:cNvSpPr/>
          <p:nvPr/>
        </p:nvSpPr>
        <p:spPr>
          <a:xfrm>
            <a:off x="7164840" y="10641323"/>
            <a:ext cx="1507200" cy="2"/>
          </a:xfrm>
          <a:prstGeom prst="line">
            <a:avLst/>
          </a:prstGeom>
          <a:ln w="25400">
            <a:solidFill>
              <a:srgbClr val="000000">
                <a:alpha val="34000"/>
              </a:srgbClr>
            </a:solidFill>
            <a:miter lim="400000"/>
            <a:tailEnd type="triangle"/>
          </a:ln>
        </p:spPr>
        <p:txBody>
          <a:bodyPr lIns="45718" tIns="45718" rIns="45718" bIns="45718"/>
          <a:lstStyle/>
          <a:p>
            <a:pPr>
              <a:defRPr>
                <a:solidFill>
                  <a:srgbClr val="FFFFFF"/>
                </a:solidFill>
              </a:defRPr>
            </a:pPr>
            <a:endParaRPr/>
          </a:p>
        </p:txBody>
      </p:sp>
      <p:grpSp>
        <p:nvGrpSpPr>
          <p:cNvPr id="1252" name="Group"/>
          <p:cNvGrpSpPr/>
          <p:nvPr/>
        </p:nvGrpSpPr>
        <p:grpSpPr>
          <a:xfrm>
            <a:off x="3535505" y="10247373"/>
            <a:ext cx="681100" cy="787900"/>
            <a:chOff x="0" y="0"/>
            <a:chExt cx="681099" cy="787898"/>
          </a:xfrm>
        </p:grpSpPr>
        <p:sp>
          <p:nvSpPr>
            <p:cNvPr id="1248" name="Shape"/>
            <p:cNvSpPr/>
            <p:nvPr/>
          </p:nvSpPr>
          <p:spPr>
            <a:xfrm>
              <a:off x="149253" y="0"/>
              <a:ext cx="387919" cy="387418"/>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25400" cap="flat">
              <a:solidFill>
                <a:srgbClr val="000000">
                  <a:alpha val="34000"/>
                </a:srgbClr>
              </a:solidFill>
              <a:prstDash val="solid"/>
              <a:miter lim="800000"/>
            </a:ln>
            <a:effectLst/>
          </p:spPr>
          <p:txBody>
            <a:bodyPr wrap="square" lIns="121918" tIns="121918" rIns="121918" bIns="121918" numCol="1" anchor="ctr">
              <a:noAutofit/>
            </a:bodyPr>
            <a:lstStyle/>
            <a:p>
              <a:pPr defTabSz="1219200">
                <a:lnSpc>
                  <a:spcPct val="100000"/>
                </a:lnSpc>
                <a:spcBef>
                  <a:spcPts val="0"/>
                </a:spcBef>
                <a:defRPr b="0">
                  <a:solidFill>
                    <a:srgbClr val="FFFFFF"/>
                  </a:solidFill>
                  <a:latin typeface="Arial"/>
                  <a:ea typeface="Arial"/>
                  <a:cs typeface="Arial"/>
                  <a:sym typeface="Arial"/>
                </a:defRPr>
              </a:pPr>
              <a:endParaRPr/>
            </a:p>
          </p:txBody>
        </p:sp>
        <p:sp>
          <p:nvSpPr>
            <p:cNvPr id="1249" name="Line"/>
            <p:cNvSpPr/>
            <p:nvPr/>
          </p:nvSpPr>
          <p:spPr>
            <a:xfrm>
              <a:off x="-1" y="399270"/>
              <a:ext cx="681101" cy="38741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25400" cap="flat">
              <a:solidFill>
                <a:srgbClr val="000000">
                  <a:alpha val="34000"/>
                </a:srgbClr>
              </a:solidFill>
              <a:prstDash val="solid"/>
              <a:miter lim="800000"/>
            </a:ln>
            <a:effectLst/>
          </p:spPr>
          <p:txBody>
            <a:bodyPr wrap="square" lIns="121918" tIns="121918" rIns="121918" bIns="121918" numCol="1" anchor="t">
              <a:noAutofit/>
            </a:bodyPr>
            <a:lstStyle/>
            <a:p>
              <a:pPr defTabSz="1219200">
                <a:lnSpc>
                  <a:spcPct val="100000"/>
                </a:lnSpc>
                <a:spcBef>
                  <a:spcPts val="0"/>
                </a:spcBef>
                <a:defRPr b="0">
                  <a:solidFill>
                    <a:srgbClr val="FFFFFF"/>
                  </a:solidFill>
                  <a:latin typeface="Arial"/>
                  <a:ea typeface="Arial"/>
                  <a:cs typeface="Arial"/>
                  <a:sym typeface="Arial"/>
                </a:defRPr>
              </a:pPr>
              <a:endParaRPr/>
            </a:p>
          </p:txBody>
        </p:sp>
        <p:sp>
          <p:nvSpPr>
            <p:cNvPr id="1250" name="Line"/>
            <p:cNvSpPr/>
            <p:nvPr/>
          </p:nvSpPr>
          <p:spPr>
            <a:xfrm flipV="1">
              <a:off x="149253" y="633510"/>
              <a:ext cx="5331" cy="154389"/>
            </a:xfrm>
            <a:prstGeom prst="line">
              <a:avLst/>
            </a:prstGeom>
            <a:noFill/>
            <a:ln w="25400" cap="flat">
              <a:solidFill>
                <a:srgbClr val="000000">
                  <a:alpha val="34000"/>
                </a:srgbClr>
              </a:solidFill>
              <a:prstDash val="solid"/>
              <a:miter lim="800000"/>
            </a:ln>
            <a:effectLst/>
          </p:spPr>
          <p:txBody>
            <a:bodyPr wrap="square" lIns="45718" tIns="45718" rIns="45718" bIns="45718" numCol="1" anchor="t">
              <a:noAutofit/>
            </a:bodyPr>
            <a:lstStyle/>
            <a:p>
              <a:pPr>
                <a:defRPr>
                  <a:solidFill>
                    <a:srgbClr val="FFFFFF"/>
                  </a:solidFill>
                </a:defRPr>
              </a:pPr>
              <a:endParaRPr/>
            </a:p>
          </p:txBody>
        </p:sp>
        <p:sp>
          <p:nvSpPr>
            <p:cNvPr id="1251" name="Line"/>
            <p:cNvSpPr/>
            <p:nvPr/>
          </p:nvSpPr>
          <p:spPr>
            <a:xfrm flipV="1">
              <a:off x="538378" y="633510"/>
              <a:ext cx="5334" cy="154389"/>
            </a:xfrm>
            <a:prstGeom prst="line">
              <a:avLst/>
            </a:prstGeom>
            <a:noFill/>
            <a:ln w="25400" cap="flat">
              <a:solidFill>
                <a:srgbClr val="000000">
                  <a:alpha val="34000"/>
                </a:srgbClr>
              </a:solidFill>
              <a:prstDash val="solid"/>
              <a:miter lim="800000"/>
            </a:ln>
            <a:effectLst/>
          </p:spPr>
          <p:txBody>
            <a:bodyPr wrap="square" lIns="45718" tIns="45718" rIns="45718" bIns="45718" numCol="1" anchor="t">
              <a:noAutofit/>
            </a:bodyPr>
            <a:lstStyle/>
            <a:p>
              <a:pPr>
                <a:defRPr>
                  <a:solidFill>
                    <a:srgbClr val="FFFFFF"/>
                  </a:solidFill>
                </a:defRPr>
              </a:pPr>
              <a:endParaRPr/>
            </a:p>
          </p:txBody>
        </p:sp>
      </p:grpSp>
      <p:sp>
        <p:nvSpPr>
          <p:cNvPr id="1253" name="Line"/>
          <p:cNvSpPr/>
          <p:nvPr/>
        </p:nvSpPr>
        <p:spPr>
          <a:xfrm>
            <a:off x="4363894" y="10641323"/>
            <a:ext cx="1507200" cy="2"/>
          </a:xfrm>
          <a:prstGeom prst="line">
            <a:avLst/>
          </a:prstGeom>
          <a:ln w="25400">
            <a:solidFill>
              <a:srgbClr val="000000">
                <a:alpha val="34000"/>
              </a:srgbClr>
            </a:solidFill>
            <a:miter lim="400000"/>
            <a:tailEnd type="triangle"/>
          </a:ln>
        </p:spPr>
        <p:txBody>
          <a:bodyPr lIns="45718" tIns="45718" rIns="45718" bIns="45718"/>
          <a:lstStyle/>
          <a:p>
            <a:pPr>
              <a:defRPr>
                <a:solidFill>
                  <a:srgbClr val="FFFFFF"/>
                </a:solidFill>
              </a:defRPr>
            </a:pPr>
            <a:endParaRPr/>
          </a:p>
        </p:txBody>
      </p:sp>
      <p:grpSp>
        <p:nvGrpSpPr>
          <p:cNvPr id="1279" name="Group"/>
          <p:cNvGrpSpPr/>
          <p:nvPr/>
        </p:nvGrpSpPr>
        <p:grpSpPr>
          <a:xfrm>
            <a:off x="3558047" y="6505395"/>
            <a:ext cx="3376794" cy="3753654"/>
            <a:chOff x="0" y="0"/>
            <a:chExt cx="3376792" cy="3753652"/>
          </a:xfrm>
        </p:grpSpPr>
        <p:sp>
          <p:nvSpPr>
            <p:cNvPr id="1254" name="Line"/>
            <p:cNvSpPr/>
            <p:nvPr/>
          </p:nvSpPr>
          <p:spPr>
            <a:xfrm flipV="1">
              <a:off x="2982822" y="764297"/>
              <a:ext cx="2" cy="2989356"/>
            </a:xfrm>
            <a:prstGeom prst="line">
              <a:avLst/>
            </a:prstGeom>
            <a:noFill/>
            <a:ln w="50800" cap="flat">
              <a:solidFill>
                <a:schemeClr val="accent1">
                  <a:alpha val="57342"/>
                </a:schemeClr>
              </a:solidFill>
              <a:prstDash val="sysDot"/>
              <a:miter lim="400000"/>
            </a:ln>
            <a:effectLst/>
          </p:spPr>
          <p:txBody>
            <a:bodyPr wrap="square" lIns="45718" tIns="45718" rIns="45718" bIns="45718" numCol="1" anchor="t">
              <a:noAutofit/>
            </a:bodyPr>
            <a:lstStyle/>
            <a:p>
              <a:pPr>
                <a:defRPr>
                  <a:solidFill>
                    <a:srgbClr val="FFFFFF"/>
                  </a:solidFill>
                </a:defRPr>
              </a:pPr>
              <a:endParaRPr/>
            </a:p>
          </p:txBody>
        </p:sp>
        <p:sp>
          <p:nvSpPr>
            <p:cNvPr id="1255" name="Rectangle"/>
            <p:cNvSpPr/>
            <p:nvPr/>
          </p:nvSpPr>
          <p:spPr>
            <a:xfrm>
              <a:off x="2608348" y="30682"/>
              <a:ext cx="748949" cy="685337"/>
            </a:xfrm>
            <a:prstGeom prst="rect">
              <a:avLst/>
            </a:prstGeom>
            <a:solidFill>
              <a:srgbClr val="FFFFFF"/>
            </a:solidFill>
            <a:ln w="12700" cap="flat">
              <a:noFill/>
              <a:miter lim="400000"/>
            </a:ln>
            <a:effectLst/>
          </p:spPr>
          <p:txBody>
            <a:bodyPr wrap="square" lIns="121918" tIns="121918" rIns="121918" bIns="121918" numCol="1" anchor="ctr">
              <a:noAutofit/>
            </a:bodyPr>
            <a:lstStyle/>
            <a:p>
              <a:pPr>
                <a:lnSpc>
                  <a:spcPct val="100000"/>
                </a:lnSpc>
                <a:spcBef>
                  <a:spcPts val="0"/>
                </a:spcBef>
                <a:defRPr sz="3400" b="0">
                  <a:latin typeface="Verdana"/>
                  <a:ea typeface="Verdana"/>
                  <a:cs typeface="Verdana"/>
                  <a:sym typeface="Verdana"/>
                </a:defRPr>
              </a:pPr>
              <a:endParaRPr/>
            </a:p>
          </p:txBody>
        </p:sp>
        <p:sp>
          <p:nvSpPr>
            <p:cNvPr id="1256" name="Rectangle"/>
            <p:cNvSpPr/>
            <p:nvPr/>
          </p:nvSpPr>
          <p:spPr>
            <a:xfrm>
              <a:off x="2608348" y="1179954"/>
              <a:ext cx="748949" cy="685337"/>
            </a:xfrm>
            <a:prstGeom prst="rect">
              <a:avLst/>
            </a:prstGeom>
            <a:solidFill>
              <a:srgbClr val="FFFFFF"/>
            </a:solidFill>
            <a:ln w="12700" cap="flat">
              <a:noFill/>
              <a:miter lim="400000"/>
            </a:ln>
            <a:effectLst/>
          </p:spPr>
          <p:txBody>
            <a:bodyPr wrap="square" lIns="121918" tIns="121918" rIns="121918" bIns="121918" numCol="1" anchor="ctr">
              <a:noAutofit/>
            </a:bodyPr>
            <a:lstStyle/>
            <a:p>
              <a:pPr>
                <a:lnSpc>
                  <a:spcPct val="100000"/>
                </a:lnSpc>
                <a:spcBef>
                  <a:spcPts val="0"/>
                </a:spcBef>
                <a:defRPr sz="3400" b="0">
                  <a:latin typeface="Verdana"/>
                  <a:ea typeface="Verdana"/>
                  <a:cs typeface="Verdana"/>
                  <a:sym typeface="Verdana"/>
                </a:defRPr>
              </a:pPr>
              <a:endParaRPr/>
            </a:p>
          </p:txBody>
        </p:sp>
        <p:sp>
          <p:nvSpPr>
            <p:cNvPr id="1257" name="Rectangle"/>
            <p:cNvSpPr/>
            <p:nvPr/>
          </p:nvSpPr>
          <p:spPr>
            <a:xfrm>
              <a:off x="2608348" y="2337308"/>
              <a:ext cx="748949" cy="685337"/>
            </a:xfrm>
            <a:prstGeom prst="rect">
              <a:avLst/>
            </a:prstGeom>
            <a:solidFill>
              <a:srgbClr val="FFFFFF"/>
            </a:solidFill>
            <a:ln w="12700" cap="flat">
              <a:noFill/>
              <a:miter lim="400000"/>
            </a:ln>
            <a:effectLst/>
          </p:spPr>
          <p:txBody>
            <a:bodyPr wrap="square" lIns="121918" tIns="121918" rIns="121918" bIns="121918" numCol="1" anchor="ctr">
              <a:noAutofit/>
            </a:bodyPr>
            <a:lstStyle/>
            <a:p>
              <a:pPr>
                <a:lnSpc>
                  <a:spcPct val="100000"/>
                </a:lnSpc>
                <a:spcBef>
                  <a:spcPts val="0"/>
                </a:spcBef>
                <a:defRPr sz="3400" b="0">
                  <a:latin typeface="Verdana"/>
                  <a:ea typeface="Verdana"/>
                  <a:cs typeface="Verdana"/>
                  <a:sym typeface="Verdana"/>
                </a:defRPr>
              </a:pPr>
              <a:endParaRPr/>
            </a:p>
          </p:txBody>
        </p:sp>
        <p:pic>
          <p:nvPicPr>
            <p:cNvPr id="1258" name="Image" descr="Image"/>
            <p:cNvPicPr>
              <a:picLocks noChangeAspect="1"/>
            </p:cNvPicPr>
            <p:nvPr/>
          </p:nvPicPr>
          <p:blipFill>
            <a:blip r:embed="rId4">
              <a:alphaModFix amt="34000"/>
              <a:extLst/>
            </a:blip>
            <a:stretch>
              <a:fillRect/>
            </a:stretch>
          </p:blipFill>
          <p:spPr>
            <a:xfrm>
              <a:off x="2588725" y="0"/>
              <a:ext cx="788068" cy="788068"/>
            </a:xfrm>
            <a:prstGeom prst="rect">
              <a:avLst/>
            </a:prstGeom>
            <a:ln w="12700" cap="flat">
              <a:noFill/>
              <a:miter lim="400000"/>
            </a:ln>
            <a:effectLst/>
          </p:spPr>
        </p:pic>
        <p:pic>
          <p:nvPicPr>
            <p:cNvPr id="1259" name="Image" descr="Image"/>
            <p:cNvPicPr>
              <a:picLocks noChangeAspect="1"/>
            </p:cNvPicPr>
            <p:nvPr/>
          </p:nvPicPr>
          <p:blipFill>
            <a:blip r:embed="rId4">
              <a:alphaModFix amt="34000"/>
              <a:extLst/>
            </a:blip>
            <a:stretch>
              <a:fillRect/>
            </a:stretch>
          </p:blipFill>
          <p:spPr>
            <a:xfrm>
              <a:off x="2588725" y="1128524"/>
              <a:ext cx="788068" cy="788069"/>
            </a:xfrm>
            <a:prstGeom prst="rect">
              <a:avLst/>
            </a:prstGeom>
            <a:ln w="12700" cap="flat">
              <a:noFill/>
              <a:miter lim="400000"/>
            </a:ln>
            <a:effectLst/>
          </p:spPr>
        </p:pic>
        <p:pic>
          <p:nvPicPr>
            <p:cNvPr id="1260" name="Image" descr="Image"/>
            <p:cNvPicPr>
              <a:picLocks noChangeAspect="1"/>
            </p:cNvPicPr>
            <p:nvPr/>
          </p:nvPicPr>
          <p:blipFill>
            <a:blip r:embed="rId4">
              <a:alphaModFix amt="34000"/>
              <a:extLst/>
            </a:blip>
            <a:stretch>
              <a:fillRect/>
            </a:stretch>
          </p:blipFill>
          <p:spPr>
            <a:xfrm>
              <a:off x="2588725" y="2257050"/>
              <a:ext cx="788068" cy="788068"/>
            </a:xfrm>
            <a:prstGeom prst="rect">
              <a:avLst/>
            </a:prstGeom>
            <a:ln w="12700" cap="flat">
              <a:noFill/>
              <a:miter lim="400000"/>
            </a:ln>
            <a:effectLst/>
          </p:spPr>
        </p:pic>
        <p:sp>
          <p:nvSpPr>
            <p:cNvPr id="1261" name="Line"/>
            <p:cNvSpPr/>
            <p:nvPr/>
          </p:nvSpPr>
          <p:spPr>
            <a:xfrm>
              <a:off x="818546" y="2651146"/>
              <a:ext cx="1507201" cy="2"/>
            </a:xfrm>
            <a:prstGeom prst="line">
              <a:avLst/>
            </a:prstGeom>
            <a:noFill/>
            <a:ln w="25400" cap="flat">
              <a:solidFill>
                <a:srgbClr val="000000">
                  <a:alpha val="34000"/>
                </a:srgbClr>
              </a:solidFill>
              <a:prstDash val="solid"/>
              <a:miter lim="400000"/>
              <a:tailEnd type="triangle" w="med" len="med"/>
            </a:ln>
            <a:effectLst/>
          </p:spPr>
          <p:txBody>
            <a:bodyPr wrap="square" lIns="45718" tIns="45718" rIns="45718" bIns="45718" numCol="1" anchor="t">
              <a:noAutofit/>
            </a:bodyPr>
            <a:lstStyle/>
            <a:p>
              <a:pPr>
                <a:defRPr>
                  <a:solidFill>
                    <a:srgbClr val="FFFFFF"/>
                  </a:solidFill>
                </a:defRPr>
              </a:pPr>
              <a:endParaRPr/>
            </a:p>
          </p:txBody>
        </p:sp>
        <p:sp>
          <p:nvSpPr>
            <p:cNvPr id="1262" name="Line"/>
            <p:cNvSpPr/>
            <p:nvPr/>
          </p:nvSpPr>
          <p:spPr>
            <a:xfrm>
              <a:off x="818546" y="1544277"/>
              <a:ext cx="1507201" cy="2"/>
            </a:xfrm>
            <a:prstGeom prst="line">
              <a:avLst/>
            </a:prstGeom>
            <a:noFill/>
            <a:ln w="25400" cap="flat">
              <a:solidFill>
                <a:srgbClr val="000000">
                  <a:alpha val="34000"/>
                </a:srgbClr>
              </a:solidFill>
              <a:prstDash val="solid"/>
              <a:miter lim="400000"/>
              <a:tailEnd type="triangle" w="med" len="med"/>
            </a:ln>
            <a:effectLst/>
          </p:spPr>
          <p:txBody>
            <a:bodyPr wrap="square" lIns="45718" tIns="45718" rIns="45718" bIns="45718" numCol="1" anchor="t">
              <a:noAutofit/>
            </a:bodyPr>
            <a:lstStyle/>
            <a:p>
              <a:pPr>
                <a:defRPr>
                  <a:solidFill>
                    <a:srgbClr val="FFFFFF"/>
                  </a:solidFill>
                </a:defRPr>
              </a:pPr>
              <a:endParaRPr/>
            </a:p>
          </p:txBody>
        </p:sp>
        <p:sp>
          <p:nvSpPr>
            <p:cNvPr id="1263" name="Line"/>
            <p:cNvSpPr/>
            <p:nvPr/>
          </p:nvSpPr>
          <p:spPr>
            <a:xfrm>
              <a:off x="818546" y="394159"/>
              <a:ext cx="1507201" cy="2"/>
            </a:xfrm>
            <a:prstGeom prst="line">
              <a:avLst/>
            </a:prstGeom>
            <a:noFill/>
            <a:ln w="25400" cap="flat">
              <a:solidFill>
                <a:srgbClr val="000000">
                  <a:alpha val="34000"/>
                </a:srgbClr>
              </a:solidFill>
              <a:prstDash val="solid"/>
              <a:miter lim="400000"/>
              <a:tailEnd type="triangle" w="med" len="med"/>
            </a:ln>
            <a:effectLst/>
          </p:spPr>
          <p:txBody>
            <a:bodyPr wrap="square" lIns="45718" tIns="45718" rIns="45718" bIns="45718" numCol="1" anchor="t">
              <a:noAutofit/>
            </a:bodyPr>
            <a:lstStyle/>
            <a:p>
              <a:pPr>
                <a:defRPr>
                  <a:solidFill>
                    <a:srgbClr val="FFFFFF"/>
                  </a:solidFill>
                </a:defRPr>
              </a:pPr>
              <a:endParaRPr/>
            </a:p>
          </p:txBody>
        </p:sp>
        <p:grpSp>
          <p:nvGrpSpPr>
            <p:cNvPr id="1268" name="Group"/>
            <p:cNvGrpSpPr/>
            <p:nvPr/>
          </p:nvGrpSpPr>
          <p:grpSpPr>
            <a:xfrm>
              <a:off x="27877" y="2333398"/>
              <a:ext cx="574545" cy="664636"/>
              <a:chOff x="0" y="0"/>
              <a:chExt cx="574544" cy="664635"/>
            </a:xfrm>
          </p:grpSpPr>
          <p:sp>
            <p:nvSpPr>
              <p:cNvPr id="1264" name="Shape"/>
              <p:cNvSpPr/>
              <p:nvPr/>
            </p:nvSpPr>
            <p:spPr>
              <a:xfrm>
                <a:off x="125903" y="-1"/>
                <a:ext cx="327230" cy="326809"/>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25400" cap="flat">
                <a:solidFill>
                  <a:srgbClr val="000000">
                    <a:alpha val="34000"/>
                  </a:srgbClr>
                </a:solidFill>
                <a:prstDash val="solid"/>
                <a:miter lim="800000"/>
              </a:ln>
              <a:effectLst/>
            </p:spPr>
            <p:txBody>
              <a:bodyPr wrap="square" lIns="121918" tIns="121918" rIns="121918" bIns="121918" numCol="1" anchor="ctr">
                <a:noAutofit/>
              </a:bodyPr>
              <a:lstStyle/>
              <a:p>
                <a:pPr defTabSz="1219200">
                  <a:lnSpc>
                    <a:spcPct val="100000"/>
                  </a:lnSpc>
                  <a:spcBef>
                    <a:spcPts val="0"/>
                  </a:spcBef>
                  <a:defRPr b="0">
                    <a:solidFill>
                      <a:srgbClr val="FFFFFF"/>
                    </a:solidFill>
                    <a:latin typeface="Arial"/>
                    <a:ea typeface="Arial"/>
                    <a:cs typeface="Arial"/>
                    <a:sym typeface="Arial"/>
                  </a:defRPr>
                </a:pPr>
                <a:endParaRPr/>
              </a:p>
            </p:txBody>
          </p:sp>
          <p:sp>
            <p:nvSpPr>
              <p:cNvPr id="1265" name="Line"/>
              <p:cNvSpPr/>
              <p:nvPr/>
            </p:nvSpPr>
            <p:spPr>
              <a:xfrm>
                <a:off x="-1" y="336805"/>
                <a:ext cx="574546" cy="32680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25400" cap="flat">
                <a:solidFill>
                  <a:srgbClr val="000000">
                    <a:alpha val="34000"/>
                  </a:srgbClr>
                </a:solidFill>
                <a:prstDash val="solid"/>
                <a:miter lim="800000"/>
              </a:ln>
              <a:effectLst/>
            </p:spPr>
            <p:txBody>
              <a:bodyPr wrap="square" lIns="121918" tIns="121918" rIns="121918" bIns="121918" numCol="1" anchor="t">
                <a:noAutofit/>
              </a:bodyPr>
              <a:lstStyle/>
              <a:p>
                <a:pPr defTabSz="1219200">
                  <a:lnSpc>
                    <a:spcPct val="100000"/>
                  </a:lnSpc>
                  <a:spcBef>
                    <a:spcPts val="0"/>
                  </a:spcBef>
                  <a:defRPr b="0">
                    <a:solidFill>
                      <a:srgbClr val="FFFFFF"/>
                    </a:solidFill>
                    <a:latin typeface="Arial"/>
                    <a:ea typeface="Arial"/>
                    <a:cs typeface="Arial"/>
                    <a:sym typeface="Arial"/>
                  </a:defRPr>
                </a:pPr>
                <a:endParaRPr/>
              </a:p>
            </p:txBody>
          </p:sp>
          <p:sp>
            <p:nvSpPr>
              <p:cNvPr id="1266" name="Line"/>
              <p:cNvSpPr/>
              <p:nvPr/>
            </p:nvSpPr>
            <p:spPr>
              <a:xfrm flipV="1">
                <a:off x="125903" y="534400"/>
                <a:ext cx="4497" cy="130236"/>
              </a:xfrm>
              <a:prstGeom prst="line">
                <a:avLst/>
              </a:prstGeom>
              <a:noFill/>
              <a:ln w="25400" cap="flat">
                <a:solidFill>
                  <a:srgbClr val="000000">
                    <a:alpha val="34000"/>
                  </a:srgbClr>
                </a:solidFill>
                <a:prstDash val="solid"/>
                <a:miter lim="800000"/>
              </a:ln>
              <a:effectLst/>
            </p:spPr>
            <p:txBody>
              <a:bodyPr wrap="square" lIns="45718" tIns="45718" rIns="45718" bIns="45718" numCol="1" anchor="t">
                <a:noAutofit/>
              </a:bodyPr>
              <a:lstStyle/>
              <a:p>
                <a:pPr>
                  <a:defRPr>
                    <a:solidFill>
                      <a:srgbClr val="FFFFFF"/>
                    </a:solidFill>
                  </a:defRPr>
                </a:pPr>
                <a:endParaRPr/>
              </a:p>
            </p:txBody>
          </p:sp>
          <p:sp>
            <p:nvSpPr>
              <p:cNvPr id="1267" name="Line"/>
              <p:cNvSpPr/>
              <p:nvPr/>
            </p:nvSpPr>
            <p:spPr>
              <a:xfrm flipV="1">
                <a:off x="454151" y="534400"/>
                <a:ext cx="4500" cy="130236"/>
              </a:xfrm>
              <a:prstGeom prst="line">
                <a:avLst/>
              </a:prstGeom>
              <a:noFill/>
              <a:ln w="25400" cap="flat">
                <a:solidFill>
                  <a:srgbClr val="000000">
                    <a:alpha val="34000"/>
                  </a:srgbClr>
                </a:solidFill>
                <a:prstDash val="solid"/>
                <a:miter lim="800000"/>
              </a:ln>
              <a:effectLst/>
            </p:spPr>
            <p:txBody>
              <a:bodyPr wrap="square" lIns="45718" tIns="45718" rIns="45718" bIns="45718" numCol="1" anchor="t">
                <a:noAutofit/>
              </a:bodyPr>
              <a:lstStyle/>
              <a:p>
                <a:pPr>
                  <a:defRPr>
                    <a:solidFill>
                      <a:srgbClr val="FFFFFF"/>
                    </a:solidFill>
                  </a:defRPr>
                </a:pPr>
                <a:endParaRPr/>
              </a:p>
            </p:txBody>
          </p:sp>
        </p:grpSp>
        <p:grpSp>
          <p:nvGrpSpPr>
            <p:cNvPr id="1273" name="Group"/>
            <p:cNvGrpSpPr/>
            <p:nvPr/>
          </p:nvGrpSpPr>
          <p:grpSpPr>
            <a:xfrm>
              <a:off x="0" y="1211960"/>
              <a:ext cx="574544" cy="664637"/>
              <a:chOff x="0" y="0"/>
              <a:chExt cx="574543" cy="664636"/>
            </a:xfrm>
          </p:grpSpPr>
          <p:sp>
            <p:nvSpPr>
              <p:cNvPr id="1269" name="Shape"/>
              <p:cNvSpPr/>
              <p:nvPr/>
            </p:nvSpPr>
            <p:spPr>
              <a:xfrm>
                <a:off x="125903" y="0"/>
                <a:ext cx="327230" cy="326809"/>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25400" cap="flat">
                <a:solidFill>
                  <a:srgbClr val="000000">
                    <a:alpha val="34000"/>
                  </a:srgbClr>
                </a:solidFill>
                <a:prstDash val="solid"/>
                <a:miter lim="800000"/>
              </a:ln>
              <a:effectLst/>
            </p:spPr>
            <p:txBody>
              <a:bodyPr wrap="square" lIns="121918" tIns="121918" rIns="121918" bIns="121918" numCol="1" anchor="ctr">
                <a:noAutofit/>
              </a:bodyPr>
              <a:lstStyle/>
              <a:p>
                <a:pPr defTabSz="1219200">
                  <a:lnSpc>
                    <a:spcPct val="100000"/>
                  </a:lnSpc>
                  <a:spcBef>
                    <a:spcPts val="0"/>
                  </a:spcBef>
                  <a:defRPr b="0">
                    <a:solidFill>
                      <a:srgbClr val="FFFFFF"/>
                    </a:solidFill>
                    <a:latin typeface="Arial"/>
                    <a:ea typeface="Arial"/>
                    <a:cs typeface="Arial"/>
                    <a:sym typeface="Arial"/>
                  </a:defRPr>
                </a:pPr>
                <a:endParaRPr/>
              </a:p>
            </p:txBody>
          </p:sp>
          <p:sp>
            <p:nvSpPr>
              <p:cNvPr id="1270" name="Line"/>
              <p:cNvSpPr/>
              <p:nvPr/>
            </p:nvSpPr>
            <p:spPr>
              <a:xfrm>
                <a:off x="-1" y="336806"/>
                <a:ext cx="574545" cy="32680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25400" cap="flat">
                <a:solidFill>
                  <a:srgbClr val="000000">
                    <a:alpha val="34000"/>
                  </a:srgbClr>
                </a:solidFill>
                <a:prstDash val="solid"/>
                <a:miter lim="800000"/>
              </a:ln>
              <a:effectLst/>
            </p:spPr>
            <p:txBody>
              <a:bodyPr wrap="square" lIns="121918" tIns="121918" rIns="121918" bIns="121918" numCol="1" anchor="t">
                <a:noAutofit/>
              </a:bodyPr>
              <a:lstStyle/>
              <a:p>
                <a:pPr defTabSz="1219200">
                  <a:lnSpc>
                    <a:spcPct val="100000"/>
                  </a:lnSpc>
                  <a:spcBef>
                    <a:spcPts val="0"/>
                  </a:spcBef>
                  <a:defRPr b="0">
                    <a:solidFill>
                      <a:srgbClr val="FFFFFF"/>
                    </a:solidFill>
                    <a:latin typeface="Arial"/>
                    <a:ea typeface="Arial"/>
                    <a:cs typeface="Arial"/>
                    <a:sym typeface="Arial"/>
                  </a:defRPr>
                </a:pPr>
                <a:endParaRPr/>
              </a:p>
            </p:txBody>
          </p:sp>
          <p:sp>
            <p:nvSpPr>
              <p:cNvPr id="1271" name="Line"/>
              <p:cNvSpPr/>
              <p:nvPr/>
            </p:nvSpPr>
            <p:spPr>
              <a:xfrm flipV="1">
                <a:off x="125903" y="534401"/>
                <a:ext cx="4497" cy="130236"/>
              </a:xfrm>
              <a:prstGeom prst="line">
                <a:avLst/>
              </a:prstGeom>
              <a:noFill/>
              <a:ln w="25400" cap="flat">
                <a:solidFill>
                  <a:srgbClr val="000000">
                    <a:alpha val="34000"/>
                  </a:srgbClr>
                </a:solidFill>
                <a:prstDash val="solid"/>
                <a:miter lim="800000"/>
              </a:ln>
              <a:effectLst/>
            </p:spPr>
            <p:txBody>
              <a:bodyPr wrap="square" lIns="45718" tIns="45718" rIns="45718" bIns="45718" numCol="1" anchor="t">
                <a:noAutofit/>
              </a:bodyPr>
              <a:lstStyle/>
              <a:p>
                <a:pPr>
                  <a:defRPr>
                    <a:solidFill>
                      <a:srgbClr val="FFFFFF"/>
                    </a:solidFill>
                  </a:defRPr>
                </a:pPr>
                <a:endParaRPr/>
              </a:p>
            </p:txBody>
          </p:sp>
          <p:sp>
            <p:nvSpPr>
              <p:cNvPr id="1272" name="Line"/>
              <p:cNvSpPr/>
              <p:nvPr/>
            </p:nvSpPr>
            <p:spPr>
              <a:xfrm flipV="1">
                <a:off x="454151" y="534401"/>
                <a:ext cx="4500" cy="130236"/>
              </a:xfrm>
              <a:prstGeom prst="line">
                <a:avLst/>
              </a:prstGeom>
              <a:noFill/>
              <a:ln w="25400" cap="flat">
                <a:solidFill>
                  <a:srgbClr val="000000">
                    <a:alpha val="34000"/>
                  </a:srgbClr>
                </a:solidFill>
                <a:prstDash val="solid"/>
                <a:miter lim="800000"/>
              </a:ln>
              <a:effectLst/>
            </p:spPr>
            <p:txBody>
              <a:bodyPr wrap="square" lIns="45718" tIns="45718" rIns="45718" bIns="45718" numCol="1" anchor="t">
                <a:noAutofit/>
              </a:bodyPr>
              <a:lstStyle/>
              <a:p>
                <a:pPr>
                  <a:defRPr>
                    <a:solidFill>
                      <a:srgbClr val="FFFFFF"/>
                    </a:solidFill>
                  </a:defRPr>
                </a:pPr>
                <a:endParaRPr/>
              </a:p>
            </p:txBody>
          </p:sp>
        </p:grpSp>
        <p:grpSp>
          <p:nvGrpSpPr>
            <p:cNvPr id="1278" name="Group"/>
            <p:cNvGrpSpPr/>
            <p:nvPr/>
          </p:nvGrpSpPr>
          <p:grpSpPr>
            <a:xfrm>
              <a:off x="30736" y="61842"/>
              <a:ext cx="574545" cy="664637"/>
              <a:chOff x="0" y="0"/>
              <a:chExt cx="574544" cy="664636"/>
            </a:xfrm>
          </p:grpSpPr>
          <p:sp>
            <p:nvSpPr>
              <p:cNvPr id="1274" name="Shape"/>
              <p:cNvSpPr/>
              <p:nvPr/>
            </p:nvSpPr>
            <p:spPr>
              <a:xfrm>
                <a:off x="125903" y="0"/>
                <a:ext cx="327230" cy="326809"/>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25400" cap="flat">
                <a:solidFill>
                  <a:srgbClr val="000000">
                    <a:alpha val="34000"/>
                  </a:srgbClr>
                </a:solidFill>
                <a:prstDash val="solid"/>
                <a:miter lim="800000"/>
              </a:ln>
              <a:effectLst/>
            </p:spPr>
            <p:txBody>
              <a:bodyPr wrap="square" lIns="121918" tIns="121918" rIns="121918" bIns="121918" numCol="1" anchor="ctr">
                <a:noAutofit/>
              </a:bodyPr>
              <a:lstStyle/>
              <a:p>
                <a:pPr defTabSz="1219200">
                  <a:lnSpc>
                    <a:spcPct val="100000"/>
                  </a:lnSpc>
                  <a:spcBef>
                    <a:spcPts val="0"/>
                  </a:spcBef>
                  <a:defRPr b="0">
                    <a:solidFill>
                      <a:srgbClr val="FFFFFF"/>
                    </a:solidFill>
                    <a:latin typeface="Arial"/>
                    <a:ea typeface="Arial"/>
                    <a:cs typeface="Arial"/>
                    <a:sym typeface="Arial"/>
                  </a:defRPr>
                </a:pPr>
                <a:endParaRPr/>
              </a:p>
            </p:txBody>
          </p:sp>
          <p:sp>
            <p:nvSpPr>
              <p:cNvPr id="1275" name="Line"/>
              <p:cNvSpPr/>
              <p:nvPr/>
            </p:nvSpPr>
            <p:spPr>
              <a:xfrm>
                <a:off x="-1" y="336806"/>
                <a:ext cx="574546" cy="32680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25400" cap="flat">
                <a:solidFill>
                  <a:srgbClr val="000000">
                    <a:alpha val="34000"/>
                  </a:srgbClr>
                </a:solidFill>
                <a:prstDash val="solid"/>
                <a:miter lim="800000"/>
              </a:ln>
              <a:effectLst/>
            </p:spPr>
            <p:txBody>
              <a:bodyPr wrap="square" lIns="121918" tIns="121918" rIns="121918" bIns="121918" numCol="1" anchor="t">
                <a:noAutofit/>
              </a:bodyPr>
              <a:lstStyle/>
              <a:p>
                <a:pPr defTabSz="1219200">
                  <a:lnSpc>
                    <a:spcPct val="100000"/>
                  </a:lnSpc>
                  <a:spcBef>
                    <a:spcPts val="0"/>
                  </a:spcBef>
                  <a:defRPr b="0">
                    <a:solidFill>
                      <a:srgbClr val="FFFFFF"/>
                    </a:solidFill>
                    <a:latin typeface="Arial"/>
                    <a:ea typeface="Arial"/>
                    <a:cs typeface="Arial"/>
                    <a:sym typeface="Arial"/>
                  </a:defRPr>
                </a:pPr>
                <a:endParaRPr/>
              </a:p>
            </p:txBody>
          </p:sp>
          <p:sp>
            <p:nvSpPr>
              <p:cNvPr id="1276" name="Line"/>
              <p:cNvSpPr/>
              <p:nvPr/>
            </p:nvSpPr>
            <p:spPr>
              <a:xfrm flipV="1">
                <a:off x="125903" y="534401"/>
                <a:ext cx="4497" cy="130236"/>
              </a:xfrm>
              <a:prstGeom prst="line">
                <a:avLst/>
              </a:prstGeom>
              <a:noFill/>
              <a:ln w="25400" cap="flat">
                <a:solidFill>
                  <a:srgbClr val="000000">
                    <a:alpha val="34000"/>
                  </a:srgbClr>
                </a:solidFill>
                <a:prstDash val="solid"/>
                <a:miter lim="800000"/>
              </a:ln>
              <a:effectLst/>
            </p:spPr>
            <p:txBody>
              <a:bodyPr wrap="square" lIns="45718" tIns="45718" rIns="45718" bIns="45718" numCol="1" anchor="t">
                <a:noAutofit/>
              </a:bodyPr>
              <a:lstStyle/>
              <a:p>
                <a:pPr>
                  <a:defRPr>
                    <a:solidFill>
                      <a:srgbClr val="FFFFFF"/>
                    </a:solidFill>
                  </a:defRPr>
                </a:pPr>
                <a:endParaRPr/>
              </a:p>
            </p:txBody>
          </p:sp>
          <p:sp>
            <p:nvSpPr>
              <p:cNvPr id="1277" name="Line"/>
              <p:cNvSpPr/>
              <p:nvPr/>
            </p:nvSpPr>
            <p:spPr>
              <a:xfrm flipV="1">
                <a:off x="454151" y="534401"/>
                <a:ext cx="4500" cy="130236"/>
              </a:xfrm>
              <a:prstGeom prst="line">
                <a:avLst/>
              </a:prstGeom>
              <a:noFill/>
              <a:ln w="25400" cap="flat">
                <a:solidFill>
                  <a:srgbClr val="000000">
                    <a:alpha val="34000"/>
                  </a:srgbClr>
                </a:solidFill>
                <a:prstDash val="solid"/>
                <a:miter lim="800000"/>
              </a:ln>
              <a:effectLst/>
            </p:spPr>
            <p:txBody>
              <a:bodyPr wrap="square" lIns="45718" tIns="45718" rIns="45718" bIns="45718" numCol="1" anchor="t">
                <a:noAutofit/>
              </a:bodyPr>
              <a:lstStyle/>
              <a:p>
                <a:pPr>
                  <a:defRPr>
                    <a:solidFill>
                      <a:srgbClr val="FFFFFF"/>
                    </a:solidFill>
                  </a:defRPr>
                </a:pPr>
                <a:endParaRPr/>
              </a:p>
            </p:txBody>
          </p:sp>
        </p:grpSp>
      </p:grpSp>
      <p:grpSp>
        <p:nvGrpSpPr>
          <p:cNvPr id="1282" name="Azure"/>
          <p:cNvGrpSpPr/>
          <p:nvPr/>
        </p:nvGrpSpPr>
        <p:grpSpPr>
          <a:xfrm>
            <a:off x="14211275" y="10118800"/>
            <a:ext cx="2557733" cy="1019647"/>
            <a:chOff x="0" y="0"/>
            <a:chExt cx="2557732" cy="1019645"/>
          </a:xfrm>
        </p:grpSpPr>
        <p:sp>
          <p:nvSpPr>
            <p:cNvPr id="1280" name="Rectangle"/>
            <p:cNvSpPr/>
            <p:nvPr/>
          </p:nvSpPr>
          <p:spPr>
            <a:xfrm>
              <a:off x="-1" y="0"/>
              <a:ext cx="2557734" cy="1019646"/>
            </a:xfrm>
            <a:prstGeom prst="rect">
              <a:avLst/>
            </a:prstGeom>
            <a:solidFill>
              <a:srgbClr val="942192"/>
            </a:solidFill>
            <a:ln w="12700" cap="flat">
              <a:noFill/>
              <a:miter lim="400000"/>
            </a:ln>
            <a:effectLst>
              <a:outerShdw blurRad="38100" dist="25400" dir="5400000" rotWithShape="0">
                <a:srgbClr val="000000">
                  <a:alpha val="50000"/>
                </a:srgbClr>
              </a:outerShdw>
            </a:effectLst>
          </p:spPr>
          <p:txBody>
            <a:bodyPr wrap="square" lIns="121918" tIns="121918" rIns="121918" bIns="121918" numCol="1" anchor="ctr">
              <a:noAutofit/>
            </a:bodyPr>
            <a:lstStyle/>
            <a:p>
              <a:pPr algn="ctr" defTabSz="825500">
                <a:lnSpc>
                  <a:spcPct val="100000"/>
                </a:lnSpc>
                <a:spcBef>
                  <a:spcPts val="0"/>
                </a:spcBef>
                <a:defRPr sz="3700" b="0">
                  <a:solidFill>
                    <a:srgbClr val="FFFFFF"/>
                  </a:solidFill>
                  <a:latin typeface="+mj-lt"/>
                  <a:ea typeface="+mj-ea"/>
                  <a:cs typeface="+mj-cs"/>
                  <a:sym typeface="Helvetica"/>
                </a:defRPr>
              </a:pPr>
              <a:endParaRPr/>
            </a:p>
          </p:txBody>
        </p:sp>
        <p:sp>
          <p:nvSpPr>
            <p:cNvPr id="1281" name="Azure"/>
            <p:cNvSpPr txBox="1"/>
            <p:nvPr/>
          </p:nvSpPr>
          <p:spPr>
            <a:xfrm>
              <a:off x="-1" y="179623"/>
              <a:ext cx="2557734" cy="6604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ctr">
              <a:spAutoFit/>
            </a:bodyPr>
            <a:lstStyle>
              <a:lvl1pPr algn="ctr" defTabSz="825500">
                <a:lnSpc>
                  <a:spcPct val="100000"/>
                </a:lnSpc>
                <a:spcBef>
                  <a:spcPts val="0"/>
                </a:spcBef>
                <a:defRPr sz="3700" b="0">
                  <a:solidFill>
                    <a:srgbClr val="FFFFFF"/>
                  </a:solidFill>
                  <a:latin typeface="+mj-lt"/>
                  <a:ea typeface="+mj-ea"/>
                  <a:cs typeface="+mj-cs"/>
                  <a:sym typeface="Helvetica"/>
                </a:defRPr>
              </a:lvl1pPr>
            </a:lstStyle>
            <a:p>
              <a:r>
                <a:t>Azure</a:t>
              </a:r>
            </a:p>
          </p:txBody>
        </p:sp>
      </p:grpSp>
    </p:spTree>
    <p:extLst>
      <p:ext uri="{BB962C8B-B14F-4D97-AF65-F5344CB8AC3E}">
        <p14:creationId xmlns:p14="http://schemas.microsoft.com/office/powerpoint/2010/main" val="159807288"/>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2EAEAD6-767D-B148-A062-2D53773D1D44}"/>
              </a:ext>
            </a:extLst>
          </p:cNvPr>
          <p:cNvSpPr>
            <a:spLocks noGrp="1"/>
          </p:cNvSpPr>
          <p:nvPr>
            <p:ph type="body" sz="quarter" idx="13"/>
          </p:nvPr>
        </p:nvSpPr>
        <p:spPr/>
        <p:txBody>
          <a:bodyPr/>
          <a:lstStyle/>
          <a:p>
            <a:endParaRPr lang="en-US" dirty="0"/>
          </a:p>
        </p:txBody>
      </p:sp>
      <p:sp>
        <p:nvSpPr>
          <p:cNvPr id="3" name="Title 2">
            <a:extLst>
              <a:ext uri="{FF2B5EF4-FFF2-40B4-BE49-F238E27FC236}">
                <a16:creationId xmlns:a16="http://schemas.microsoft.com/office/drawing/2014/main" id="{7F21BDB6-D327-8442-BA47-44886A777366}"/>
              </a:ext>
            </a:extLst>
          </p:cNvPr>
          <p:cNvSpPr>
            <a:spLocks noGrp="1"/>
          </p:cNvSpPr>
          <p:nvPr>
            <p:ph type="title"/>
          </p:nvPr>
        </p:nvSpPr>
        <p:spPr/>
        <p:txBody>
          <a:bodyPr>
            <a:normAutofit/>
          </a:bodyPr>
          <a:lstStyle/>
          <a:p>
            <a:r>
              <a:rPr lang="en-US" dirty="0"/>
              <a:t>Azure Resource </a:t>
            </a:r>
            <a:br>
              <a:rPr lang="en-US" dirty="0"/>
            </a:br>
            <a:r>
              <a:rPr lang="en-US" dirty="0"/>
              <a:t>Manager</a:t>
            </a:r>
          </a:p>
        </p:txBody>
      </p:sp>
    </p:spTree>
    <p:extLst>
      <p:ext uri="{BB962C8B-B14F-4D97-AF65-F5344CB8AC3E}">
        <p14:creationId xmlns:p14="http://schemas.microsoft.com/office/powerpoint/2010/main" val="994512913"/>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FD2E7AA-A239-0149-8A8D-C6142F903D0D}"/>
              </a:ext>
            </a:extLst>
          </p:cNvPr>
          <p:cNvSpPr>
            <a:spLocks noGrp="1"/>
          </p:cNvSpPr>
          <p:nvPr>
            <p:ph type="body" idx="1"/>
          </p:nvPr>
        </p:nvSpPr>
        <p:spPr>
          <a:xfrm>
            <a:off x="1453186" y="3349719"/>
            <a:ext cx="21745481" cy="9241292"/>
          </a:xfrm>
        </p:spPr>
        <p:txBody>
          <a:bodyPr/>
          <a:lstStyle/>
          <a:p>
            <a:pPr marL="0" indent="0">
              <a:buNone/>
            </a:pPr>
            <a:endParaRPr lang="en-US" dirty="0"/>
          </a:p>
          <a:p>
            <a:pPr marL="0" indent="0">
              <a:buNone/>
            </a:pPr>
            <a:endParaRPr lang="en-US" dirty="0"/>
          </a:p>
          <a:p>
            <a:pPr marL="0" indent="0">
              <a:buNone/>
            </a:pPr>
            <a:r>
              <a:rPr lang="en-US" dirty="0"/>
              <a:t>Slides -&gt; Challenges -&gt; Slides -&gt; Challenges</a:t>
            </a:r>
          </a:p>
          <a:p>
            <a:pPr marL="0" indent="0">
              <a:buNone/>
            </a:pPr>
            <a:endParaRPr lang="en-US" dirty="0"/>
          </a:p>
          <a:p>
            <a:pPr marL="0" indent="0">
              <a:buNone/>
            </a:pPr>
            <a:r>
              <a:rPr lang="en-US" dirty="0"/>
              <a:t>Workshop Repository-&gt; </a:t>
            </a:r>
            <a:r>
              <a:rPr lang="en-US" dirty="0">
                <a:hlinkClick r:id="rId3"/>
              </a:rPr>
              <a:t>bit.do/terraformworkshop</a:t>
            </a:r>
            <a:endParaRPr lang="en-US" dirty="0"/>
          </a:p>
          <a:p>
            <a:pPr marL="0" indent="0">
              <a:buNone/>
            </a:pPr>
            <a:endParaRPr lang="en-US" dirty="0"/>
          </a:p>
          <a:p>
            <a:pPr marL="0" indent="0">
              <a:buNone/>
            </a:pPr>
            <a:r>
              <a:rPr lang="en-US" dirty="0"/>
              <a:t>Import links are at the bottom of the slides</a:t>
            </a:r>
          </a:p>
          <a:p>
            <a:pPr marL="0" indent="0">
              <a:buNone/>
            </a:pPr>
            <a:endParaRPr lang="en-US" dirty="0"/>
          </a:p>
          <a:p>
            <a:pPr marL="0" indent="0">
              <a:buNone/>
            </a:pPr>
            <a:endParaRPr lang="en-US" dirty="0"/>
          </a:p>
        </p:txBody>
      </p:sp>
      <p:sp>
        <p:nvSpPr>
          <p:cNvPr id="3" name="Title 2">
            <a:extLst>
              <a:ext uri="{FF2B5EF4-FFF2-40B4-BE49-F238E27FC236}">
                <a16:creationId xmlns:a16="http://schemas.microsoft.com/office/drawing/2014/main" id="{A1F16641-A5AB-6848-B020-869DC2B53F7E}"/>
              </a:ext>
            </a:extLst>
          </p:cNvPr>
          <p:cNvSpPr>
            <a:spLocks noGrp="1"/>
          </p:cNvSpPr>
          <p:nvPr>
            <p:ph type="title"/>
          </p:nvPr>
        </p:nvSpPr>
        <p:spPr/>
        <p:txBody>
          <a:bodyPr/>
          <a:lstStyle/>
          <a:p>
            <a:r>
              <a:rPr lang="en-US" dirty="0"/>
              <a:t>What’s in a Workshop</a:t>
            </a:r>
          </a:p>
        </p:txBody>
      </p:sp>
      <p:sp>
        <p:nvSpPr>
          <p:cNvPr id="4" name="Text Placeholder 3">
            <a:extLst>
              <a:ext uri="{FF2B5EF4-FFF2-40B4-BE49-F238E27FC236}">
                <a16:creationId xmlns:a16="http://schemas.microsoft.com/office/drawing/2014/main" id="{6A760B2E-4755-8A44-9E45-73DB18234068}"/>
              </a:ext>
            </a:extLst>
          </p:cNvPr>
          <p:cNvSpPr>
            <a:spLocks noGrp="1"/>
          </p:cNvSpPr>
          <p:nvPr>
            <p:ph type="body" sz="quarter" idx="10"/>
          </p:nvPr>
        </p:nvSpPr>
        <p:spPr/>
        <p:txBody>
          <a:bodyPr/>
          <a:lstStyle/>
          <a:p>
            <a:r>
              <a:rPr lang="en-US" dirty="0"/>
              <a:t>https://</a:t>
            </a:r>
            <a:r>
              <a:rPr lang="en-US" dirty="0" err="1"/>
              <a:t>github.com</a:t>
            </a:r>
            <a:r>
              <a:rPr lang="en-US" dirty="0"/>
              <a:t>/</a:t>
            </a:r>
            <a:r>
              <a:rPr lang="en-US" dirty="0" err="1"/>
              <a:t>CardinalNow</a:t>
            </a:r>
            <a:r>
              <a:rPr lang="en-US" dirty="0"/>
              <a:t>/</a:t>
            </a:r>
            <a:r>
              <a:rPr lang="en-US" dirty="0" err="1"/>
              <a:t>TerraformWorkshop</a:t>
            </a:r>
            <a:endParaRPr lang="en-US" dirty="0"/>
          </a:p>
        </p:txBody>
      </p:sp>
      <p:cxnSp>
        <p:nvCxnSpPr>
          <p:cNvPr id="6" name="Straight Arrow Connector 5">
            <a:extLst>
              <a:ext uri="{FF2B5EF4-FFF2-40B4-BE49-F238E27FC236}">
                <a16:creationId xmlns:a16="http://schemas.microsoft.com/office/drawing/2014/main" id="{5F3D7D38-2137-E941-B556-6428993F239D}"/>
              </a:ext>
            </a:extLst>
          </p:cNvPr>
          <p:cNvCxnSpPr>
            <a:cxnSpLocks/>
          </p:cNvCxnSpPr>
          <p:nvPr/>
        </p:nvCxnSpPr>
        <p:spPr>
          <a:xfrm>
            <a:off x="14984361" y="9114503"/>
            <a:ext cx="4277033" cy="3476508"/>
          </a:xfrm>
          <a:prstGeom prst="straightConnector1">
            <a:avLst/>
          </a:prstGeom>
          <a:noFill/>
          <a:ln w="203200" cap="flat">
            <a:solidFill>
              <a:schemeClr val="accent1"/>
            </a:solidFill>
            <a:prstDash val="solid"/>
            <a:miter lim="800000"/>
            <a:tailEnd type="triangle"/>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320525928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DA2C4EC9-3816-BD40-AB28-E468AAB09111}"/>
              </a:ext>
            </a:extLst>
          </p:cNvPr>
          <p:cNvSpPr>
            <a:spLocks noGrp="1"/>
          </p:cNvSpPr>
          <p:nvPr>
            <p:ph type="body" idx="1"/>
          </p:nvPr>
        </p:nvSpPr>
        <p:spPr/>
        <p:txBody>
          <a:bodyPr/>
          <a:lstStyle/>
          <a:p>
            <a:pPr marL="0" indent="0">
              <a:buNone/>
            </a:pPr>
            <a:r>
              <a:rPr lang="en-US" dirty="0">
                <a:hlinkClick r:id="rId3"/>
              </a:rPr>
              <a:t>https://portal.azure.com</a:t>
            </a:r>
            <a:endParaRPr lang="en-US" dirty="0"/>
          </a:p>
          <a:p>
            <a:pPr marL="0" indent="0">
              <a:buNone/>
            </a:pPr>
            <a:endParaRPr lang="en-US" dirty="0"/>
          </a:p>
        </p:txBody>
      </p:sp>
      <p:sp>
        <p:nvSpPr>
          <p:cNvPr id="4" name="Title 3">
            <a:extLst>
              <a:ext uri="{FF2B5EF4-FFF2-40B4-BE49-F238E27FC236}">
                <a16:creationId xmlns:a16="http://schemas.microsoft.com/office/drawing/2014/main" id="{3F58E536-4956-1449-BEA8-CD9A1ADBDDCF}"/>
              </a:ext>
            </a:extLst>
          </p:cNvPr>
          <p:cNvSpPr>
            <a:spLocks noGrp="1"/>
          </p:cNvSpPr>
          <p:nvPr>
            <p:ph type="title"/>
          </p:nvPr>
        </p:nvSpPr>
        <p:spPr/>
        <p:txBody>
          <a:bodyPr>
            <a:normAutofit/>
          </a:bodyPr>
          <a:lstStyle/>
          <a:p>
            <a:r>
              <a:rPr lang="en-US" dirty="0"/>
              <a:t>Azure Portal</a:t>
            </a:r>
          </a:p>
        </p:txBody>
      </p:sp>
      <p:sp>
        <p:nvSpPr>
          <p:cNvPr id="6" name="Text Placeholder 5">
            <a:extLst>
              <a:ext uri="{FF2B5EF4-FFF2-40B4-BE49-F238E27FC236}">
                <a16:creationId xmlns:a16="http://schemas.microsoft.com/office/drawing/2014/main" id="{284FEEE2-20AE-2B4B-85CE-19DB6A2B7023}"/>
              </a:ext>
            </a:extLst>
          </p:cNvPr>
          <p:cNvSpPr>
            <a:spLocks noGrp="1"/>
          </p:cNvSpPr>
          <p:nvPr>
            <p:ph type="body" sz="quarter" idx="10"/>
          </p:nvPr>
        </p:nvSpPr>
        <p:spPr/>
        <p:txBody>
          <a:bodyPr/>
          <a:lstStyle/>
          <a:p>
            <a:r>
              <a:rPr lang="en-US" dirty="0"/>
              <a:t>https://</a:t>
            </a:r>
            <a:r>
              <a:rPr lang="en-US" dirty="0" err="1"/>
              <a:t>portal.azure.com</a:t>
            </a:r>
            <a:endParaRPr lang="en-US" dirty="0"/>
          </a:p>
        </p:txBody>
      </p:sp>
      <p:pic>
        <p:nvPicPr>
          <p:cNvPr id="2" name="Picture 1">
            <a:extLst>
              <a:ext uri="{FF2B5EF4-FFF2-40B4-BE49-F238E27FC236}">
                <a16:creationId xmlns:a16="http://schemas.microsoft.com/office/drawing/2014/main" id="{9EDB0581-DEF6-324F-91DA-82699147F324}"/>
              </a:ext>
            </a:extLst>
          </p:cNvPr>
          <p:cNvPicPr>
            <a:picLocks noChangeAspect="1"/>
          </p:cNvPicPr>
          <p:nvPr/>
        </p:nvPicPr>
        <p:blipFill>
          <a:blip r:embed="rId4"/>
          <a:stretch>
            <a:fillRect/>
          </a:stretch>
        </p:blipFill>
        <p:spPr>
          <a:xfrm>
            <a:off x="1185333" y="4517518"/>
            <a:ext cx="18245667" cy="8073494"/>
          </a:xfrm>
          <a:prstGeom prst="rect">
            <a:avLst/>
          </a:prstGeom>
        </p:spPr>
      </p:pic>
    </p:spTree>
    <p:extLst>
      <p:ext uri="{BB962C8B-B14F-4D97-AF65-F5344CB8AC3E}">
        <p14:creationId xmlns:p14="http://schemas.microsoft.com/office/powerpoint/2010/main" val="3191767948"/>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3A1C52C-B80B-3A43-A05F-3800ACAE2746}"/>
              </a:ext>
            </a:extLst>
          </p:cNvPr>
          <p:cNvPicPr>
            <a:picLocks noChangeAspect="1"/>
          </p:cNvPicPr>
          <p:nvPr/>
        </p:nvPicPr>
        <p:blipFill>
          <a:blip r:embed="rId3"/>
          <a:stretch>
            <a:fillRect/>
          </a:stretch>
        </p:blipFill>
        <p:spPr>
          <a:xfrm>
            <a:off x="7868202" y="3311724"/>
            <a:ext cx="8914130" cy="9279287"/>
          </a:xfrm>
          <a:prstGeom prst="rect">
            <a:avLst/>
          </a:prstGeom>
        </p:spPr>
      </p:pic>
      <p:sp>
        <p:nvSpPr>
          <p:cNvPr id="2" name="Text Placeholder 1">
            <a:extLst>
              <a:ext uri="{FF2B5EF4-FFF2-40B4-BE49-F238E27FC236}">
                <a16:creationId xmlns:a16="http://schemas.microsoft.com/office/drawing/2014/main" id="{70FF2E4C-3B94-1242-81E7-AC24E30F900E}"/>
              </a:ext>
            </a:extLst>
          </p:cNvPr>
          <p:cNvSpPr>
            <a:spLocks noGrp="1"/>
          </p:cNvSpPr>
          <p:nvPr>
            <p:ph type="body" idx="1"/>
          </p:nvPr>
        </p:nvSpPr>
        <p:spPr/>
        <p:txBody>
          <a:bodyPr/>
          <a:lstStyle/>
          <a:p>
            <a:endParaRPr lang="en-US" dirty="0"/>
          </a:p>
        </p:txBody>
      </p:sp>
      <p:sp>
        <p:nvSpPr>
          <p:cNvPr id="3" name="Title 2">
            <a:extLst>
              <a:ext uri="{FF2B5EF4-FFF2-40B4-BE49-F238E27FC236}">
                <a16:creationId xmlns:a16="http://schemas.microsoft.com/office/drawing/2014/main" id="{45AE802A-4274-B348-B76F-4E00C7D7B657}"/>
              </a:ext>
            </a:extLst>
          </p:cNvPr>
          <p:cNvSpPr>
            <a:spLocks noGrp="1"/>
          </p:cNvSpPr>
          <p:nvPr>
            <p:ph type="title"/>
          </p:nvPr>
        </p:nvSpPr>
        <p:spPr/>
        <p:txBody>
          <a:bodyPr/>
          <a:lstStyle/>
          <a:p>
            <a:r>
              <a:rPr lang="en-US" dirty="0"/>
              <a:t>High Level View</a:t>
            </a:r>
          </a:p>
        </p:txBody>
      </p:sp>
      <p:sp>
        <p:nvSpPr>
          <p:cNvPr id="4" name="Text Placeholder 3">
            <a:extLst>
              <a:ext uri="{FF2B5EF4-FFF2-40B4-BE49-F238E27FC236}">
                <a16:creationId xmlns:a16="http://schemas.microsoft.com/office/drawing/2014/main" id="{2F41A89F-02E3-0D48-A8CB-7CFD0636E582}"/>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988310726"/>
      </p:ext>
    </p:ext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DCA63EF-F9D5-7F41-998D-1C8A9E071390}"/>
              </a:ext>
            </a:extLst>
          </p:cNvPr>
          <p:cNvSpPr>
            <a:spLocks noGrp="1"/>
          </p:cNvSpPr>
          <p:nvPr>
            <p:ph type="body" idx="1"/>
          </p:nvPr>
        </p:nvSpPr>
        <p:spPr/>
        <p:txBody>
          <a:bodyPr>
            <a:normAutofit/>
          </a:bodyPr>
          <a:lstStyle/>
          <a:p>
            <a:endParaRPr lang="en-US" b="1" dirty="0"/>
          </a:p>
          <a:p>
            <a:pPr marL="0" indent="0">
              <a:buNone/>
            </a:pPr>
            <a:r>
              <a:rPr lang="en-US" b="1" dirty="0"/>
              <a:t>Resource Group</a:t>
            </a:r>
          </a:p>
          <a:p>
            <a:pPr marL="0" indent="0">
              <a:buNone/>
            </a:pPr>
            <a:r>
              <a:rPr lang="en-US" b="1" dirty="0"/>
              <a:t>   </a:t>
            </a:r>
            <a:br>
              <a:rPr lang="en-US" b="1" dirty="0"/>
            </a:br>
            <a:r>
              <a:rPr lang="en-US" b="1" dirty="0"/>
              <a:t>   </a:t>
            </a:r>
            <a:r>
              <a:rPr lang="en-US" dirty="0"/>
              <a:t>A container that holds </a:t>
            </a:r>
          </a:p>
          <a:p>
            <a:pPr marL="0" indent="0">
              <a:buNone/>
            </a:pPr>
            <a:r>
              <a:rPr lang="en-US" dirty="0"/>
              <a:t>   related resources.</a:t>
            </a:r>
          </a:p>
          <a:p>
            <a:pPr marL="0" indent="0">
              <a:buNone/>
            </a:pPr>
            <a:endParaRPr lang="en-US" dirty="0"/>
          </a:p>
        </p:txBody>
      </p:sp>
      <p:sp>
        <p:nvSpPr>
          <p:cNvPr id="3" name="Title 2">
            <a:extLst>
              <a:ext uri="{FF2B5EF4-FFF2-40B4-BE49-F238E27FC236}">
                <a16:creationId xmlns:a16="http://schemas.microsoft.com/office/drawing/2014/main" id="{C4572118-E9D3-CB41-9FB2-5F458D99F442}"/>
              </a:ext>
            </a:extLst>
          </p:cNvPr>
          <p:cNvSpPr>
            <a:spLocks noGrp="1"/>
          </p:cNvSpPr>
          <p:nvPr>
            <p:ph type="title"/>
          </p:nvPr>
        </p:nvSpPr>
        <p:spPr/>
        <p:txBody>
          <a:bodyPr/>
          <a:lstStyle/>
          <a:p>
            <a:r>
              <a:rPr lang="en-US" dirty="0"/>
              <a:t>Azure Resource Manager</a:t>
            </a:r>
          </a:p>
        </p:txBody>
      </p:sp>
      <p:sp>
        <p:nvSpPr>
          <p:cNvPr id="5" name="Text Placeholder 4">
            <a:extLst>
              <a:ext uri="{FF2B5EF4-FFF2-40B4-BE49-F238E27FC236}">
                <a16:creationId xmlns:a16="http://schemas.microsoft.com/office/drawing/2014/main" id="{D71329A7-DA6C-684B-BB26-3569C98621CD}"/>
              </a:ext>
            </a:extLst>
          </p:cNvPr>
          <p:cNvSpPr>
            <a:spLocks noGrp="1"/>
          </p:cNvSpPr>
          <p:nvPr>
            <p:ph type="body" sz="quarter" idx="10"/>
          </p:nvPr>
        </p:nvSpPr>
        <p:spPr/>
        <p:txBody>
          <a:bodyPr/>
          <a:lstStyle/>
          <a:p>
            <a:r>
              <a:rPr lang="en-US" dirty="0"/>
              <a:t>https://</a:t>
            </a:r>
            <a:r>
              <a:rPr lang="en-US" dirty="0" err="1"/>
              <a:t>portal.azure.com</a:t>
            </a:r>
            <a:endParaRPr lang="en-US" dirty="0"/>
          </a:p>
        </p:txBody>
      </p:sp>
      <p:pic>
        <p:nvPicPr>
          <p:cNvPr id="4" name="Picture 3">
            <a:extLst>
              <a:ext uri="{FF2B5EF4-FFF2-40B4-BE49-F238E27FC236}">
                <a16:creationId xmlns:a16="http://schemas.microsoft.com/office/drawing/2014/main" id="{A74D6AFF-BFC4-0944-B950-2639221AC625}"/>
              </a:ext>
            </a:extLst>
          </p:cNvPr>
          <p:cNvPicPr>
            <a:picLocks noChangeAspect="1"/>
          </p:cNvPicPr>
          <p:nvPr/>
        </p:nvPicPr>
        <p:blipFill>
          <a:blip r:embed="rId3"/>
          <a:stretch>
            <a:fillRect/>
          </a:stretch>
        </p:blipFill>
        <p:spPr>
          <a:xfrm>
            <a:off x="10485120" y="3657480"/>
            <a:ext cx="12712230" cy="8351640"/>
          </a:xfrm>
          <a:prstGeom prst="rect">
            <a:avLst/>
          </a:prstGeom>
        </p:spPr>
      </p:pic>
    </p:spTree>
    <p:extLst>
      <p:ext uri="{BB962C8B-B14F-4D97-AF65-F5344CB8AC3E}">
        <p14:creationId xmlns:p14="http://schemas.microsoft.com/office/powerpoint/2010/main" val="3144639253"/>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DCA63EF-F9D5-7F41-998D-1C8A9E071390}"/>
              </a:ext>
            </a:extLst>
          </p:cNvPr>
          <p:cNvSpPr>
            <a:spLocks noGrp="1"/>
          </p:cNvSpPr>
          <p:nvPr>
            <p:ph type="body" idx="1"/>
          </p:nvPr>
        </p:nvSpPr>
        <p:spPr>
          <a:xfrm>
            <a:off x="1451869" y="2767828"/>
            <a:ext cx="21745481" cy="9241292"/>
          </a:xfrm>
        </p:spPr>
        <p:txBody>
          <a:bodyPr>
            <a:normAutofit/>
          </a:bodyPr>
          <a:lstStyle/>
          <a:p>
            <a:endParaRPr lang="en-US" b="1" dirty="0"/>
          </a:p>
          <a:p>
            <a:pPr marL="0" indent="0">
              <a:buNone/>
            </a:pPr>
            <a:r>
              <a:rPr lang="en-US" b="1" dirty="0"/>
              <a:t>Resource</a:t>
            </a:r>
          </a:p>
          <a:p>
            <a:pPr marL="0" indent="0">
              <a:buNone/>
            </a:pPr>
            <a:r>
              <a:rPr lang="en-US" dirty="0"/>
              <a:t>	A manageable item that is available through Azure. </a:t>
            </a:r>
          </a:p>
          <a:p>
            <a:pPr marL="0" indent="0">
              <a:buNone/>
            </a:pPr>
            <a:endParaRPr lang="en-US" dirty="0"/>
          </a:p>
          <a:p>
            <a:pPr marL="342900" lvl="1" indent="0">
              <a:buNone/>
            </a:pPr>
            <a:r>
              <a:rPr lang="en-US" dirty="0"/>
              <a:t>Some common resources are a virtual machine, storage account, web app, database, and virtual network, but there are many more!</a:t>
            </a:r>
          </a:p>
        </p:txBody>
      </p:sp>
      <p:sp>
        <p:nvSpPr>
          <p:cNvPr id="3" name="Title 2">
            <a:extLst>
              <a:ext uri="{FF2B5EF4-FFF2-40B4-BE49-F238E27FC236}">
                <a16:creationId xmlns:a16="http://schemas.microsoft.com/office/drawing/2014/main" id="{C4572118-E9D3-CB41-9FB2-5F458D99F442}"/>
              </a:ext>
            </a:extLst>
          </p:cNvPr>
          <p:cNvSpPr>
            <a:spLocks noGrp="1"/>
          </p:cNvSpPr>
          <p:nvPr>
            <p:ph type="title"/>
          </p:nvPr>
        </p:nvSpPr>
        <p:spPr/>
        <p:txBody>
          <a:bodyPr/>
          <a:lstStyle/>
          <a:p>
            <a:r>
              <a:rPr lang="en-US" dirty="0"/>
              <a:t>Azure Resource Manager</a:t>
            </a:r>
          </a:p>
        </p:txBody>
      </p:sp>
      <p:pic>
        <p:nvPicPr>
          <p:cNvPr id="4" name="Picture 3">
            <a:extLst>
              <a:ext uri="{FF2B5EF4-FFF2-40B4-BE49-F238E27FC236}">
                <a16:creationId xmlns:a16="http://schemas.microsoft.com/office/drawing/2014/main" id="{ABCCDFFB-9E0D-DD4E-9A7F-16F03B9811EB}"/>
              </a:ext>
            </a:extLst>
          </p:cNvPr>
          <p:cNvPicPr>
            <a:picLocks noChangeAspect="1"/>
          </p:cNvPicPr>
          <p:nvPr/>
        </p:nvPicPr>
        <p:blipFill>
          <a:blip r:embed="rId3"/>
          <a:stretch>
            <a:fillRect/>
          </a:stretch>
        </p:blipFill>
        <p:spPr>
          <a:xfrm>
            <a:off x="4876317" y="8696960"/>
            <a:ext cx="2743200" cy="2743200"/>
          </a:xfrm>
          <a:prstGeom prst="rect">
            <a:avLst/>
          </a:prstGeom>
        </p:spPr>
      </p:pic>
      <p:pic>
        <p:nvPicPr>
          <p:cNvPr id="5" name="Picture 4">
            <a:extLst>
              <a:ext uri="{FF2B5EF4-FFF2-40B4-BE49-F238E27FC236}">
                <a16:creationId xmlns:a16="http://schemas.microsoft.com/office/drawing/2014/main" id="{86AC849F-E77D-5A4C-AD8C-E0E80A77BD2E}"/>
              </a:ext>
            </a:extLst>
          </p:cNvPr>
          <p:cNvPicPr>
            <a:picLocks noChangeAspect="1"/>
          </p:cNvPicPr>
          <p:nvPr/>
        </p:nvPicPr>
        <p:blipFill>
          <a:blip r:embed="rId4"/>
          <a:stretch>
            <a:fillRect/>
          </a:stretch>
        </p:blipFill>
        <p:spPr>
          <a:xfrm>
            <a:off x="10953009" y="8696960"/>
            <a:ext cx="2743200" cy="2743200"/>
          </a:xfrm>
          <a:prstGeom prst="rect">
            <a:avLst/>
          </a:prstGeom>
        </p:spPr>
      </p:pic>
      <p:pic>
        <p:nvPicPr>
          <p:cNvPr id="6" name="Picture 5">
            <a:extLst>
              <a:ext uri="{FF2B5EF4-FFF2-40B4-BE49-F238E27FC236}">
                <a16:creationId xmlns:a16="http://schemas.microsoft.com/office/drawing/2014/main" id="{27EA5A20-8AAF-244F-A5E8-1FC2D13A3249}"/>
              </a:ext>
            </a:extLst>
          </p:cNvPr>
          <p:cNvPicPr>
            <a:picLocks noChangeAspect="1"/>
          </p:cNvPicPr>
          <p:nvPr/>
        </p:nvPicPr>
        <p:blipFill>
          <a:blip r:embed="rId5"/>
          <a:stretch>
            <a:fillRect/>
          </a:stretch>
        </p:blipFill>
        <p:spPr>
          <a:xfrm>
            <a:off x="17120658" y="8696960"/>
            <a:ext cx="2743200" cy="2743200"/>
          </a:xfrm>
          <a:prstGeom prst="rect">
            <a:avLst/>
          </a:prstGeom>
        </p:spPr>
      </p:pic>
    </p:spTree>
    <p:extLst>
      <p:ext uri="{BB962C8B-B14F-4D97-AF65-F5344CB8AC3E}">
        <p14:creationId xmlns:p14="http://schemas.microsoft.com/office/powerpoint/2010/main" val="3289397302"/>
      </p:ext>
    </p:extLst>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DCA63EF-F9D5-7F41-998D-1C8A9E071390}"/>
              </a:ext>
            </a:extLst>
          </p:cNvPr>
          <p:cNvSpPr>
            <a:spLocks noGrp="1"/>
          </p:cNvSpPr>
          <p:nvPr>
            <p:ph type="body" idx="1"/>
          </p:nvPr>
        </p:nvSpPr>
        <p:spPr>
          <a:xfrm>
            <a:off x="1451869" y="2767828"/>
            <a:ext cx="21745481" cy="9241292"/>
          </a:xfrm>
        </p:spPr>
        <p:txBody>
          <a:bodyPr>
            <a:normAutofit/>
          </a:bodyPr>
          <a:lstStyle/>
          <a:p>
            <a:endParaRPr lang="en-US" dirty="0"/>
          </a:p>
          <a:p>
            <a:pPr marL="0" indent="0">
              <a:buNone/>
            </a:pPr>
            <a:r>
              <a:rPr lang="en-US" b="1" dirty="0"/>
              <a:t>Resource Provider</a:t>
            </a:r>
          </a:p>
          <a:p>
            <a:pPr marL="0" indent="0">
              <a:buNone/>
            </a:pPr>
            <a:r>
              <a:rPr lang="en-US" b="1" dirty="0"/>
              <a:t>   </a:t>
            </a:r>
            <a:r>
              <a:rPr lang="en-US" dirty="0"/>
              <a:t>A service that supplies the resources you can deploy and manage through Resource Manager.</a:t>
            </a:r>
          </a:p>
          <a:p>
            <a:pPr marL="0" indent="0">
              <a:buNone/>
            </a:pPr>
            <a:endParaRPr lang="en-US" dirty="0"/>
          </a:p>
          <a:p>
            <a:pPr marL="0" indent="0">
              <a:buNone/>
            </a:pPr>
            <a:r>
              <a:rPr lang="en-US" sz="4000" dirty="0"/>
              <a:t>	</a:t>
            </a:r>
            <a:endParaRPr lang="en-US" sz="4000" u="sng" dirty="0"/>
          </a:p>
        </p:txBody>
      </p:sp>
      <p:sp>
        <p:nvSpPr>
          <p:cNvPr id="3" name="Title 2">
            <a:extLst>
              <a:ext uri="{FF2B5EF4-FFF2-40B4-BE49-F238E27FC236}">
                <a16:creationId xmlns:a16="http://schemas.microsoft.com/office/drawing/2014/main" id="{C4572118-E9D3-CB41-9FB2-5F458D99F442}"/>
              </a:ext>
            </a:extLst>
          </p:cNvPr>
          <p:cNvSpPr>
            <a:spLocks noGrp="1"/>
          </p:cNvSpPr>
          <p:nvPr>
            <p:ph type="title"/>
          </p:nvPr>
        </p:nvSpPr>
        <p:spPr/>
        <p:txBody>
          <a:bodyPr/>
          <a:lstStyle/>
          <a:p>
            <a:r>
              <a:rPr lang="en-US" dirty="0"/>
              <a:t>Azure Resource Manager</a:t>
            </a:r>
          </a:p>
        </p:txBody>
      </p:sp>
      <p:pic>
        <p:nvPicPr>
          <p:cNvPr id="5" name="Picture 4">
            <a:extLst>
              <a:ext uri="{FF2B5EF4-FFF2-40B4-BE49-F238E27FC236}">
                <a16:creationId xmlns:a16="http://schemas.microsoft.com/office/drawing/2014/main" id="{6DD4D9BE-E8DE-5640-A255-96C504A76676}"/>
              </a:ext>
            </a:extLst>
          </p:cNvPr>
          <p:cNvPicPr>
            <a:picLocks noChangeAspect="1"/>
          </p:cNvPicPr>
          <p:nvPr/>
        </p:nvPicPr>
        <p:blipFill>
          <a:blip r:embed="rId3"/>
          <a:stretch>
            <a:fillRect/>
          </a:stretch>
        </p:blipFill>
        <p:spPr>
          <a:xfrm>
            <a:off x="5902312" y="6484620"/>
            <a:ext cx="12844593" cy="5724221"/>
          </a:xfrm>
          <a:prstGeom prst="rect">
            <a:avLst/>
          </a:prstGeom>
        </p:spPr>
      </p:pic>
    </p:spTree>
    <p:extLst>
      <p:ext uri="{BB962C8B-B14F-4D97-AF65-F5344CB8AC3E}">
        <p14:creationId xmlns:p14="http://schemas.microsoft.com/office/powerpoint/2010/main" val="466064480"/>
      </p:ext>
    </p:extLst>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4572118-E9D3-CB41-9FB2-5F458D99F442}"/>
              </a:ext>
            </a:extLst>
          </p:cNvPr>
          <p:cNvSpPr>
            <a:spLocks noGrp="1"/>
          </p:cNvSpPr>
          <p:nvPr>
            <p:ph type="title"/>
          </p:nvPr>
        </p:nvSpPr>
        <p:spPr/>
        <p:txBody>
          <a:bodyPr/>
          <a:lstStyle/>
          <a:p>
            <a:r>
              <a:rPr lang="en-US" dirty="0"/>
              <a:t>Azure Resource Manager</a:t>
            </a:r>
          </a:p>
        </p:txBody>
      </p:sp>
      <p:sp>
        <p:nvSpPr>
          <p:cNvPr id="2" name="Text Placeholder 1">
            <a:extLst>
              <a:ext uri="{FF2B5EF4-FFF2-40B4-BE49-F238E27FC236}">
                <a16:creationId xmlns:a16="http://schemas.microsoft.com/office/drawing/2014/main" id="{0DCA63EF-F9D5-7F41-998D-1C8A9E071390}"/>
              </a:ext>
            </a:extLst>
          </p:cNvPr>
          <p:cNvSpPr>
            <a:spLocks noGrp="1"/>
          </p:cNvSpPr>
          <p:nvPr>
            <p:ph type="body" sz="half" idx="1"/>
          </p:nvPr>
        </p:nvSpPr>
        <p:spPr/>
        <p:txBody>
          <a:bodyPr/>
          <a:lstStyle/>
          <a:p>
            <a:r>
              <a:rPr lang="en-US" dirty="0"/>
              <a:t>Resource Group</a:t>
            </a:r>
          </a:p>
          <a:p>
            <a:pPr lvl="1"/>
            <a:r>
              <a:rPr lang="en-US" dirty="0"/>
              <a:t>Virtual Network</a:t>
            </a:r>
          </a:p>
          <a:p>
            <a:pPr lvl="3"/>
            <a:r>
              <a:rPr lang="en-US" dirty="0"/>
              <a:t>Subnet</a:t>
            </a:r>
          </a:p>
          <a:p>
            <a:pPr lvl="1"/>
            <a:r>
              <a:rPr lang="en-US" dirty="0"/>
              <a:t>Network Interface</a:t>
            </a:r>
          </a:p>
          <a:p>
            <a:pPr lvl="1"/>
            <a:r>
              <a:rPr lang="en-US" dirty="0"/>
              <a:t>Virtual Machine</a:t>
            </a:r>
          </a:p>
          <a:p>
            <a:pPr lvl="3"/>
            <a:r>
              <a:rPr lang="en-US" dirty="0"/>
              <a:t>OS Disk (from Image)</a:t>
            </a:r>
          </a:p>
        </p:txBody>
      </p:sp>
      <p:sp>
        <p:nvSpPr>
          <p:cNvPr id="4" name="Text Placeholder 3">
            <a:extLst>
              <a:ext uri="{FF2B5EF4-FFF2-40B4-BE49-F238E27FC236}">
                <a16:creationId xmlns:a16="http://schemas.microsoft.com/office/drawing/2014/main" id="{69FD245C-10CA-334A-B639-444A8CAB7C1D}"/>
              </a:ext>
            </a:extLst>
          </p:cNvPr>
          <p:cNvSpPr>
            <a:spLocks noGrp="1"/>
          </p:cNvSpPr>
          <p:nvPr>
            <p:ph type="body" sz="half" idx="13"/>
          </p:nvPr>
        </p:nvSpPr>
        <p:spPr/>
        <p:txBody>
          <a:bodyPr>
            <a:normAutofit/>
          </a:bodyPr>
          <a:lstStyle/>
          <a:p>
            <a:pPr marL="457200" lvl="0" indent="-457200" defTabSz="1828800">
              <a:spcBef>
                <a:spcPts val="1600"/>
              </a:spcBef>
              <a:buClr>
                <a:srgbClr val="7C8797"/>
              </a:buClr>
              <a:buFont typeface="Wingdings-Regular"/>
              <a:buChar char="▪"/>
            </a:pPr>
            <a:r>
              <a:rPr lang="en-US" sz="4800" dirty="0">
                <a:solidFill>
                  <a:srgbClr val="44546A"/>
                </a:solidFill>
              </a:rPr>
              <a:t>Resource Group</a:t>
            </a:r>
          </a:p>
          <a:p>
            <a:pPr marL="800100" lvl="1" indent="-514350" defTabSz="1828800">
              <a:spcBef>
                <a:spcPts val="1600"/>
              </a:spcBef>
              <a:buClr>
                <a:srgbClr val="7C8797"/>
              </a:buClr>
              <a:buFont typeface="Wingdings-Regular"/>
              <a:buChar char="–"/>
            </a:pPr>
            <a:r>
              <a:rPr lang="en-US" sz="4800" dirty="0">
                <a:solidFill>
                  <a:srgbClr val="44546A"/>
                </a:solidFill>
              </a:rPr>
              <a:t>Virtual Network</a:t>
            </a:r>
          </a:p>
          <a:p>
            <a:pPr marL="1330778" lvl="3" indent="-587828" defTabSz="1828800">
              <a:spcBef>
                <a:spcPts val="1600"/>
              </a:spcBef>
              <a:buClr>
                <a:srgbClr val="7C8797"/>
              </a:buClr>
              <a:buFont typeface="Wingdings-Regular"/>
              <a:buChar char="–"/>
            </a:pPr>
            <a:r>
              <a:rPr lang="en-US" sz="4800" dirty="0">
                <a:solidFill>
                  <a:srgbClr val="44546A"/>
                </a:solidFill>
              </a:rPr>
              <a:t>Subnet</a:t>
            </a:r>
          </a:p>
          <a:p>
            <a:pPr marL="1787978" lvl="4" indent="-587828" defTabSz="1828800">
              <a:spcBef>
                <a:spcPts val="1600"/>
              </a:spcBef>
              <a:buClr>
                <a:srgbClr val="7C8797"/>
              </a:buClr>
              <a:buFont typeface="Wingdings-Regular"/>
              <a:buChar char="–"/>
            </a:pPr>
            <a:r>
              <a:rPr lang="en-US" sz="4800" b="1" dirty="0">
                <a:solidFill>
                  <a:srgbClr val="44546A"/>
                </a:solidFill>
              </a:rPr>
              <a:t>Network Security Group</a:t>
            </a:r>
          </a:p>
          <a:p>
            <a:pPr marL="800100" lvl="1" indent="-514350" defTabSz="1828800">
              <a:spcBef>
                <a:spcPts val="1600"/>
              </a:spcBef>
              <a:buClr>
                <a:srgbClr val="7C8797"/>
              </a:buClr>
              <a:buFont typeface="Wingdings-Regular"/>
              <a:buChar char="–"/>
            </a:pPr>
            <a:r>
              <a:rPr lang="en-US" sz="4800" dirty="0">
                <a:solidFill>
                  <a:srgbClr val="44546A"/>
                </a:solidFill>
              </a:rPr>
              <a:t>Network Interface</a:t>
            </a:r>
          </a:p>
          <a:p>
            <a:pPr marL="800100" lvl="1" indent="-514350" defTabSz="1828800">
              <a:spcBef>
                <a:spcPts val="1600"/>
              </a:spcBef>
              <a:buClr>
                <a:srgbClr val="7C8797"/>
              </a:buClr>
              <a:buFont typeface="Wingdings-Regular"/>
              <a:buChar char="–"/>
            </a:pPr>
            <a:r>
              <a:rPr lang="en-US" sz="4800" dirty="0">
                <a:solidFill>
                  <a:srgbClr val="44546A"/>
                </a:solidFill>
              </a:rPr>
              <a:t>Virtual Machine</a:t>
            </a:r>
          </a:p>
          <a:p>
            <a:pPr marL="1330778" lvl="3" indent="-587828" defTabSz="1828800">
              <a:spcBef>
                <a:spcPts val="1600"/>
              </a:spcBef>
              <a:buClr>
                <a:srgbClr val="7C8797"/>
              </a:buClr>
              <a:buFont typeface="Wingdings-Regular"/>
              <a:buChar char="–"/>
            </a:pPr>
            <a:r>
              <a:rPr lang="en-US" sz="4800" dirty="0">
                <a:solidFill>
                  <a:srgbClr val="44546A"/>
                </a:solidFill>
              </a:rPr>
              <a:t>OS Disk </a:t>
            </a:r>
            <a:r>
              <a:rPr lang="en-US" sz="4800" dirty="0"/>
              <a:t>(from Image)</a:t>
            </a:r>
            <a:endParaRPr lang="en-US" sz="4800" dirty="0">
              <a:solidFill>
                <a:srgbClr val="44546A"/>
              </a:solidFill>
            </a:endParaRPr>
          </a:p>
          <a:p>
            <a:pPr marL="1330778" lvl="3" indent="-587828" defTabSz="1828800">
              <a:spcBef>
                <a:spcPts val="1600"/>
              </a:spcBef>
              <a:buClr>
                <a:srgbClr val="7C8797"/>
              </a:buClr>
              <a:buFont typeface="Wingdings-Regular"/>
              <a:buChar char="–"/>
            </a:pPr>
            <a:r>
              <a:rPr lang="en-US" sz="4800" b="1" dirty="0">
                <a:solidFill>
                  <a:srgbClr val="44546A"/>
                </a:solidFill>
              </a:rPr>
              <a:t>Data Disk(s)</a:t>
            </a:r>
          </a:p>
          <a:p>
            <a:pPr marL="1330778" lvl="3" indent="-587828" defTabSz="1828800">
              <a:spcBef>
                <a:spcPts val="1600"/>
              </a:spcBef>
              <a:buClr>
                <a:srgbClr val="7C8797"/>
              </a:buClr>
              <a:buFont typeface="Wingdings-Regular"/>
              <a:buChar char="–"/>
            </a:pPr>
            <a:r>
              <a:rPr lang="en-US" sz="4800" b="1" dirty="0">
                <a:solidFill>
                  <a:srgbClr val="44546A"/>
                </a:solidFill>
              </a:rPr>
              <a:t>Extensions</a:t>
            </a:r>
          </a:p>
          <a:p>
            <a:pPr marL="800100" lvl="1" indent="-514350" defTabSz="1828800">
              <a:spcBef>
                <a:spcPts val="1600"/>
              </a:spcBef>
              <a:buClr>
                <a:srgbClr val="7C8797"/>
              </a:buClr>
              <a:buFont typeface="Wingdings-Regular"/>
              <a:buChar char="–"/>
            </a:pPr>
            <a:endParaRPr lang="en-US" sz="4800" dirty="0">
              <a:solidFill>
                <a:srgbClr val="44546A"/>
              </a:solidFill>
            </a:endParaRPr>
          </a:p>
          <a:p>
            <a:endParaRPr lang="en-US" dirty="0"/>
          </a:p>
        </p:txBody>
      </p:sp>
      <p:pic>
        <p:nvPicPr>
          <p:cNvPr id="5" name="Picture 4">
            <a:extLst>
              <a:ext uri="{FF2B5EF4-FFF2-40B4-BE49-F238E27FC236}">
                <a16:creationId xmlns:a16="http://schemas.microsoft.com/office/drawing/2014/main" id="{09C71FB4-9606-FA4A-9313-E5793F372417}"/>
              </a:ext>
            </a:extLst>
          </p:cNvPr>
          <p:cNvPicPr>
            <a:picLocks noChangeAspect="1"/>
          </p:cNvPicPr>
          <p:nvPr/>
        </p:nvPicPr>
        <p:blipFill>
          <a:blip r:embed="rId3"/>
          <a:stretch>
            <a:fillRect/>
          </a:stretch>
        </p:blipFill>
        <p:spPr>
          <a:xfrm>
            <a:off x="3183591" y="2991096"/>
            <a:ext cx="18283351" cy="9320924"/>
          </a:xfrm>
          <a:prstGeom prst="rect">
            <a:avLst/>
          </a:prstGeom>
        </p:spPr>
      </p:pic>
    </p:spTree>
    <p:extLst>
      <p:ext uri="{BB962C8B-B14F-4D97-AF65-F5344CB8AC3E}">
        <p14:creationId xmlns:p14="http://schemas.microsoft.com/office/powerpoint/2010/main" val="13953612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DF7A8A1-2FED-0D46-9934-5801A8FF7853}"/>
              </a:ext>
            </a:extLst>
          </p:cNvPr>
          <p:cNvSpPr>
            <a:spLocks noGrp="1"/>
          </p:cNvSpPr>
          <p:nvPr>
            <p:ph type="body" idx="1"/>
          </p:nvPr>
        </p:nvSpPr>
        <p:spPr/>
        <p:txBody>
          <a:bodyPr/>
          <a:lstStyle/>
          <a:p>
            <a:pPr marL="0" indent="0">
              <a:buNone/>
            </a:pPr>
            <a:endParaRPr lang="en-US" dirty="0"/>
          </a:p>
          <a:p>
            <a:pPr marL="0" indent="0">
              <a:buNone/>
            </a:pPr>
            <a:r>
              <a:rPr lang="en-US" b="1" dirty="0"/>
              <a:t>ARM Templates</a:t>
            </a:r>
            <a:endParaRPr lang="en-US" dirty="0"/>
          </a:p>
          <a:p>
            <a:pPr marL="0" indent="0">
              <a:buNone/>
            </a:pPr>
            <a:endParaRPr lang="en-US" dirty="0"/>
          </a:p>
          <a:p>
            <a:pPr marL="0" indent="0">
              <a:buNone/>
            </a:pPr>
            <a:r>
              <a:rPr lang="en-US" dirty="0"/>
              <a:t>JSON file that defines one or </a:t>
            </a:r>
          </a:p>
          <a:p>
            <a:pPr marL="0" indent="0">
              <a:buNone/>
            </a:pPr>
            <a:r>
              <a:rPr lang="en-US" dirty="0"/>
              <a:t>more resources to deploy to a </a:t>
            </a:r>
          </a:p>
          <a:p>
            <a:pPr marL="0" indent="0">
              <a:buNone/>
            </a:pPr>
            <a:r>
              <a:rPr lang="en-US" dirty="0"/>
              <a:t>resource group.</a:t>
            </a:r>
          </a:p>
          <a:p>
            <a:pPr marL="0" indent="0">
              <a:buNone/>
            </a:pPr>
            <a:endParaRPr lang="en-US" dirty="0"/>
          </a:p>
        </p:txBody>
      </p:sp>
      <p:sp>
        <p:nvSpPr>
          <p:cNvPr id="3" name="Title 2">
            <a:extLst>
              <a:ext uri="{FF2B5EF4-FFF2-40B4-BE49-F238E27FC236}">
                <a16:creationId xmlns:a16="http://schemas.microsoft.com/office/drawing/2014/main" id="{50F05C59-8F29-4542-818A-5004D11F2031}"/>
              </a:ext>
            </a:extLst>
          </p:cNvPr>
          <p:cNvSpPr>
            <a:spLocks noGrp="1"/>
          </p:cNvSpPr>
          <p:nvPr>
            <p:ph type="title"/>
          </p:nvPr>
        </p:nvSpPr>
        <p:spPr/>
        <p:txBody>
          <a:bodyPr/>
          <a:lstStyle/>
          <a:p>
            <a:r>
              <a:rPr lang="en-US" dirty="0"/>
              <a:t>Azure Resource Manager Templates</a:t>
            </a:r>
          </a:p>
        </p:txBody>
      </p:sp>
      <p:sp>
        <p:nvSpPr>
          <p:cNvPr id="4" name="Text Placeholder 3">
            <a:extLst>
              <a:ext uri="{FF2B5EF4-FFF2-40B4-BE49-F238E27FC236}">
                <a16:creationId xmlns:a16="http://schemas.microsoft.com/office/drawing/2014/main" id="{57962391-9A36-444A-9806-1B45F776CCB6}"/>
              </a:ext>
            </a:extLst>
          </p:cNvPr>
          <p:cNvSpPr>
            <a:spLocks noGrp="1"/>
          </p:cNvSpPr>
          <p:nvPr>
            <p:ph type="body" sz="quarter" idx="10"/>
          </p:nvPr>
        </p:nvSpPr>
        <p:spPr/>
        <p:txBody>
          <a:bodyPr/>
          <a:lstStyle/>
          <a:p>
            <a:endParaRPr lang="en-US"/>
          </a:p>
        </p:txBody>
      </p:sp>
      <p:pic>
        <p:nvPicPr>
          <p:cNvPr id="5" name="Picture 4">
            <a:extLst>
              <a:ext uri="{FF2B5EF4-FFF2-40B4-BE49-F238E27FC236}">
                <a16:creationId xmlns:a16="http://schemas.microsoft.com/office/drawing/2014/main" id="{05619B6F-E839-ED4A-AA81-790504274E54}"/>
              </a:ext>
            </a:extLst>
          </p:cNvPr>
          <p:cNvPicPr>
            <a:picLocks noChangeAspect="1"/>
          </p:cNvPicPr>
          <p:nvPr/>
        </p:nvPicPr>
        <p:blipFill>
          <a:blip r:embed="rId3"/>
          <a:stretch>
            <a:fillRect/>
          </a:stretch>
        </p:blipFill>
        <p:spPr>
          <a:xfrm>
            <a:off x="11856621" y="2568106"/>
            <a:ext cx="11342045" cy="9593413"/>
          </a:xfrm>
          <a:prstGeom prst="rect">
            <a:avLst/>
          </a:prstGeom>
        </p:spPr>
      </p:pic>
    </p:spTree>
    <p:extLst>
      <p:ext uri="{BB962C8B-B14F-4D97-AF65-F5344CB8AC3E}">
        <p14:creationId xmlns:p14="http://schemas.microsoft.com/office/powerpoint/2010/main" val="199000995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C72C34F-FC5C-8F49-8761-635FF68EAF6F}"/>
              </a:ext>
            </a:extLst>
          </p:cNvPr>
          <p:cNvSpPr>
            <a:spLocks noGrp="1"/>
          </p:cNvSpPr>
          <p:nvPr>
            <p:ph type="body" idx="1"/>
          </p:nvPr>
        </p:nvSpPr>
        <p:spPr/>
        <p:txBody>
          <a:bodyPr>
            <a:normAutofit/>
          </a:bodyPr>
          <a:lstStyle/>
          <a:p>
            <a:pPr marL="0" indent="0">
              <a:buFontTx/>
              <a:buNone/>
            </a:pPr>
            <a:endParaRPr lang="en-US" b="1" dirty="0"/>
          </a:p>
          <a:p>
            <a:pPr marL="0" indent="0">
              <a:buNone/>
            </a:pPr>
            <a:r>
              <a:rPr lang="en-US" dirty="0"/>
              <a:t>Cannot verify changes to an environment before executing</a:t>
            </a:r>
          </a:p>
          <a:p>
            <a:pPr marL="0" indent="0">
              <a:buNone/>
            </a:pPr>
            <a:endParaRPr lang="en-US" dirty="0"/>
          </a:p>
          <a:p>
            <a:pPr marL="0" indent="0">
              <a:buNone/>
            </a:pPr>
            <a:r>
              <a:rPr lang="en-US" dirty="0"/>
              <a:t>Failures can be difficult to trace</a:t>
            </a:r>
          </a:p>
          <a:p>
            <a:pPr marL="0" indent="0">
              <a:buNone/>
            </a:pPr>
            <a:endParaRPr lang="en-US" dirty="0"/>
          </a:p>
          <a:p>
            <a:pPr marL="0" indent="0">
              <a:buNone/>
            </a:pPr>
            <a:r>
              <a:rPr lang="en-US" dirty="0"/>
              <a:t>Deployments cannot cross resource groups (or subscriptions)</a:t>
            </a:r>
          </a:p>
          <a:p>
            <a:pPr marL="0" indent="0">
              <a:buNone/>
            </a:pPr>
            <a:endParaRPr lang="en-US" dirty="0"/>
          </a:p>
          <a:p>
            <a:pPr marL="0" indent="0">
              <a:buNone/>
            </a:pPr>
            <a:r>
              <a:rPr lang="en-US" dirty="0"/>
              <a:t>Custom tooling to create a full deployment</a:t>
            </a:r>
          </a:p>
          <a:p>
            <a:pPr lvl="1"/>
            <a:endParaRPr lang="en-US" dirty="0"/>
          </a:p>
          <a:p>
            <a:pPr lvl="1"/>
            <a:endParaRPr lang="en-US" dirty="0"/>
          </a:p>
          <a:p>
            <a:pPr marL="0" indent="0">
              <a:buNone/>
            </a:pPr>
            <a:endParaRPr lang="en-US" dirty="0"/>
          </a:p>
          <a:p>
            <a:pPr marL="0" indent="0">
              <a:buNone/>
            </a:pPr>
            <a:endParaRPr lang="en-US" dirty="0"/>
          </a:p>
        </p:txBody>
      </p:sp>
      <p:sp>
        <p:nvSpPr>
          <p:cNvPr id="3" name="Title 2">
            <a:extLst>
              <a:ext uri="{FF2B5EF4-FFF2-40B4-BE49-F238E27FC236}">
                <a16:creationId xmlns:a16="http://schemas.microsoft.com/office/drawing/2014/main" id="{6DA66D4B-BA66-DD40-8C48-DC3D8F3C2D39}"/>
              </a:ext>
            </a:extLst>
          </p:cNvPr>
          <p:cNvSpPr>
            <a:spLocks noGrp="1"/>
          </p:cNvSpPr>
          <p:nvPr>
            <p:ph type="title"/>
          </p:nvPr>
        </p:nvSpPr>
        <p:spPr/>
        <p:txBody>
          <a:bodyPr/>
          <a:lstStyle/>
          <a:p>
            <a:r>
              <a:rPr lang="en-US" dirty="0"/>
              <a:t>ARM Templates Drawbacks</a:t>
            </a:r>
          </a:p>
        </p:txBody>
      </p:sp>
      <p:sp>
        <p:nvSpPr>
          <p:cNvPr id="4" name="Text Placeholder 3">
            <a:extLst>
              <a:ext uri="{FF2B5EF4-FFF2-40B4-BE49-F238E27FC236}">
                <a16:creationId xmlns:a16="http://schemas.microsoft.com/office/drawing/2014/main" id="{BBF5347D-6690-EA43-B562-50DDED9F21F8}"/>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190242878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C72C34F-FC5C-8F49-8761-635FF68EAF6F}"/>
              </a:ext>
            </a:extLst>
          </p:cNvPr>
          <p:cNvSpPr>
            <a:spLocks noGrp="1"/>
          </p:cNvSpPr>
          <p:nvPr>
            <p:ph type="body" idx="1"/>
          </p:nvPr>
        </p:nvSpPr>
        <p:spPr/>
        <p:txBody>
          <a:bodyPr>
            <a:normAutofit lnSpcReduction="10000"/>
          </a:bodyPr>
          <a:lstStyle/>
          <a:p>
            <a:pPr marL="0" indent="0">
              <a:buNone/>
            </a:pPr>
            <a:endParaRPr lang="en-US" dirty="0"/>
          </a:p>
          <a:p>
            <a:pPr marL="0" indent="0">
              <a:buNone/>
            </a:pPr>
            <a:r>
              <a:rPr lang="en-US" dirty="0"/>
              <a:t>Enables organizations to adopt an Infrastructure as Code</a:t>
            </a:r>
          </a:p>
          <a:p>
            <a:pPr marL="0" indent="0">
              <a:buNone/>
            </a:pPr>
            <a:endParaRPr lang="en-US" dirty="0"/>
          </a:p>
          <a:p>
            <a:pPr marL="0" indent="0">
              <a:buNone/>
            </a:pPr>
            <a:r>
              <a:rPr lang="en-US" dirty="0"/>
              <a:t>Import existing Infrastructure</a:t>
            </a:r>
          </a:p>
          <a:p>
            <a:pPr marL="0" indent="0">
              <a:buNone/>
            </a:pPr>
            <a:endParaRPr lang="en-US" dirty="0"/>
          </a:p>
          <a:p>
            <a:pPr marL="0" indent="0">
              <a:buNone/>
            </a:pPr>
            <a:r>
              <a:rPr lang="en-US" dirty="0"/>
              <a:t>Support for Linux and Windows Virtual Machines</a:t>
            </a:r>
          </a:p>
          <a:p>
            <a:pPr marL="0" indent="0">
              <a:buNone/>
            </a:pPr>
            <a:endParaRPr lang="en-US" dirty="0"/>
          </a:p>
          <a:p>
            <a:pPr marL="0" indent="0">
              <a:buNone/>
            </a:pPr>
            <a:r>
              <a:rPr lang="en-US" dirty="0"/>
              <a:t>Separate planning and execution phases</a:t>
            </a:r>
          </a:p>
          <a:p>
            <a:pPr marL="0" indent="0">
              <a:buNone/>
            </a:pPr>
            <a:endParaRPr lang="en-US" dirty="0"/>
          </a:p>
          <a:p>
            <a:pPr marL="0" indent="0">
              <a:buNone/>
            </a:pPr>
            <a:r>
              <a:rPr lang="en-US" dirty="0"/>
              <a:t>Represents entire infrastructure and supporting services with a common language</a:t>
            </a:r>
          </a:p>
          <a:p>
            <a:pPr marL="0" indent="0">
              <a:buNone/>
            </a:pPr>
            <a:endParaRPr lang="en-US" dirty="0"/>
          </a:p>
        </p:txBody>
      </p:sp>
      <p:sp>
        <p:nvSpPr>
          <p:cNvPr id="3" name="Title 2">
            <a:extLst>
              <a:ext uri="{FF2B5EF4-FFF2-40B4-BE49-F238E27FC236}">
                <a16:creationId xmlns:a16="http://schemas.microsoft.com/office/drawing/2014/main" id="{6DA66D4B-BA66-DD40-8C48-DC3D8F3C2D39}"/>
              </a:ext>
            </a:extLst>
          </p:cNvPr>
          <p:cNvSpPr>
            <a:spLocks noGrp="1"/>
          </p:cNvSpPr>
          <p:nvPr>
            <p:ph type="title"/>
          </p:nvPr>
        </p:nvSpPr>
        <p:spPr/>
        <p:txBody>
          <a:bodyPr/>
          <a:lstStyle/>
          <a:p>
            <a:r>
              <a:rPr lang="en-US" dirty="0"/>
              <a:t>Why Terraform?</a:t>
            </a:r>
          </a:p>
        </p:txBody>
      </p:sp>
      <p:sp>
        <p:nvSpPr>
          <p:cNvPr id="4" name="Text Placeholder 3">
            <a:extLst>
              <a:ext uri="{FF2B5EF4-FFF2-40B4-BE49-F238E27FC236}">
                <a16:creationId xmlns:a16="http://schemas.microsoft.com/office/drawing/2014/main" id="{BBF5347D-6690-EA43-B562-50DDED9F21F8}"/>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254668375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0A96235-CD61-9E4E-B7CC-AC87BE96BBE8}"/>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12860594" y="4260984"/>
            <a:ext cx="9949138" cy="741876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ext Placeholder 1">
            <a:extLst>
              <a:ext uri="{FF2B5EF4-FFF2-40B4-BE49-F238E27FC236}">
                <a16:creationId xmlns:a16="http://schemas.microsoft.com/office/drawing/2014/main" id="{E73F7483-76F4-7E4C-A015-7A285730B061}"/>
              </a:ext>
            </a:extLst>
          </p:cNvPr>
          <p:cNvSpPr>
            <a:spLocks noGrp="1"/>
          </p:cNvSpPr>
          <p:nvPr>
            <p:ph type="body" idx="1"/>
          </p:nvPr>
        </p:nvSpPr>
        <p:spPr>
          <a:xfrm>
            <a:off x="1453187" y="3349719"/>
            <a:ext cx="10522504" cy="9241292"/>
          </a:xfrm>
        </p:spPr>
        <p:txBody>
          <a:bodyPr/>
          <a:lstStyle/>
          <a:p>
            <a:pPr marL="0" indent="0">
              <a:buNone/>
            </a:pPr>
            <a:r>
              <a:rPr lang="en-US" dirty="0"/>
              <a:t>Microsoft Investing in Terraform</a:t>
            </a:r>
          </a:p>
          <a:p>
            <a:pPr marL="0" indent="0">
              <a:buNone/>
            </a:pPr>
            <a:endParaRPr lang="en-US" dirty="0"/>
          </a:p>
          <a:p>
            <a:pPr marL="0" indent="0">
              <a:buNone/>
            </a:pPr>
            <a:r>
              <a:rPr lang="en-US" dirty="0"/>
              <a:t>Azure Container Instance</a:t>
            </a:r>
          </a:p>
          <a:p>
            <a:pPr marL="0" indent="0">
              <a:buNone/>
            </a:pPr>
            <a:endParaRPr lang="en-US" dirty="0"/>
          </a:p>
          <a:p>
            <a:pPr marL="0" indent="0">
              <a:buNone/>
            </a:pPr>
            <a:r>
              <a:rPr lang="en-US" dirty="0"/>
              <a:t>Azure Kubernetes Service</a:t>
            </a:r>
          </a:p>
          <a:p>
            <a:pPr marL="0" indent="0">
              <a:buNone/>
            </a:pPr>
            <a:endParaRPr lang="en-US" dirty="0"/>
          </a:p>
          <a:p>
            <a:pPr marL="0" indent="0">
              <a:buNone/>
            </a:pPr>
            <a:r>
              <a:rPr lang="en-US" dirty="0">
                <a:hlinkClick r:id="rId4"/>
              </a:rPr>
              <a:t>https://aka.ms/terraform</a:t>
            </a:r>
            <a:endParaRPr lang="en-US" dirty="0"/>
          </a:p>
          <a:p>
            <a:pPr marL="0" indent="0">
              <a:buNone/>
            </a:pPr>
            <a:endParaRPr lang="en-US" dirty="0"/>
          </a:p>
          <a:p>
            <a:pPr marL="0" indent="0">
              <a:buNone/>
            </a:pPr>
            <a:r>
              <a:rPr lang="en-US" dirty="0">
                <a:hlinkClick r:id="rId5"/>
              </a:rPr>
              <a:t>https://aka.ms/terraformdocs</a:t>
            </a:r>
            <a:endParaRPr lang="en-US" dirty="0"/>
          </a:p>
          <a:p>
            <a:pPr marL="0" indent="0">
              <a:buNone/>
            </a:pPr>
            <a:endParaRPr lang="en-US" dirty="0"/>
          </a:p>
        </p:txBody>
      </p:sp>
      <p:sp>
        <p:nvSpPr>
          <p:cNvPr id="3" name="Title 2">
            <a:extLst>
              <a:ext uri="{FF2B5EF4-FFF2-40B4-BE49-F238E27FC236}">
                <a16:creationId xmlns:a16="http://schemas.microsoft.com/office/drawing/2014/main" id="{4F8838A7-D78B-2C48-8EB4-DCCE50A042F0}"/>
              </a:ext>
            </a:extLst>
          </p:cNvPr>
          <p:cNvSpPr>
            <a:spLocks noGrp="1"/>
          </p:cNvSpPr>
          <p:nvPr>
            <p:ph type="title"/>
          </p:nvPr>
        </p:nvSpPr>
        <p:spPr/>
        <p:txBody>
          <a:bodyPr/>
          <a:lstStyle/>
          <a:p>
            <a:r>
              <a:rPr lang="en-US" dirty="0"/>
              <a:t>Microsoft     Terraform</a:t>
            </a:r>
          </a:p>
        </p:txBody>
      </p:sp>
      <p:sp>
        <p:nvSpPr>
          <p:cNvPr id="4" name="Text Placeholder 3">
            <a:extLst>
              <a:ext uri="{FF2B5EF4-FFF2-40B4-BE49-F238E27FC236}">
                <a16:creationId xmlns:a16="http://schemas.microsoft.com/office/drawing/2014/main" id="{9774AFB1-FC0A-1F49-BD23-7401534629DC}"/>
              </a:ext>
            </a:extLst>
          </p:cNvPr>
          <p:cNvSpPr>
            <a:spLocks noGrp="1"/>
          </p:cNvSpPr>
          <p:nvPr>
            <p:ph type="body" sz="quarter" idx="10"/>
          </p:nvPr>
        </p:nvSpPr>
        <p:spPr>
          <a:xfrm>
            <a:off x="8849032" y="12882564"/>
            <a:ext cx="13442644" cy="490060"/>
          </a:xfrm>
        </p:spPr>
        <p:txBody>
          <a:bodyPr/>
          <a:lstStyle/>
          <a:p>
            <a:r>
              <a:rPr lang="en-US" dirty="0"/>
              <a:t>https://</a:t>
            </a:r>
            <a:r>
              <a:rPr lang="en-US" dirty="0" err="1"/>
              <a:t>azure.microsoft.com</a:t>
            </a:r>
            <a:r>
              <a:rPr lang="en-US" dirty="0"/>
              <a:t>/</a:t>
            </a:r>
            <a:r>
              <a:rPr lang="en-US" dirty="0" err="1"/>
              <a:t>en</a:t>
            </a:r>
            <a:r>
              <a:rPr lang="en-US" dirty="0"/>
              <a:t>-us/blog/investing-deeply-in-terraform-on-azure/</a:t>
            </a:r>
          </a:p>
        </p:txBody>
      </p:sp>
      <p:pic>
        <p:nvPicPr>
          <p:cNvPr id="9" name="Graphic 8" descr="Heart">
            <a:extLst>
              <a:ext uri="{FF2B5EF4-FFF2-40B4-BE49-F238E27FC236}">
                <a16:creationId xmlns:a16="http://schemas.microsoft.com/office/drawing/2014/main" id="{C79670E1-1624-C748-9E4C-E43AF933F4C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914339" y="989354"/>
            <a:ext cx="1143686" cy="1143686"/>
          </a:xfrm>
          <a:prstGeom prst="rect">
            <a:avLst/>
          </a:prstGeom>
        </p:spPr>
      </p:pic>
    </p:spTree>
    <p:extLst>
      <p:ext uri="{BB962C8B-B14F-4D97-AF65-F5344CB8AC3E}">
        <p14:creationId xmlns:p14="http://schemas.microsoft.com/office/powerpoint/2010/main" val="172316066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361105A-631F-BE4C-AE22-7A2CCB4BBD87}"/>
              </a:ext>
            </a:extLst>
          </p:cNvPr>
          <p:cNvSpPr>
            <a:spLocks noGrp="1"/>
          </p:cNvSpPr>
          <p:nvPr>
            <p:ph type="body" idx="1"/>
          </p:nvPr>
        </p:nvSpPr>
        <p:spPr/>
        <p:txBody>
          <a:bodyPr/>
          <a:lstStyle/>
          <a:p>
            <a:r>
              <a:rPr lang="en-US" dirty="0"/>
              <a:t>Purpose</a:t>
            </a:r>
          </a:p>
          <a:p>
            <a:pPr lvl="1"/>
            <a:r>
              <a:rPr lang="en-US" dirty="0"/>
              <a:t>Why are we here?</a:t>
            </a:r>
          </a:p>
          <a:p>
            <a:pPr lvl="1"/>
            <a:endParaRPr lang="en-US" dirty="0"/>
          </a:p>
          <a:p>
            <a:r>
              <a:rPr lang="en-US" dirty="0"/>
              <a:t>Gives</a:t>
            </a:r>
          </a:p>
          <a:p>
            <a:pPr lvl="1"/>
            <a:r>
              <a:rPr lang="en-US" dirty="0"/>
              <a:t>What do you need to do?</a:t>
            </a:r>
          </a:p>
          <a:p>
            <a:pPr lvl="1"/>
            <a:endParaRPr lang="en-US" dirty="0"/>
          </a:p>
          <a:p>
            <a:r>
              <a:rPr lang="en-US" dirty="0"/>
              <a:t>Gets</a:t>
            </a:r>
          </a:p>
          <a:p>
            <a:pPr lvl="1"/>
            <a:r>
              <a:rPr lang="en-US" dirty="0"/>
              <a:t>What will get you get?</a:t>
            </a:r>
          </a:p>
        </p:txBody>
      </p:sp>
      <p:sp>
        <p:nvSpPr>
          <p:cNvPr id="3" name="Title 2">
            <a:extLst>
              <a:ext uri="{FF2B5EF4-FFF2-40B4-BE49-F238E27FC236}">
                <a16:creationId xmlns:a16="http://schemas.microsoft.com/office/drawing/2014/main" id="{0FFDF595-C8B7-C342-BA60-9825B8514710}"/>
              </a:ext>
            </a:extLst>
          </p:cNvPr>
          <p:cNvSpPr>
            <a:spLocks noGrp="1"/>
          </p:cNvSpPr>
          <p:nvPr>
            <p:ph type="title"/>
          </p:nvPr>
        </p:nvSpPr>
        <p:spPr/>
        <p:txBody>
          <a:bodyPr/>
          <a:lstStyle/>
          <a:p>
            <a:r>
              <a:rPr lang="en-US" dirty="0"/>
              <a:t>Workshop Expectations</a:t>
            </a:r>
          </a:p>
        </p:txBody>
      </p:sp>
    </p:spTree>
    <p:extLst>
      <p:ext uri="{BB962C8B-B14F-4D97-AF65-F5344CB8AC3E}">
        <p14:creationId xmlns:p14="http://schemas.microsoft.com/office/powerpoint/2010/main" val="3777341183"/>
      </p:ext>
    </p:extLst>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73F7483-76F4-7E4C-A015-7A285730B061}"/>
              </a:ext>
            </a:extLst>
          </p:cNvPr>
          <p:cNvSpPr>
            <a:spLocks noGrp="1"/>
          </p:cNvSpPr>
          <p:nvPr>
            <p:ph type="body" idx="1"/>
          </p:nvPr>
        </p:nvSpPr>
        <p:spPr/>
        <p:txBody>
          <a:bodyPr/>
          <a:lstStyle/>
          <a:p>
            <a:pPr marL="0" indent="0">
              <a:buNone/>
            </a:pPr>
            <a:r>
              <a:rPr lang="en-US" dirty="0"/>
              <a:t>Azure Cloud Shell Integration</a:t>
            </a:r>
          </a:p>
          <a:p>
            <a:pPr marL="0" indent="0">
              <a:buNone/>
            </a:pPr>
            <a:endParaRPr lang="en-US" dirty="0"/>
          </a:p>
        </p:txBody>
      </p:sp>
      <p:sp>
        <p:nvSpPr>
          <p:cNvPr id="4" name="Text Placeholder 3">
            <a:extLst>
              <a:ext uri="{FF2B5EF4-FFF2-40B4-BE49-F238E27FC236}">
                <a16:creationId xmlns:a16="http://schemas.microsoft.com/office/drawing/2014/main" id="{9774AFB1-FC0A-1F49-BD23-7401534629DC}"/>
              </a:ext>
            </a:extLst>
          </p:cNvPr>
          <p:cNvSpPr>
            <a:spLocks noGrp="1"/>
          </p:cNvSpPr>
          <p:nvPr>
            <p:ph type="body" sz="quarter" idx="10"/>
          </p:nvPr>
        </p:nvSpPr>
        <p:spPr/>
        <p:txBody>
          <a:bodyPr/>
          <a:lstStyle/>
          <a:p>
            <a:r>
              <a:rPr lang="en-US" dirty="0"/>
              <a:t>https://</a:t>
            </a:r>
            <a:r>
              <a:rPr lang="en-US" dirty="0" err="1"/>
              <a:t>docs.microsoft.com</a:t>
            </a:r>
            <a:r>
              <a:rPr lang="en-US" dirty="0"/>
              <a:t>/</a:t>
            </a:r>
            <a:r>
              <a:rPr lang="en-US" dirty="0" err="1"/>
              <a:t>en</a:t>
            </a:r>
            <a:r>
              <a:rPr lang="en-US" dirty="0"/>
              <a:t>-us/azure/terraform/terraform-cloud-shell</a:t>
            </a:r>
          </a:p>
        </p:txBody>
      </p:sp>
      <p:pic>
        <p:nvPicPr>
          <p:cNvPr id="5" name="Picture 4">
            <a:extLst>
              <a:ext uri="{FF2B5EF4-FFF2-40B4-BE49-F238E27FC236}">
                <a16:creationId xmlns:a16="http://schemas.microsoft.com/office/drawing/2014/main" id="{7CC7E913-3510-D846-8251-C83BC6F6F450}"/>
              </a:ext>
            </a:extLst>
          </p:cNvPr>
          <p:cNvPicPr>
            <a:picLocks noChangeAspect="1"/>
          </p:cNvPicPr>
          <p:nvPr/>
        </p:nvPicPr>
        <p:blipFill>
          <a:blip r:embed="rId3"/>
          <a:stretch>
            <a:fillRect/>
          </a:stretch>
        </p:blipFill>
        <p:spPr>
          <a:xfrm>
            <a:off x="1451869" y="4597400"/>
            <a:ext cx="21478945" cy="7967996"/>
          </a:xfrm>
          <a:prstGeom prst="rect">
            <a:avLst/>
          </a:prstGeom>
        </p:spPr>
      </p:pic>
      <p:sp>
        <p:nvSpPr>
          <p:cNvPr id="11" name="Title 2">
            <a:extLst>
              <a:ext uri="{FF2B5EF4-FFF2-40B4-BE49-F238E27FC236}">
                <a16:creationId xmlns:a16="http://schemas.microsoft.com/office/drawing/2014/main" id="{8FC29971-A5B9-1E41-933E-50FCA1D27D38}"/>
              </a:ext>
            </a:extLst>
          </p:cNvPr>
          <p:cNvSpPr>
            <a:spLocks noGrp="1"/>
          </p:cNvSpPr>
          <p:nvPr>
            <p:ph type="title"/>
          </p:nvPr>
        </p:nvSpPr>
        <p:spPr>
          <a:xfrm>
            <a:off x="1451869" y="783573"/>
            <a:ext cx="21746797" cy="1784534"/>
          </a:xfrm>
        </p:spPr>
        <p:txBody>
          <a:bodyPr/>
          <a:lstStyle/>
          <a:p>
            <a:r>
              <a:rPr lang="en-US" dirty="0"/>
              <a:t>Microsoft     Terraform</a:t>
            </a:r>
          </a:p>
        </p:txBody>
      </p:sp>
      <p:pic>
        <p:nvPicPr>
          <p:cNvPr id="12" name="Graphic 11" descr="Heart">
            <a:extLst>
              <a:ext uri="{FF2B5EF4-FFF2-40B4-BE49-F238E27FC236}">
                <a16:creationId xmlns:a16="http://schemas.microsoft.com/office/drawing/2014/main" id="{68553BB4-B340-AA4E-8516-AAE57FF7A53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914339" y="989354"/>
            <a:ext cx="1143686" cy="1143686"/>
          </a:xfrm>
          <a:prstGeom prst="rect">
            <a:avLst/>
          </a:prstGeom>
        </p:spPr>
      </p:pic>
    </p:spTree>
    <p:extLst>
      <p:ext uri="{BB962C8B-B14F-4D97-AF65-F5344CB8AC3E}">
        <p14:creationId xmlns:p14="http://schemas.microsoft.com/office/powerpoint/2010/main" val="248854549"/>
      </p:ext>
    </p:extLst>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73F7483-76F4-7E4C-A015-7A285730B061}"/>
              </a:ext>
            </a:extLst>
          </p:cNvPr>
          <p:cNvSpPr>
            <a:spLocks noGrp="1"/>
          </p:cNvSpPr>
          <p:nvPr>
            <p:ph type="body" idx="1"/>
          </p:nvPr>
        </p:nvSpPr>
        <p:spPr/>
        <p:txBody>
          <a:bodyPr/>
          <a:lstStyle/>
          <a:p>
            <a:pPr marL="0" indent="0">
              <a:buNone/>
            </a:pPr>
            <a:r>
              <a:rPr lang="en-US" dirty="0"/>
              <a:t>VS Code Extension</a:t>
            </a:r>
          </a:p>
          <a:p>
            <a:pPr marL="0" indent="0">
              <a:buNone/>
            </a:pPr>
            <a:endParaRPr lang="en-US" dirty="0"/>
          </a:p>
          <a:p>
            <a:pPr marL="0" indent="0">
              <a:buNone/>
            </a:pPr>
            <a:endParaRPr lang="en-US" dirty="0"/>
          </a:p>
          <a:p>
            <a:pPr marL="0" indent="0">
              <a:buNone/>
            </a:pPr>
            <a:endParaRPr lang="en-US" dirty="0"/>
          </a:p>
        </p:txBody>
      </p:sp>
      <p:sp>
        <p:nvSpPr>
          <p:cNvPr id="4" name="Text Placeholder 3">
            <a:extLst>
              <a:ext uri="{FF2B5EF4-FFF2-40B4-BE49-F238E27FC236}">
                <a16:creationId xmlns:a16="http://schemas.microsoft.com/office/drawing/2014/main" id="{9774AFB1-FC0A-1F49-BD23-7401534629DC}"/>
              </a:ext>
            </a:extLst>
          </p:cNvPr>
          <p:cNvSpPr>
            <a:spLocks noGrp="1"/>
          </p:cNvSpPr>
          <p:nvPr>
            <p:ph type="body" sz="quarter" idx="10"/>
          </p:nvPr>
        </p:nvSpPr>
        <p:spPr/>
        <p:txBody>
          <a:bodyPr/>
          <a:lstStyle/>
          <a:p>
            <a:r>
              <a:rPr lang="en-US" dirty="0"/>
              <a:t>https://</a:t>
            </a:r>
            <a:r>
              <a:rPr lang="en-US" dirty="0" err="1"/>
              <a:t>docs.microsoft.com</a:t>
            </a:r>
            <a:r>
              <a:rPr lang="en-US" dirty="0"/>
              <a:t>/</a:t>
            </a:r>
            <a:r>
              <a:rPr lang="en-US" dirty="0" err="1"/>
              <a:t>en</a:t>
            </a:r>
            <a:r>
              <a:rPr lang="en-US" dirty="0"/>
              <a:t>-us/azure/terraform/terraform-cloud-shell</a:t>
            </a:r>
          </a:p>
        </p:txBody>
      </p:sp>
      <p:pic>
        <p:nvPicPr>
          <p:cNvPr id="5" name="Picture 4">
            <a:extLst>
              <a:ext uri="{FF2B5EF4-FFF2-40B4-BE49-F238E27FC236}">
                <a16:creationId xmlns:a16="http://schemas.microsoft.com/office/drawing/2014/main" id="{C4D416E7-D816-7340-AE18-73056C3A538D}"/>
              </a:ext>
            </a:extLst>
          </p:cNvPr>
          <p:cNvPicPr>
            <a:picLocks noChangeAspect="1"/>
          </p:cNvPicPr>
          <p:nvPr/>
        </p:nvPicPr>
        <p:blipFill>
          <a:blip r:embed="rId3"/>
          <a:stretch>
            <a:fillRect/>
          </a:stretch>
        </p:blipFill>
        <p:spPr>
          <a:xfrm>
            <a:off x="11025050" y="2459117"/>
            <a:ext cx="12127863" cy="10277669"/>
          </a:xfrm>
          <a:prstGeom prst="rect">
            <a:avLst/>
          </a:prstGeom>
        </p:spPr>
      </p:pic>
      <p:sp>
        <p:nvSpPr>
          <p:cNvPr id="8" name="Title 2">
            <a:extLst>
              <a:ext uri="{FF2B5EF4-FFF2-40B4-BE49-F238E27FC236}">
                <a16:creationId xmlns:a16="http://schemas.microsoft.com/office/drawing/2014/main" id="{88541B65-8248-7344-B61A-5D036BE9EFC5}"/>
              </a:ext>
            </a:extLst>
          </p:cNvPr>
          <p:cNvSpPr>
            <a:spLocks noGrp="1"/>
          </p:cNvSpPr>
          <p:nvPr>
            <p:ph type="title"/>
          </p:nvPr>
        </p:nvSpPr>
        <p:spPr>
          <a:xfrm>
            <a:off x="1451869" y="783573"/>
            <a:ext cx="21746797" cy="1784534"/>
          </a:xfrm>
        </p:spPr>
        <p:txBody>
          <a:bodyPr/>
          <a:lstStyle/>
          <a:p>
            <a:r>
              <a:rPr lang="en-US" dirty="0"/>
              <a:t>Microsoft     Terraform</a:t>
            </a:r>
          </a:p>
        </p:txBody>
      </p:sp>
      <p:pic>
        <p:nvPicPr>
          <p:cNvPr id="9" name="Graphic 8" descr="Heart">
            <a:extLst>
              <a:ext uri="{FF2B5EF4-FFF2-40B4-BE49-F238E27FC236}">
                <a16:creationId xmlns:a16="http://schemas.microsoft.com/office/drawing/2014/main" id="{82CA0985-7E9D-8447-971E-B87C1CBB3B3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914339" y="989354"/>
            <a:ext cx="1143686" cy="1143686"/>
          </a:xfrm>
          <a:prstGeom prst="rect">
            <a:avLst/>
          </a:prstGeom>
        </p:spPr>
      </p:pic>
    </p:spTree>
    <p:extLst>
      <p:ext uri="{BB962C8B-B14F-4D97-AF65-F5344CB8AC3E}">
        <p14:creationId xmlns:p14="http://schemas.microsoft.com/office/powerpoint/2010/main" val="530146400"/>
      </p:ext>
    </p:extLst>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786821F-23EC-F048-BE89-BD3B85811C0F}"/>
              </a:ext>
            </a:extLst>
          </p:cNvPr>
          <p:cNvPicPr>
            <a:picLocks noChangeAspect="1"/>
          </p:cNvPicPr>
          <p:nvPr/>
        </p:nvPicPr>
        <p:blipFill>
          <a:blip r:embed="rId3"/>
          <a:stretch>
            <a:fillRect/>
          </a:stretch>
        </p:blipFill>
        <p:spPr>
          <a:xfrm>
            <a:off x="15338323" y="673285"/>
            <a:ext cx="7860343" cy="11917726"/>
          </a:xfrm>
          <a:prstGeom prst="rect">
            <a:avLst/>
          </a:prstGeom>
        </p:spPr>
      </p:pic>
      <p:sp>
        <p:nvSpPr>
          <p:cNvPr id="2" name="Text Placeholder 1">
            <a:extLst>
              <a:ext uri="{FF2B5EF4-FFF2-40B4-BE49-F238E27FC236}">
                <a16:creationId xmlns:a16="http://schemas.microsoft.com/office/drawing/2014/main" id="{E73F7483-76F4-7E4C-A015-7A285730B061}"/>
              </a:ext>
            </a:extLst>
          </p:cNvPr>
          <p:cNvSpPr>
            <a:spLocks noGrp="1"/>
          </p:cNvSpPr>
          <p:nvPr>
            <p:ph type="body" idx="1"/>
          </p:nvPr>
        </p:nvSpPr>
        <p:spPr>
          <a:xfrm>
            <a:off x="1453186" y="3349719"/>
            <a:ext cx="13885137" cy="9241292"/>
          </a:xfrm>
        </p:spPr>
        <p:txBody>
          <a:bodyPr>
            <a:normAutofit lnSpcReduction="10000"/>
          </a:bodyPr>
          <a:lstStyle/>
          <a:p>
            <a:pPr marL="0" indent="0">
              <a:buNone/>
            </a:pPr>
            <a:r>
              <a:rPr lang="en-US" dirty="0"/>
              <a:t>Terraform Marketplace Image</a:t>
            </a:r>
          </a:p>
          <a:p>
            <a:pPr marL="0" indent="0">
              <a:buNone/>
            </a:pPr>
            <a:endParaRPr lang="en-US" dirty="0"/>
          </a:p>
          <a:p>
            <a:r>
              <a:rPr lang="en-US" sz="3600" dirty="0"/>
              <a:t>Creates a VM with system-assigned identity that's based on the Ubuntu 16.04 LTS image.</a:t>
            </a:r>
          </a:p>
          <a:p>
            <a:endParaRPr lang="en-US" sz="3600" dirty="0"/>
          </a:p>
          <a:p>
            <a:r>
              <a:rPr lang="en-US" sz="3600" dirty="0"/>
              <a:t>Installs the MSI extension on the VM to allow OAuth tokens to be issued for Azure resources.</a:t>
            </a:r>
          </a:p>
          <a:p>
            <a:endParaRPr lang="en-US" sz="3600" dirty="0"/>
          </a:p>
          <a:p>
            <a:r>
              <a:rPr lang="en-US" sz="3600" dirty="0"/>
              <a:t>Assigns RBAC permissions to the managed identity, granting owner rights for the resource group.</a:t>
            </a:r>
          </a:p>
          <a:p>
            <a:endParaRPr lang="en-US" sz="3600" dirty="0"/>
          </a:p>
          <a:p>
            <a:r>
              <a:rPr lang="en-US" sz="3600" dirty="0"/>
              <a:t>Creates a Terraform template folder (</a:t>
            </a:r>
            <a:r>
              <a:rPr lang="en-US" sz="3600" dirty="0" err="1"/>
              <a:t>tfTemplate</a:t>
            </a:r>
            <a:r>
              <a:rPr lang="en-US" sz="3600" dirty="0"/>
              <a:t>).</a:t>
            </a:r>
          </a:p>
          <a:p>
            <a:endParaRPr lang="en-US" sz="3600" dirty="0"/>
          </a:p>
          <a:p>
            <a:r>
              <a:rPr lang="en-US" sz="3600" dirty="0"/>
              <a:t>Pre-configures a Terraform remote state with the Azure back end.</a:t>
            </a:r>
          </a:p>
          <a:p>
            <a:pPr marL="0" indent="0">
              <a:buNone/>
            </a:pPr>
            <a:endParaRPr lang="en-US" dirty="0"/>
          </a:p>
        </p:txBody>
      </p:sp>
      <p:sp>
        <p:nvSpPr>
          <p:cNvPr id="4" name="Text Placeholder 3">
            <a:extLst>
              <a:ext uri="{FF2B5EF4-FFF2-40B4-BE49-F238E27FC236}">
                <a16:creationId xmlns:a16="http://schemas.microsoft.com/office/drawing/2014/main" id="{9774AFB1-FC0A-1F49-BD23-7401534629DC}"/>
              </a:ext>
            </a:extLst>
          </p:cNvPr>
          <p:cNvSpPr>
            <a:spLocks noGrp="1"/>
          </p:cNvSpPr>
          <p:nvPr>
            <p:ph type="body" sz="quarter" idx="10"/>
          </p:nvPr>
        </p:nvSpPr>
        <p:spPr/>
        <p:txBody>
          <a:bodyPr/>
          <a:lstStyle/>
          <a:p>
            <a:r>
              <a:rPr lang="en-US" dirty="0"/>
              <a:t>https://</a:t>
            </a:r>
            <a:r>
              <a:rPr lang="en-US" dirty="0" err="1"/>
              <a:t>aka.ms</a:t>
            </a:r>
            <a:r>
              <a:rPr lang="en-US" dirty="0"/>
              <a:t>/</a:t>
            </a:r>
            <a:r>
              <a:rPr lang="en-US" dirty="0" err="1"/>
              <a:t>aztfmkt</a:t>
            </a:r>
            <a:endParaRPr lang="en-US" dirty="0"/>
          </a:p>
          <a:p>
            <a:endParaRPr lang="en-US" dirty="0"/>
          </a:p>
        </p:txBody>
      </p:sp>
      <p:sp>
        <p:nvSpPr>
          <p:cNvPr id="8" name="Title 2">
            <a:extLst>
              <a:ext uri="{FF2B5EF4-FFF2-40B4-BE49-F238E27FC236}">
                <a16:creationId xmlns:a16="http://schemas.microsoft.com/office/drawing/2014/main" id="{F477491C-7D60-7A4B-ABFD-F6EAA54638F8}"/>
              </a:ext>
            </a:extLst>
          </p:cNvPr>
          <p:cNvSpPr>
            <a:spLocks noGrp="1"/>
          </p:cNvSpPr>
          <p:nvPr>
            <p:ph type="title"/>
          </p:nvPr>
        </p:nvSpPr>
        <p:spPr>
          <a:xfrm>
            <a:off x="1451869" y="783573"/>
            <a:ext cx="21746797" cy="1784534"/>
          </a:xfrm>
        </p:spPr>
        <p:txBody>
          <a:bodyPr/>
          <a:lstStyle/>
          <a:p>
            <a:r>
              <a:rPr lang="en-US" dirty="0"/>
              <a:t>Microsoft     Terraform</a:t>
            </a:r>
          </a:p>
        </p:txBody>
      </p:sp>
      <p:pic>
        <p:nvPicPr>
          <p:cNvPr id="9" name="Graphic 8" descr="Heart">
            <a:extLst>
              <a:ext uri="{FF2B5EF4-FFF2-40B4-BE49-F238E27FC236}">
                <a16:creationId xmlns:a16="http://schemas.microsoft.com/office/drawing/2014/main" id="{4ADD6511-23AB-9F42-829C-2E8FCEE1516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914339" y="989354"/>
            <a:ext cx="1143686" cy="1143686"/>
          </a:xfrm>
          <a:prstGeom prst="rect">
            <a:avLst/>
          </a:prstGeom>
        </p:spPr>
      </p:pic>
    </p:spTree>
    <p:extLst>
      <p:ext uri="{BB962C8B-B14F-4D97-AF65-F5344CB8AC3E}">
        <p14:creationId xmlns:p14="http://schemas.microsoft.com/office/powerpoint/2010/main" val="3454760355"/>
      </p:ext>
    </p:extLst>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73F7483-76F4-7E4C-A015-7A285730B061}"/>
              </a:ext>
            </a:extLst>
          </p:cNvPr>
          <p:cNvSpPr>
            <a:spLocks noGrp="1"/>
          </p:cNvSpPr>
          <p:nvPr>
            <p:ph type="body" idx="1"/>
          </p:nvPr>
        </p:nvSpPr>
        <p:spPr>
          <a:xfrm>
            <a:off x="1453186" y="3349719"/>
            <a:ext cx="21745481" cy="9241292"/>
          </a:xfrm>
        </p:spPr>
        <p:txBody>
          <a:bodyPr/>
          <a:lstStyle/>
          <a:p>
            <a:pPr marL="0" indent="0">
              <a:buNone/>
            </a:pPr>
            <a:r>
              <a:rPr lang="en-US" dirty="0"/>
              <a:t>Terraform 3</a:t>
            </a:r>
            <a:r>
              <a:rPr lang="en-US" baseline="30000" dirty="0"/>
              <a:t>rd</a:t>
            </a:r>
            <a:r>
              <a:rPr lang="en-US" dirty="0"/>
              <a:t> Party Azure Provider</a:t>
            </a:r>
          </a:p>
        </p:txBody>
      </p:sp>
      <p:sp>
        <p:nvSpPr>
          <p:cNvPr id="4" name="Text Placeholder 3">
            <a:extLst>
              <a:ext uri="{FF2B5EF4-FFF2-40B4-BE49-F238E27FC236}">
                <a16:creationId xmlns:a16="http://schemas.microsoft.com/office/drawing/2014/main" id="{9774AFB1-FC0A-1F49-BD23-7401534629DC}"/>
              </a:ext>
            </a:extLst>
          </p:cNvPr>
          <p:cNvSpPr>
            <a:spLocks noGrp="1"/>
          </p:cNvSpPr>
          <p:nvPr>
            <p:ph type="body" sz="quarter" idx="10"/>
          </p:nvPr>
        </p:nvSpPr>
        <p:spPr>
          <a:xfrm>
            <a:off x="6139543" y="12882564"/>
            <a:ext cx="16152133" cy="490060"/>
          </a:xfrm>
        </p:spPr>
        <p:txBody>
          <a:bodyPr/>
          <a:lstStyle/>
          <a:p>
            <a:r>
              <a:rPr lang="en-US" dirty="0"/>
              <a:t>https://</a:t>
            </a:r>
            <a:r>
              <a:rPr lang="en-US" dirty="0" err="1"/>
              <a:t>azure.microsoft.com</a:t>
            </a:r>
            <a:r>
              <a:rPr lang="en-US" dirty="0"/>
              <a:t>/</a:t>
            </a:r>
            <a:r>
              <a:rPr lang="en-US" dirty="0" err="1"/>
              <a:t>en</a:t>
            </a:r>
            <a:r>
              <a:rPr lang="en-US" dirty="0"/>
              <a:t>-us/blog/introducing-the-azure-terraform-resource-provider/</a:t>
            </a:r>
          </a:p>
        </p:txBody>
      </p:sp>
      <p:pic>
        <p:nvPicPr>
          <p:cNvPr id="2050" name="Picture 2" descr="tf-arm">
            <a:extLst>
              <a:ext uri="{FF2B5EF4-FFF2-40B4-BE49-F238E27FC236}">
                <a16:creationId xmlns:a16="http://schemas.microsoft.com/office/drawing/2014/main" id="{28FEC59A-BF15-7242-9AF1-55503FB9EE0F}"/>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603417" y="6799811"/>
            <a:ext cx="19443700" cy="5791200"/>
          </a:xfrm>
          <a:prstGeom prst="rect">
            <a:avLst/>
          </a:prstGeom>
          <a:noFill/>
          <a:extLst>
            <a:ext uri="{909E8E84-426E-40DD-AFC4-6F175D3DCCD1}">
              <a14:hiddenFill xmlns:a14="http://schemas.microsoft.com/office/drawing/2010/main">
                <a:solidFill>
                  <a:srgbClr val="FFFFFF"/>
                </a:solidFill>
              </a14:hiddenFill>
            </a:ext>
          </a:extLst>
        </p:spPr>
      </p:pic>
      <p:sp>
        <p:nvSpPr>
          <p:cNvPr id="8" name="Title 2">
            <a:extLst>
              <a:ext uri="{FF2B5EF4-FFF2-40B4-BE49-F238E27FC236}">
                <a16:creationId xmlns:a16="http://schemas.microsoft.com/office/drawing/2014/main" id="{B9FEA00F-8F65-1540-AFFD-D3B59C48875D}"/>
              </a:ext>
            </a:extLst>
          </p:cNvPr>
          <p:cNvSpPr>
            <a:spLocks noGrp="1"/>
          </p:cNvSpPr>
          <p:nvPr>
            <p:ph type="title"/>
          </p:nvPr>
        </p:nvSpPr>
        <p:spPr>
          <a:xfrm>
            <a:off x="1451869" y="783573"/>
            <a:ext cx="21746797" cy="1784534"/>
          </a:xfrm>
        </p:spPr>
        <p:txBody>
          <a:bodyPr/>
          <a:lstStyle/>
          <a:p>
            <a:r>
              <a:rPr lang="en-US" dirty="0"/>
              <a:t>Microsoft     Terraform</a:t>
            </a:r>
          </a:p>
        </p:txBody>
      </p:sp>
      <p:pic>
        <p:nvPicPr>
          <p:cNvPr id="9" name="Graphic 8" descr="Heart">
            <a:extLst>
              <a:ext uri="{FF2B5EF4-FFF2-40B4-BE49-F238E27FC236}">
                <a16:creationId xmlns:a16="http://schemas.microsoft.com/office/drawing/2014/main" id="{C3EE263C-692A-6E4F-9343-8DCA5752880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914339" y="989354"/>
            <a:ext cx="1143686" cy="1143686"/>
          </a:xfrm>
          <a:prstGeom prst="rect">
            <a:avLst/>
          </a:prstGeom>
        </p:spPr>
      </p:pic>
    </p:spTree>
    <p:extLst>
      <p:ext uri="{BB962C8B-B14F-4D97-AF65-F5344CB8AC3E}">
        <p14:creationId xmlns:p14="http://schemas.microsoft.com/office/powerpoint/2010/main" val="3930198129"/>
      </p:ext>
    </p:extLst>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170927DA-903A-F94B-89E6-78AAF4F6B9CC}"/>
              </a:ext>
            </a:extLst>
          </p:cNvPr>
          <p:cNvSpPr>
            <a:spLocks noGrp="1"/>
          </p:cNvSpPr>
          <p:nvPr>
            <p:ph type="body" sz="quarter" idx="13"/>
          </p:nvPr>
        </p:nvSpPr>
        <p:spPr/>
        <p:txBody>
          <a:bodyPr/>
          <a:lstStyle/>
          <a:p>
            <a:endParaRPr lang="en-US"/>
          </a:p>
        </p:txBody>
      </p:sp>
      <p:sp>
        <p:nvSpPr>
          <p:cNvPr id="5" name="Title 4">
            <a:extLst>
              <a:ext uri="{FF2B5EF4-FFF2-40B4-BE49-F238E27FC236}">
                <a16:creationId xmlns:a16="http://schemas.microsoft.com/office/drawing/2014/main" id="{7A02EE78-7D44-D24B-9DDA-C5ABE8B40A96}"/>
              </a:ext>
            </a:extLst>
          </p:cNvPr>
          <p:cNvSpPr>
            <a:spLocks noGrp="1"/>
          </p:cNvSpPr>
          <p:nvPr>
            <p:ph type="title"/>
          </p:nvPr>
        </p:nvSpPr>
        <p:spPr/>
        <p:txBody>
          <a:bodyPr/>
          <a:lstStyle/>
          <a:p>
            <a:r>
              <a:rPr lang="en-US" dirty="0"/>
              <a:t>Break</a:t>
            </a:r>
          </a:p>
        </p:txBody>
      </p:sp>
    </p:spTree>
    <p:extLst>
      <p:ext uri="{BB962C8B-B14F-4D97-AF65-F5344CB8AC3E}">
        <p14:creationId xmlns:p14="http://schemas.microsoft.com/office/powerpoint/2010/main" val="3709535444"/>
      </p:ext>
    </p:extLst>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45B78B9C-24A0-FA45-B263-D816B14A65E8}"/>
              </a:ext>
            </a:extLst>
          </p:cNvPr>
          <p:cNvSpPr>
            <a:spLocks noGrp="1"/>
          </p:cNvSpPr>
          <p:nvPr>
            <p:ph type="body" sz="quarter" idx="13"/>
          </p:nvPr>
        </p:nvSpPr>
        <p:spPr>
          <a:xfrm>
            <a:off x="7996235" y="7817349"/>
            <a:ext cx="12890738" cy="2670542"/>
          </a:xfrm>
        </p:spPr>
        <p:txBody>
          <a:bodyPr>
            <a:normAutofit/>
          </a:bodyPr>
          <a:lstStyle/>
          <a:p>
            <a:endParaRPr lang="en-US" dirty="0"/>
          </a:p>
          <a:p>
            <a:endParaRPr lang="en-US" dirty="0"/>
          </a:p>
        </p:txBody>
      </p:sp>
      <p:sp>
        <p:nvSpPr>
          <p:cNvPr id="4" name="Title 3">
            <a:extLst>
              <a:ext uri="{FF2B5EF4-FFF2-40B4-BE49-F238E27FC236}">
                <a16:creationId xmlns:a16="http://schemas.microsoft.com/office/drawing/2014/main" id="{CF4954BD-A542-8345-9E3E-196417D78BB6}"/>
              </a:ext>
            </a:extLst>
          </p:cNvPr>
          <p:cNvSpPr>
            <a:spLocks noGrp="1"/>
          </p:cNvSpPr>
          <p:nvPr>
            <p:ph type="title"/>
          </p:nvPr>
        </p:nvSpPr>
        <p:spPr/>
        <p:txBody>
          <a:bodyPr/>
          <a:lstStyle/>
          <a:p>
            <a:r>
              <a:rPr lang="en-US" dirty="0"/>
              <a:t>Terraform</a:t>
            </a:r>
          </a:p>
        </p:txBody>
      </p:sp>
    </p:spTree>
    <p:extLst>
      <p:ext uri="{BB962C8B-B14F-4D97-AF65-F5344CB8AC3E}">
        <p14:creationId xmlns:p14="http://schemas.microsoft.com/office/powerpoint/2010/main" val="941238494"/>
      </p:ext>
    </p:extLst>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85C34FA-10A3-5B4D-BBCB-5CF24EB1315C}"/>
              </a:ext>
            </a:extLst>
          </p:cNvPr>
          <p:cNvSpPr>
            <a:spLocks noGrp="1"/>
          </p:cNvSpPr>
          <p:nvPr>
            <p:ph type="body" idx="1"/>
          </p:nvPr>
        </p:nvSpPr>
        <p:spPr>
          <a:xfrm>
            <a:off x="1453186" y="3349719"/>
            <a:ext cx="21745481" cy="9241292"/>
          </a:xfrm>
        </p:spPr>
        <p:txBody>
          <a:bodyPr/>
          <a:lstStyle/>
          <a:p>
            <a:pPr marL="0" indent="0">
              <a:buNone/>
            </a:pPr>
            <a:r>
              <a:rPr lang="en-US" dirty="0">
                <a:hlinkClick r:id="rId3"/>
              </a:rPr>
              <a:t>https://www.terraform.io/</a:t>
            </a:r>
            <a:endParaRPr lang="en-US" dirty="0"/>
          </a:p>
          <a:p>
            <a:pPr marL="0" indent="0">
              <a:buNone/>
            </a:pPr>
            <a:endParaRPr lang="en-US" dirty="0"/>
          </a:p>
          <a:p>
            <a:pPr marL="0" indent="0">
              <a:buNone/>
            </a:pPr>
            <a:r>
              <a:rPr lang="en-US" dirty="0"/>
              <a:t>Open Source Software</a:t>
            </a:r>
          </a:p>
          <a:p>
            <a:pPr marL="0" indent="0">
              <a:buNone/>
            </a:pPr>
            <a:r>
              <a:rPr lang="en-US" dirty="0">
                <a:hlinkClick r:id="rId4"/>
              </a:rPr>
              <a:t>https://github.com/hashicorp/terraform</a:t>
            </a:r>
            <a:r>
              <a:rPr lang="en-US" dirty="0"/>
              <a:t> </a:t>
            </a:r>
          </a:p>
          <a:p>
            <a:pPr marL="0" indent="0">
              <a:buNone/>
            </a:pPr>
            <a:r>
              <a:rPr lang="en-US" dirty="0"/>
              <a:t> </a:t>
            </a:r>
          </a:p>
          <a:p>
            <a:pPr marL="0" indent="0">
              <a:buNone/>
            </a:pPr>
            <a:r>
              <a:rPr lang="en-US" dirty="0"/>
              <a:t>Written in GO</a:t>
            </a:r>
          </a:p>
          <a:p>
            <a:pPr marL="0" indent="0">
              <a:buNone/>
            </a:pPr>
            <a:r>
              <a:rPr lang="en-US" dirty="0">
                <a:hlinkClick r:id="rId5"/>
              </a:rPr>
              <a:t>https://golang.org/</a:t>
            </a:r>
            <a:r>
              <a:rPr lang="en-US" dirty="0"/>
              <a:t> </a:t>
            </a:r>
          </a:p>
          <a:p>
            <a:pPr marL="0" indent="0">
              <a:buNone/>
            </a:pPr>
            <a:endParaRPr lang="en-US" dirty="0"/>
          </a:p>
        </p:txBody>
      </p:sp>
      <p:sp>
        <p:nvSpPr>
          <p:cNvPr id="3" name="Title 2">
            <a:extLst>
              <a:ext uri="{FF2B5EF4-FFF2-40B4-BE49-F238E27FC236}">
                <a16:creationId xmlns:a16="http://schemas.microsoft.com/office/drawing/2014/main" id="{ED57491D-6899-6345-A901-FD0AB3D1B93E}"/>
              </a:ext>
            </a:extLst>
          </p:cNvPr>
          <p:cNvSpPr>
            <a:spLocks noGrp="1"/>
          </p:cNvSpPr>
          <p:nvPr>
            <p:ph type="title"/>
          </p:nvPr>
        </p:nvSpPr>
        <p:spPr/>
        <p:txBody>
          <a:bodyPr/>
          <a:lstStyle/>
          <a:p>
            <a:r>
              <a:rPr lang="en-CA" dirty="0"/>
              <a:t>Terraform</a:t>
            </a:r>
            <a:endParaRPr lang="en-US" dirty="0"/>
          </a:p>
        </p:txBody>
      </p:sp>
      <p:pic>
        <p:nvPicPr>
          <p:cNvPr id="1026" name="Picture 2" descr="https://golang.org/doc/gopher/frontpage.png">
            <a:extLst>
              <a:ext uri="{FF2B5EF4-FFF2-40B4-BE49-F238E27FC236}">
                <a16:creationId xmlns:a16="http://schemas.microsoft.com/office/drawing/2014/main" id="{C6592850-1915-4B43-B9F2-4C3CF38A6136}"/>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20023666" y="3349719"/>
            <a:ext cx="3175000" cy="4318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github.">
            <a:extLst>
              <a:ext uri="{FF2B5EF4-FFF2-40B4-BE49-F238E27FC236}">
                <a16:creationId xmlns:a16="http://schemas.microsoft.com/office/drawing/2014/main" id="{1817AE06-C2E2-B041-83FD-3B3CAA454786}"/>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20023666" y="8922327"/>
            <a:ext cx="3177309" cy="31773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2450374"/>
      </p:ext>
    </p:extLst>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6E31B7B-8E63-7C42-A2DD-6DA8DD4833A6}"/>
              </a:ext>
            </a:extLst>
          </p:cNvPr>
          <p:cNvSpPr>
            <a:spLocks noGrp="1"/>
          </p:cNvSpPr>
          <p:nvPr>
            <p:ph type="body" idx="1"/>
          </p:nvPr>
        </p:nvSpPr>
        <p:spPr/>
        <p:txBody>
          <a:bodyPr/>
          <a:lstStyle/>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
        <p:nvSpPr>
          <p:cNvPr id="3" name="Title 2">
            <a:extLst>
              <a:ext uri="{FF2B5EF4-FFF2-40B4-BE49-F238E27FC236}">
                <a16:creationId xmlns:a16="http://schemas.microsoft.com/office/drawing/2014/main" id="{D9017296-B609-684D-9F5E-E2639B47DAF8}"/>
              </a:ext>
            </a:extLst>
          </p:cNvPr>
          <p:cNvSpPr>
            <a:spLocks noGrp="1"/>
          </p:cNvSpPr>
          <p:nvPr>
            <p:ph type="title"/>
          </p:nvPr>
        </p:nvSpPr>
        <p:spPr/>
        <p:txBody>
          <a:bodyPr/>
          <a:lstStyle/>
          <a:p>
            <a:r>
              <a:rPr lang="en-US" dirty="0"/>
              <a:t>Terraform Documentation</a:t>
            </a:r>
          </a:p>
        </p:txBody>
      </p:sp>
      <p:sp>
        <p:nvSpPr>
          <p:cNvPr id="4" name="Text Placeholder 3">
            <a:extLst>
              <a:ext uri="{FF2B5EF4-FFF2-40B4-BE49-F238E27FC236}">
                <a16:creationId xmlns:a16="http://schemas.microsoft.com/office/drawing/2014/main" id="{CDF521D0-00C4-484A-B182-821294CEE5C6}"/>
              </a:ext>
            </a:extLst>
          </p:cNvPr>
          <p:cNvSpPr>
            <a:spLocks noGrp="1"/>
          </p:cNvSpPr>
          <p:nvPr>
            <p:ph type="body" sz="quarter" idx="10"/>
          </p:nvPr>
        </p:nvSpPr>
        <p:spPr/>
        <p:txBody>
          <a:bodyPr/>
          <a:lstStyle/>
          <a:p>
            <a:r>
              <a:rPr lang="en-US" dirty="0">
                <a:hlinkClick r:id="rId3"/>
              </a:rPr>
              <a:t>https://www.terraform.io/docs</a:t>
            </a:r>
            <a:endParaRPr lang="en-US" dirty="0"/>
          </a:p>
          <a:p>
            <a:endParaRPr lang="en-US" dirty="0"/>
          </a:p>
        </p:txBody>
      </p:sp>
      <p:pic>
        <p:nvPicPr>
          <p:cNvPr id="5" name="Picture 4">
            <a:extLst>
              <a:ext uri="{FF2B5EF4-FFF2-40B4-BE49-F238E27FC236}">
                <a16:creationId xmlns:a16="http://schemas.microsoft.com/office/drawing/2014/main" id="{592585EB-0EC3-CB4D-ABD1-E2B5101A0061}"/>
              </a:ext>
            </a:extLst>
          </p:cNvPr>
          <p:cNvPicPr>
            <a:picLocks noChangeAspect="1"/>
          </p:cNvPicPr>
          <p:nvPr/>
        </p:nvPicPr>
        <p:blipFill>
          <a:blip r:embed="rId4"/>
          <a:stretch>
            <a:fillRect/>
          </a:stretch>
        </p:blipFill>
        <p:spPr>
          <a:xfrm>
            <a:off x="1853694" y="2611271"/>
            <a:ext cx="20943146" cy="9979740"/>
          </a:xfrm>
          <a:prstGeom prst="rect">
            <a:avLst/>
          </a:prstGeom>
        </p:spPr>
      </p:pic>
    </p:spTree>
    <p:extLst>
      <p:ext uri="{BB962C8B-B14F-4D97-AF65-F5344CB8AC3E}">
        <p14:creationId xmlns:p14="http://schemas.microsoft.com/office/powerpoint/2010/main" val="198902191"/>
      </p:ext>
    </p:extLst>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90" name="Group"/>
          <p:cNvGrpSpPr/>
          <p:nvPr/>
        </p:nvGrpSpPr>
        <p:grpSpPr>
          <a:xfrm>
            <a:off x="11832323" y="7115043"/>
            <a:ext cx="611225" cy="696702"/>
            <a:chOff x="0" y="0"/>
            <a:chExt cx="611223" cy="696700"/>
          </a:xfrm>
        </p:grpSpPr>
        <p:sp>
          <p:nvSpPr>
            <p:cNvPr id="986" name="Shape"/>
            <p:cNvSpPr/>
            <p:nvPr/>
          </p:nvSpPr>
          <p:spPr>
            <a:xfrm>
              <a:off x="211052" y="123302"/>
              <a:ext cx="189118" cy="32906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7200"/>
                  </a:lnTo>
                  <a:lnTo>
                    <a:pt x="21600" y="21600"/>
                  </a:lnTo>
                  <a:lnTo>
                    <a:pt x="0" y="14400"/>
                  </a:lnTo>
                  <a:lnTo>
                    <a:pt x="0" y="0"/>
                  </a:lnTo>
                  <a:close/>
                </a:path>
              </a:pathLst>
            </a:custGeom>
            <a:solidFill>
              <a:schemeClr val="accent4"/>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sp>
          <p:nvSpPr>
            <p:cNvPr id="987" name="Shape"/>
            <p:cNvSpPr/>
            <p:nvPr/>
          </p:nvSpPr>
          <p:spPr>
            <a:xfrm>
              <a:off x="420592" y="123302"/>
              <a:ext cx="190631" cy="329062"/>
            </a:xfrm>
            <a:custGeom>
              <a:avLst/>
              <a:gdLst/>
              <a:ahLst/>
              <a:cxnLst>
                <a:cxn ang="0">
                  <a:pos x="wd2" y="hd2"/>
                </a:cxn>
                <a:cxn ang="5400000">
                  <a:pos x="wd2" y="hd2"/>
                </a:cxn>
                <a:cxn ang="10800000">
                  <a:pos x="wd2" y="hd2"/>
                </a:cxn>
                <a:cxn ang="16200000">
                  <a:pos x="wd2" y="hd2"/>
                </a:cxn>
              </a:cxnLst>
              <a:rect l="0" t="0" r="r" b="b"/>
              <a:pathLst>
                <a:path w="21600" h="21600" extrusionOk="0">
                  <a:moveTo>
                    <a:pt x="0" y="7200"/>
                  </a:moveTo>
                  <a:lnTo>
                    <a:pt x="0" y="21600"/>
                  </a:lnTo>
                  <a:lnTo>
                    <a:pt x="21600" y="14400"/>
                  </a:lnTo>
                  <a:lnTo>
                    <a:pt x="21600" y="0"/>
                  </a:lnTo>
                  <a:lnTo>
                    <a:pt x="0" y="7200"/>
                  </a:lnTo>
                  <a:close/>
                </a:path>
              </a:pathLst>
            </a:custGeom>
            <a:solidFill>
              <a:srgbClr val="4040B2"/>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sp>
          <p:nvSpPr>
            <p:cNvPr id="988" name="Shape"/>
            <p:cNvSpPr/>
            <p:nvPr/>
          </p:nvSpPr>
          <p:spPr>
            <a:xfrm>
              <a:off x="-1" y="-1"/>
              <a:ext cx="189875" cy="33057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4384"/>
                  </a:lnTo>
                  <a:lnTo>
                    <a:pt x="21600" y="21600"/>
                  </a:lnTo>
                  <a:lnTo>
                    <a:pt x="21600" y="7216"/>
                  </a:lnTo>
                  <a:lnTo>
                    <a:pt x="0" y="0"/>
                  </a:lnTo>
                  <a:close/>
                </a:path>
              </a:pathLst>
            </a:custGeom>
            <a:solidFill>
              <a:schemeClr val="accent4"/>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sp>
          <p:nvSpPr>
            <p:cNvPr id="989" name="Shape"/>
            <p:cNvSpPr/>
            <p:nvPr/>
          </p:nvSpPr>
          <p:spPr>
            <a:xfrm>
              <a:off x="211052" y="366882"/>
              <a:ext cx="189118" cy="329818"/>
            </a:xfrm>
            <a:custGeom>
              <a:avLst/>
              <a:gdLst/>
              <a:ahLst/>
              <a:cxnLst>
                <a:cxn ang="0">
                  <a:pos x="wd2" y="hd2"/>
                </a:cxn>
                <a:cxn ang="5400000">
                  <a:pos x="wd2" y="hd2"/>
                </a:cxn>
                <a:cxn ang="10800000">
                  <a:pos x="wd2" y="hd2"/>
                </a:cxn>
                <a:cxn ang="16200000">
                  <a:pos x="wd2" y="hd2"/>
                </a:cxn>
              </a:cxnLst>
              <a:rect l="0" t="0" r="r" b="b"/>
              <a:pathLst>
                <a:path w="21600" h="21600" extrusionOk="0">
                  <a:moveTo>
                    <a:pt x="0" y="14417"/>
                  </a:moveTo>
                  <a:lnTo>
                    <a:pt x="21600" y="21600"/>
                  </a:lnTo>
                  <a:lnTo>
                    <a:pt x="21600" y="7233"/>
                  </a:lnTo>
                  <a:lnTo>
                    <a:pt x="0" y="0"/>
                  </a:lnTo>
                  <a:lnTo>
                    <a:pt x="0" y="14417"/>
                  </a:lnTo>
                  <a:close/>
                </a:path>
              </a:pathLst>
            </a:custGeom>
            <a:solidFill>
              <a:schemeClr val="accent4"/>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grpSp>
      <p:sp>
        <p:nvSpPr>
          <p:cNvPr id="991" name="Slide Number"/>
          <p:cNvSpPr txBox="1">
            <a:spLocks noGrp="1"/>
          </p:cNvSpPr>
          <p:nvPr>
            <p:ph type="sldNum" sz="quarter" idx="4294967295"/>
          </p:nvPr>
        </p:nvSpPr>
        <p:spPr>
          <a:xfrm>
            <a:off x="23456898" y="12945581"/>
            <a:ext cx="514905" cy="485139"/>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58</a:t>
            </a:fld>
            <a:endParaRPr/>
          </a:p>
        </p:txBody>
      </p:sp>
      <p:sp>
        <p:nvSpPr>
          <p:cNvPr id="993" name="Shape"/>
          <p:cNvSpPr/>
          <p:nvPr/>
        </p:nvSpPr>
        <p:spPr>
          <a:xfrm>
            <a:off x="9622037" y="6005439"/>
            <a:ext cx="5031635" cy="2915962"/>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chemeClr val="accent4">
              <a:alpha val="14000"/>
            </a:schemeClr>
          </a:solidFill>
          <a:ln w="63500">
            <a:solidFill>
              <a:schemeClr val="accent4">
                <a:alpha val="56000"/>
              </a:schemeClr>
            </a:solidFill>
            <a:miter/>
          </a:ln>
        </p:spPr>
        <p:txBody>
          <a:bodyPr lIns="121918" tIns="121918" rIns="121918" bIns="121918"/>
          <a:lstStyle/>
          <a:p>
            <a:pPr>
              <a:lnSpc>
                <a:spcPct val="100000"/>
              </a:lnSpc>
              <a:spcBef>
                <a:spcPts val="0"/>
              </a:spcBef>
              <a:defRPr sz="3400" b="0">
                <a:latin typeface="Verdana"/>
                <a:ea typeface="Verdana"/>
                <a:cs typeface="Verdana"/>
                <a:sym typeface="Verdana"/>
              </a:defRPr>
            </a:pPr>
            <a:endParaRPr/>
          </a:p>
        </p:txBody>
      </p:sp>
      <p:grpSp>
        <p:nvGrpSpPr>
          <p:cNvPr id="997" name="Core"/>
          <p:cNvGrpSpPr/>
          <p:nvPr/>
        </p:nvGrpSpPr>
        <p:grpSpPr>
          <a:xfrm>
            <a:off x="8139907" y="6953570"/>
            <a:ext cx="2557733" cy="1019647"/>
            <a:chOff x="0" y="0"/>
            <a:chExt cx="2557732" cy="1019645"/>
          </a:xfrm>
        </p:grpSpPr>
        <p:sp>
          <p:nvSpPr>
            <p:cNvPr id="995" name="Rectangle"/>
            <p:cNvSpPr/>
            <p:nvPr/>
          </p:nvSpPr>
          <p:spPr>
            <a:xfrm>
              <a:off x="-1" y="0"/>
              <a:ext cx="2557734" cy="1019646"/>
            </a:xfrm>
            <a:prstGeom prst="rect">
              <a:avLst/>
            </a:prstGeom>
            <a:solidFill>
              <a:schemeClr val="accent4"/>
            </a:solidFill>
            <a:ln w="12700" cap="flat">
              <a:noFill/>
              <a:miter lim="400000"/>
            </a:ln>
            <a:effectLst>
              <a:outerShdw blurRad="38100" dist="25400" dir="5400000" rotWithShape="0">
                <a:srgbClr val="000000">
                  <a:alpha val="50000"/>
                </a:srgbClr>
              </a:outerShdw>
            </a:effectLst>
          </p:spPr>
          <p:txBody>
            <a:bodyPr wrap="square" lIns="121918" tIns="121918" rIns="121918" bIns="121918" numCol="1" anchor="ctr">
              <a:noAutofit/>
            </a:bodyPr>
            <a:lstStyle/>
            <a:p>
              <a:pPr algn="ctr" defTabSz="825500">
                <a:lnSpc>
                  <a:spcPct val="100000"/>
                </a:lnSpc>
                <a:spcBef>
                  <a:spcPts val="0"/>
                </a:spcBef>
                <a:defRPr sz="3700" b="0">
                  <a:solidFill>
                    <a:srgbClr val="FFFFFF"/>
                  </a:solidFill>
                  <a:latin typeface="+mj-lt"/>
                  <a:ea typeface="+mj-ea"/>
                  <a:cs typeface="+mj-cs"/>
                  <a:sym typeface="Helvetica"/>
                </a:defRPr>
              </a:pPr>
              <a:endParaRPr/>
            </a:p>
          </p:txBody>
        </p:sp>
        <p:sp>
          <p:nvSpPr>
            <p:cNvPr id="996" name="Core"/>
            <p:cNvSpPr txBox="1"/>
            <p:nvPr/>
          </p:nvSpPr>
          <p:spPr>
            <a:xfrm>
              <a:off x="-1" y="179623"/>
              <a:ext cx="2557734" cy="6604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ctr">
              <a:spAutoFit/>
            </a:bodyPr>
            <a:lstStyle>
              <a:lvl1pPr algn="ctr" defTabSz="825500">
                <a:lnSpc>
                  <a:spcPct val="100000"/>
                </a:lnSpc>
                <a:spcBef>
                  <a:spcPts val="0"/>
                </a:spcBef>
                <a:defRPr sz="3700" b="0">
                  <a:solidFill>
                    <a:srgbClr val="FFFFFF"/>
                  </a:solidFill>
                  <a:latin typeface="+mj-lt"/>
                  <a:ea typeface="+mj-ea"/>
                  <a:cs typeface="+mj-cs"/>
                  <a:sym typeface="Helvetica"/>
                </a:defRPr>
              </a:lvl1pPr>
            </a:lstStyle>
            <a:p>
              <a:r>
                <a:t>Core</a:t>
              </a:r>
            </a:p>
          </p:txBody>
        </p:sp>
      </p:grpSp>
      <p:sp>
        <p:nvSpPr>
          <p:cNvPr id="1008" name="Provision any infrastructure for any application"/>
          <p:cNvSpPr txBox="1">
            <a:spLocks noGrp="1"/>
          </p:cNvSpPr>
          <p:nvPr>
            <p:ph type="title"/>
          </p:nvPr>
        </p:nvSpPr>
        <p:spPr>
          <a:xfrm>
            <a:off x="1565395" y="875900"/>
            <a:ext cx="21746798" cy="2207524"/>
          </a:xfrm>
          <a:prstGeom prst="rect">
            <a:avLst/>
          </a:prstGeom>
        </p:spPr>
        <p:txBody>
          <a:bodyPr/>
          <a:lstStyle>
            <a:lvl1pPr defTabSz="1664207">
              <a:spcBef>
                <a:spcPts val="1600"/>
              </a:spcBef>
              <a:defRPr sz="6700" spc="-300">
                <a:latin typeface="Verdana"/>
                <a:ea typeface="Verdana"/>
                <a:cs typeface="Verdana"/>
                <a:sym typeface="Verdana"/>
              </a:defRPr>
            </a:lvl1pPr>
          </a:lstStyle>
          <a:p>
            <a:r>
              <a:t>Provision any infrastructure for any application</a:t>
            </a:r>
          </a:p>
        </p:txBody>
      </p:sp>
      <p:grpSp>
        <p:nvGrpSpPr>
          <p:cNvPr id="1013" name="Azure"/>
          <p:cNvGrpSpPr/>
          <p:nvPr/>
        </p:nvGrpSpPr>
        <p:grpSpPr>
          <a:xfrm>
            <a:off x="13370914" y="7115044"/>
            <a:ext cx="1920089" cy="696700"/>
            <a:chOff x="0" y="0"/>
            <a:chExt cx="1920088" cy="696698"/>
          </a:xfrm>
        </p:grpSpPr>
        <p:sp>
          <p:nvSpPr>
            <p:cNvPr id="1011" name="Rectangle"/>
            <p:cNvSpPr/>
            <p:nvPr/>
          </p:nvSpPr>
          <p:spPr>
            <a:xfrm>
              <a:off x="-1" y="0"/>
              <a:ext cx="1920090" cy="696699"/>
            </a:xfrm>
            <a:prstGeom prst="rect">
              <a:avLst/>
            </a:prstGeom>
            <a:solidFill>
              <a:srgbClr val="942192"/>
            </a:solidFill>
            <a:ln w="12700" cap="flat">
              <a:noFill/>
              <a:miter lim="400000"/>
            </a:ln>
            <a:effectLst>
              <a:outerShdw blurRad="38100" dist="25400" dir="5400000" rotWithShape="0">
                <a:srgbClr val="000000">
                  <a:alpha val="50000"/>
                </a:srgbClr>
              </a:outerShdw>
            </a:effectLst>
          </p:spPr>
          <p:txBody>
            <a:bodyPr wrap="square" lIns="121918" tIns="121918" rIns="121918" bIns="121918" numCol="1" anchor="ctr">
              <a:noAutofit/>
            </a:bodyPr>
            <a:lstStyle/>
            <a:p>
              <a:pPr algn="ctr" defTabSz="825500">
                <a:lnSpc>
                  <a:spcPct val="100000"/>
                </a:lnSpc>
                <a:spcBef>
                  <a:spcPts val="0"/>
                </a:spcBef>
                <a:defRPr sz="5000" b="0">
                  <a:solidFill>
                    <a:srgbClr val="FFFFFF"/>
                  </a:solidFill>
                  <a:latin typeface="+mj-lt"/>
                  <a:ea typeface="+mj-ea"/>
                  <a:cs typeface="+mj-cs"/>
                  <a:sym typeface="Helvetica"/>
                </a:defRPr>
              </a:pPr>
              <a:endParaRPr/>
            </a:p>
          </p:txBody>
        </p:sp>
        <p:sp>
          <p:nvSpPr>
            <p:cNvPr id="1012" name="Azure"/>
            <p:cNvSpPr txBox="1"/>
            <p:nvPr/>
          </p:nvSpPr>
          <p:spPr>
            <a:xfrm>
              <a:off x="-1" y="68949"/>
              <a:ext cx="1920090" cy="5588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ctr">
              <a:spAutoFit/>
            </a:bodyPr>
            <a:lstStyle>
              <a:lvl1pPr algn="ctr" defTabSz="825500">
                <a:lnSpc>
                  <a:spcPct val="100000"/>
                </a:lnSpc>
                <a:spcBef>
                  <a:spcPts val="0"/>
                </a:spcBef>
                <a:defRPr sz="3000" b="0">
                  <a:solidFill>
                    <a:srgbClr val="FFFFFF"/>
                  </a:solidFill>
                  <a:latin typeface="+mj-lt"/>
                  <a:ea typeface="+mj-ea"/>
                  <a:cs typeface="+mj-cs"/>
                  <a:sym typeface="Helvetica"/>
                </a:defRPr>
              </a:lvl1pPr>
            </a:lstStyle>
            <a:p>
              <a:r>
                <a:t>Azure</a:t>
              </a:r>
            </a:p>
          </p:txBody>
        </p:sp>
      </p:grpSp>
    </p:spTree>
    <p:extLst>
      <p:ext uri="{BB962C8B-B14F-4D97-AF65-F5344CB8AC3E}">
        <p14:creationId xmlns:p14="http://schemas.microsoft.com/office/powerpoint/2010/main" val="2574816115"/>
      </p:ext>
    </p:extLst>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79576EB-A140-5D48-9A84-5AE68D4CA30D}"/>
              </a:ext>
            </a:extLst>
          </p:cNvPr>
          <p:cNvSpPr>
            <a:spLocks noGrp="1"/>
          </p:cNvSpPr>
          <p:nvPr>
            <p:ph type="title"/>
          </p:nvPr>
        </p:nvSpPr>
        <p:spPr/>
        <p:txBody>
          <a:bodyPr/>
          <a:lstStyle/>
          <a:p>
            <a:r>
              <a:rPr lang="en-US" dirty="0"/>
              <a:t>Terraform Providers</a:t>
            </a:r>
          </a:p>
        </p:txBody>
      </p:sp>
      <p:sp>
        <p:nvSpPr>
          <p:cNvPr id="4" name="Text Placeholder 3">
            <a:extLst>
              <a:ext uri="{FF2B5EF4-FFF2-40B4-BE49-F238E27FC236}">
                <a16:creationId xmlns:a16="http://schemas.microsoft.com/office/drawing/2014/main" id="{345BD554-0430-644B-9505-EC7B3F73DED3}"/>
              </a:ext>
            </a:extLst>
          </p:cNvPr>
          <p:cNvSpPr>
            <a:spLocks noGrp="1"/>
          </p:cNvSpPr>
          <p:nvPr>
            <p:ph type="body" sz="quarter" idx="10"/>
          </p:nvPr>
        </p:nvSpPr>
        <p:spPr/>
        <p:txBody>
          <a:bodyPr/>
          <a:lstStyle/>
          <a:p>
            <a:r>
              <a:rPr lang="en-US" dirty="0"/>
              <a:t>https://</a:t>
            </a:r>
            <a:r>
              <a:rPr lang="en-US" dirty="0" err="1"/>
              <a:t>github.com</a:t>
            </a:r>
            <a:r>
              <a:rPr lang="en-US" dirty="0"/>
              <a:t>/terraform-providers</a:t>
            </a:r>
          </a:p>
        </p:txBody>
      </p:sp>
      <p:pic>
        <p:nvPicPr>
          <p:cNvPr id="2" name="Picture 1">
            <a:extLst>
              <a:ext uri="{FF2B5EF4-FFF2-40B4-BE49-F238E27FC236}">
                <a16:creationId xmlns:a16="http://schemas.microsoft.com/office/drawing/2014/main" id="{03F0D539-0245-AC4C-BBAB-1629BC27CD8B}"/>
              </a:ext>
            </a:extLst>
          </p:cNvPr>
          <p:cNvPicPr>
            <a:picLocks noChangeAspect="1"/>
          </p:cNvPicPr>
          <p:nvPr/>
        </p:nvPicPr>
        <p:blipFill>
          <a:blip r:embed="rId3"/>
          <a:stretch>
            <a:fillRect/>
          </a:stretch>
        </p:blipFill>
        <p:spPr>
          <a:xfrm>
            <a:off x="1451868" y="2571537"/>
            <a:ext cx="20265131" cy="10311026"/>
          </a:xfrm>
          <a:prstGeom prst="rect">
            <a:avLst/>
          </a:prstGeom>
        </p:spPr>
      </p:pic>
    </p:spTree>
    <p:extLst>
      <p:ext uri="{BB962C8B-B14F-4D97-AF65-F5344CB8AC3E}">
        <p14:creationId xmlns:p14="http://schemas.microsoft.com/office/powerpoint/2010/main" val="1799017393"/>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00ED5EF-6E5B-BE48-B9A4-D80ADB1843C5}"/>
              </a:ext>
            </a:extLst>
          </p:cNvPr>
          <p:cNvSpPr>
            <a:spLocks noGrp="1"/>
          </p:cNvSpPr>
          <p:nvPr>
            <p:ph type="body" idx="1"/>
          </p:nvPr>
        </p:nvSpPr>
        <p:spPr/>
        <p:txBody>
          <a:bodyPr anchor="ctr">
            <a:normAutofit/>
          </a:bodyPr>
          <a:lstStyle/>
          <a:p>
            <a:pPr marL="0" indent="0" algn="ctr">
              <a:buNone/>
            </a:pPr>
            <a:r>
              <a:rPr lang="en-US" sz="7200" u="sng" dirty="0">
                <a:hlinkClick r:id="rId3"/>
              </a:rPr>
              <a:t>https://goo.gl/forms/R1va12J0ZEUplv2D3</a:t>
            </a:r>
            <a:endParaRPr lang="en-US" sz="7200" u="sng" dirty="0"/>
          </a:p>
        </p:txBody>
      </p:sp>
      <p:sp>
        <p:nvSpPr>
          <p:cNvPr id="3" name="Title 2">
            <a:extLst>
              <a:ext uri="{FF2B5EF4-FFF2-40B4-BE49-F238E27FC236}">
                <a16:creationId xmlns:a16="http://schemas.microsoft.com/office/drawing/2014/main" id="{1A5A7929-5A62-4247-BCFE-AF3DDBD88544}"/>
              </a:ext>
            </a:extLst>
          </p:cNvPr>
          <p:cNvSpPr>
            <a:spLocks noGrp="1"/>
          </p:cNvSpPr>
          <p:nvPr>
            <p:ph type="title"/>
          </p:nvPr>
        </p:nvSpPr>
        <p:spPr/>
        <p:txBody>
          <a:bodyPr/>
          <a:lstStyle/>
          <a:p>
            <a:r>
              <a:rPr lang="en-US" dirty="0"/>
              <a:t>Pre-Session Survey</a:t>
            </a:r>
          </a:p>
        </p:txBody>
      </p:sp>
      <p:sp>
        <p:nvSpPr>
          <p:cNvPr id="4" name="Text Placeholder 3">
            <a:extLst>
              <a:ext uri="{FF2B5EF4-FFF2-40B4-BE49-F238E27FC236}">
                <a16:creationId xmlns:a16="http://schemas.microsoft.com/office/drawing/2014/main" id="{A3287F45-AF35-B648-BA08-8D08A45FBC14}"/>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3383252175"/>
      </p:ext>
    </p:extLst>
  </p:cSld>
  <p:clrMapOvr>
    <a:masterClrMapping/>
  </p:clrMapOvr>
  <p:transition spd="me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89C9191-E43D-574C-8A52-F2118C7C6ACF}"/>
              </a:ext>
            </a:extLst>
          </p:cNvPr>
          <p:cNvSpPr>
            <a:spLocks noGrp="1"/>
          </p:cNvSpPr>
          <p:nvPr>
            <p:ph type="body" idx="1"/>
          </p:nvPr>
        </p:nvSpPr>
        <p:spPr>
          <a:xfrm>
            <a:off x="1453186" y="3349719"/>
            <a:ext cx="10785387" cy="9241292"/>
          </a:xfrm>
        </p:spPr>
        <p:txBody>
          <a:bodyPr>
            <a:normAutofit/>
          </a:bodyPr>
          <a:lstStyle/>
          <a:p>
            <a:pPr marL="0" indent="0">
              <a:buNone/>
            </a:pPr>
            <a:endParaRPr lang="en-US" dirty="0"/>
          </a:p>
          <a:p>
            <a:pPr marL="0" indent="0">
              <a:buNone/>
            </a:pPr>
            <a:r>
              <a:rPr lang="en-US" dirty="0"/>
              <a:t>150+ resources</a:t>
            </a:r>
          </a:p>
          <a:p>
            <a:pPr marL="0" indent="0">
              <a:buNone/>
            </a:pPr>
            <a:endParaRPr lang="en-US" dirty="0"/>
          </a:p>
          <a:p>
            <a:pPr marL="0" indent="0">
              <a:buNone/>
            </a:pPr>
            <a:r>
              <a:rPr lang="en-US" dirty="0"/>
              <a:t>Very active code base</a:t>
            </a:r>
          </a:p>
          <a:p>
            <a:pPr marL="0" indent="0">
              <a:buNone/>
            </a:pPr>
            <a:endParaRPr lang="en-US" dirty="0"/>
          </a:p>
          <a:p>
            <a:pPr marL="0" indent="0">
              <a:buNone/>
            </a:pPr>
            <a:r>
              <a:rPr lang="en-US" dirty="0"/>
              <a:t>Frequent releases</a:t>
            </a:r>
          </a:p>
          <a:p>
            <a:pPr lvl="1">
              <a:buFont typeface="Courier New" panose="02070309020205020404" pitchFamily="49" charset="0"/>
              <a:buChar char="o"/>
            </a:pPr>
            <a:r>
              <a:rPr lang="en-US" dirty="0"/>
              <a:t>Jan  2018 -&gt; </a:t>
            </a:r>
            <a:r>
              <a:rPr lang="en-US" b="1" dirty="0"/>
              <a:t>v1.0.0</a:t>
            </a:r>
          </a:p>
          <a:p>
            <a:pPr lvl="1">
              <a:buFont typeface="Courier New" panose="02070309020205020404" pitchFamily="49" charset="0"/>
              <a:buChar char="o"/>
            </a:pPr>
            <a:r>
              <a:rPr lang="en-US" dirty="0"/>
              <a:t>May 2018 -&gt; </a:t>
            </a:r>
            <a:r>
              <a:rPr lang="en-US" b="1" dirty="0"/>
              <a:t>v1.18.0</a:t>
            </a:r>
          </a:p>
          <a:p>
            <a:pPr marL="0" indent="0">
              <a:buNone/>
            </a:pPr>
            <a:endParaRPr lang="en-US" dirty="0"/>
          </a:p>
          <a:p>
            <a:pPr marL="0" indent="0">
              <a:buNone/>
            </a:pPr>
            <a:r>
              <a:rPr lang="en-US" dirty="0"/>
              <a:t>Great visibility into progress</a:t>
            </a:r>
          </a:p>
        </p:txBody>
      </p:sp>
      <p:sp>
        <p:nvSpPr>
          <p:cNvPr id="3" name="Title 2">
            <a:extLst>
              <a:ext uri="{FF2B5EF4-FFF2-40B4-BE49-F238E27FC236}">
                <a16:creationId xmlns:a16="http://schemas.microsoft.com/office/drawing/2014/main" id="{A0A16E3C-F810-824A-9BFB-C46B1FEDA063}"/>
              </a:ext>
            </a:extLst>
          </p:cNvPr>
          <p:cNvSpPr>
            <a:spLocks noGrp="1"/>
          </p:cNvSpPr>
          <p:nvPr>
            <p:ph type="title"/>
          </p:nvPr>
        </p:nvSpPr>
        <p:spPr/>
        <p:txBody>
          <a:bodyPr>
            <a:normAutofit/>
          </a:bodyPr>
          <a:lstStyle/>
          <a:p>
            <a:r>
              <a:rPr lang="en-US" dirty="0"/>
              <a:t>Azure Provider</a:t>
            </a:r>
          </a:p>
        </p:txBody>
      </p:sp>
      <p:sp>
        <p:nvSpPr>
          <p:cNvPr id="4" name="Text Placeholder 3">
            <a:extLst>
              <a:ext uri="{FF2B5EF4-FFF2-40B4-BE49-F238E27FC236}">
                <a16:creationId xmlns:a16="http://schemas.microsoft.com/office/drawing/2014/main" id="{3431F2F7-5092-1F4B-8D04-70C0ECC99783}"/>
              </a:ext>
            </a:extLst>
          </p:cNvPr>
          <p:cNvSpPr>
            <a:spLocks noGrp="1"/>
          </p:cNvSpPr>
          <p:nvPr>
            <p:ph type="body" sz="quarter" idx="10"/>
          </p:nvPr>
        </p:nvSpPr>
        <p:spPr/>
        <p:txBody>
          <a:bodyPr/>
          <a:lstStyle/>
          <a:p>
            <a:r>
              <a:rPr lang="en-US" dirty="0"/>
              <a:t>https://</a:t>
            </a:r>
            <a:r>
              <a:rPr lang="en-US" dirty="0" err="1"/>
              <a:t>github.com</a:t>
            </a:r>
            <a:r>
              <a:rPr lang="en-US" dirty="0"/>
              <a:t>/terraform-providers/terraform-provider-</a:t>
            </a:r>
            <a:r>
              <a:rPr lang="en-US" dirty="0" err="1"/>
              <a:t>azurerm</a:t>
            </a:r>
            <a:endParaRPr lang="en-US" dirty="0"/>
          </a:p>
        </p:txBody>
      </p:sp>
      <p:pic>
        <p:nvPicPr>
          <p:cNvPr id="6" name="Picture 5">
            <a:extLst>
              <a:ext uri="{FF2B5EF4-FFF2-40B4-BE49-F238E27FC236}">
                <a16:creationId xmlns:a16="http://schemas.microsoft.com/office/drawing/2014/main" id="{7B87A0D8-6763-3944-9599-B56B8ABF8286}"/>
              </a:ext>
            </a:extLst>
          </p:cNvPr>
          <p:cNvPicPr>
            <a:picLocks noChangeAspect="1"/>
          </p:cNvPicPr>
          <p:nvPr/>
        </p:nvPicPr>
        <p:blipFill>
          <a:blip r:embed="rId3"/>
          <a:stretch>
            <a:fillRect/>
          </a:stretch>
        </p:blipFill>
        <p:spPr>
          <a:xfrm>
            <a:off x="10582191" y="3818918"/>
            <a:ext cx="12893451" cy="8011131"/>
          </a:xfrm>
          <a:prstGeom prst="rect">
            <a:avLst/>
          </a:prstGeom>
        </p:spPr>
      </p:pic>
    </p:spTree>
    <p:extLst>
      <p:ext uri="{BB962C8B-B14F-4D97-AF65-F5344CB8AC3E}">
        <p14:creationId xmlns:p14="http://schemas.microsoft.com/office/powerpoint/2010/main" val="399470673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BB9AF64-FF80-504B-9219-6B0CE7C2955C}"/>
              </a:ext>
            </a:extLst>
          </p:cNvPr>
          <p:cNvSpPr>
            <a:spLocks noGrp="1"/>
          </p:cNvSpPr>
          <p:nvPr>
            <p:ph type="title"/>
          </p:nvPr>
        </p:nvSpPr>
        <p:spPr/>
        <p:txBody>
          <a:bodyPr/>
          <a:lstStyle/>
          <a:p>
            <a:r>
              <a:rPr lang="en-US" dirty="0"/>
              <a:t>Azure Provider Documentation</a:t>
            </a:r>
          </a:p>
        </p:txBody>
      </p:sp>
      <p:sp>
        <p:nvSpPr>
          <p:cNvPr id="4" name="Text Placeholder 3">
            <a:extLst>
              <a:ext uri="{FF2B5EF4-FFF2-40B4-BE49-F238E27FC236}">
                <a16:creationId xmlns:a16="http://schemas.microsoft.com/office/drawing/2014/main" id="{D3F77377-F284-0948-99D5-EDA31470F437}"/>
              </a:ext>
            </a:extLst>
          </p:cNvPr>
          <p:cNvSpPr>
            <a:spLocks noGrp="1"/>
          </p:cNvSpPr>
          <p:nvPr>
            <p:ph type="body" sz="quarter" idx="10"/>
          </p:nvPr>
        </p:nvSpPr>
        <p:spPr/>
        <p:txBody>
          <a:bodyPr/>
          <a:lstStyle/>
          <a:p>
            <a:r>
              <a:rPr lang="en-US" dirty="0"/>
              <a:t>https://</a:t>
            </a:r>
            <a:r>
              <a:rPr lang="en-US" dirty="0" err="1"/>
              <a:t>www.terraform.io</a:t>
            </a:r>
            <a:r>
              <a:rPr lang="en-US" dirty="0"/>
              <a:t>/docs/providers/</a:t>
            </a:r>
            <a:r>
              <a:rPr lang="en-US" dirty="0" err="1"/>
              <a:t>azurerm</a:t>
            </a:r>
            <a:endParaRPr lang="en-US" dirty="0"/>
          </a:p>
        </p:txBody>
      </p:sp>
      <p:pic>
        <p:nvPicPr>
          <p:cNvPr id="5" name="Picture 4">
            <a:extLst>
              <a:ext uri="{FF2B5EF4-FFF2-40B4-BE49-F238E27FC236}">
                <a16:creationId xmlns:a16="http://schemas.microsoft.com/office/drawing/2014/main" id="{EE335173-EFA6-5C4C-A3C5-44C0D615DE2A}"/>
              </a:ext>
            </a:extLst>
          </p:cNvPr>
          <p:cNvPicPr>
            <a:picLocks noChangeAspect="1"/>
          </p:cNvPicPr>
          <p:nvPr/>
        </p:nvPicPr>
        <p:blipFill>
          <a:blip r:embed="rId3"/>
          <a:stretch>
            <a:fillRect/>
          </a:stretch>
        </p:blipFill>
        <p:spPr>
          <a:xfrm>
            <a:off x="2602509" y="2855758"/>
            <a:ext cx="19445516" cy="9739154"/>
          </a:xfrm>
          <a:prstGeom prst="rect">
            <a:avLst/>
          </a:prstGeom>
        </p:spPr>
      </p:pic>
    </p:spTree>
    <p:extLst>
      <p:ext uri="{BB962C8B-B14F-4D97-AF65-F5344CB8AC3E}">
        <p14:creationId xmlns:p14="http://schemas.microsoft.com/office/powerpoint/2010/main" val="316658093"/>
      </p:ext>
    </p:extLst>
  </p:cSld>
  <p:clrMapOvr>
    <a:masterClrMapping/>
  </p:clrMapOvr>
  <p:transition spd="me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B8F65D3-C2F9-8D4E-9D00-9CD357A2A0A0}"/>
              </a:ext>
            </a:extLst>
          </p:cNvPr>
          <p:cNvSpPr>
            <a:spLocks noGrp="1"/>
          </p:cNvSpPr>
          <p:nvPr>
            <p:ph type="body" idx="1"/>
          </p:nvPr>
        </p:nvSpPr>
        <p:spPr/>
        <p:txBody>
          <a:bodyPr/>
          <a:lstStyle/>
          <a:p>
            <a:pPr marL="0" indent="0">
              <a:buNone/>
            </a:pPr>
            <a:endParaRPr lang="en-US" dirty="0"/>
          </a:p>
          <a:p>
            <a:pPr marL="0" indent="0">
              <a:buNone/>
            </a:pPr>
            <a:r>
              <a:rPr lang="en-US" dirty="0"/>
              <a:t>Human-readable configuration (HCL) is designed for human consumption so users can quickly interpret and understand their infrastructure configuration.</a:t>
            </a:r>
          </a:p>
          <a:p>
            <a:pPr marL="0" indent="0">
              <a:buNone/>
            </a:pPr>
            <a:endParaRPr lang="en-US" dirty="0"/>
          </a:p>
          <a:p>
            <a:pPr marL="0" indent="0">
              <a:buNone/>
            </a:pPr>
            <a:r>
              <a:rPr lang="en-US" dirty="0"/>
              <a:t>HCL includes a full JSON parser for machine-generated configurations.</a:t>
            </a:r>
          </a:p>
          <a:p>
            <a:pPr marL="0" indent="0">
              <a:buNone/>
            </a:pPr>
            <a:endParaRPr lang="en-US" dirty="0"/>
          </a:p>
        </p:txBody>
      </p:sp>
      <p:sp>
        <p:nvSpPr>
          <p:cNvPr id="3" name="Title 2">
            <a:extLst>
              <a:ext uri="{FF2B5EF4-FFF2-40B4-BE49-F238E27FC236}">
                <a16:creationId xmlns:a16="http://schemas.microsoft.com/office/drawing/2014/main" id="{3D2E22C0-8245-E74C-8EA5-CE6BDBCF6723}"/>
              </a:ext>
            </a:extLst>
          </p:cNvPr>
          <p:cNvSpPr>
            <a:spLocks noGrp="1"/>
          </p:cNvSpPr>
          <p:nvPr>
            <p:ph type="title"/>
          </p:nvPr>
        </p:nvSpPr>
        <p:spPr/>
        <p:txBody>
          <a:bodyPr>
            <a:normAutofit/>
          </a:bodyPr>
          <a:lstStyle/>
          <a:p>
            <a:r>
              <a:rPr lang="en-US" dirty="0" err="1"/>
              <a:t>Hashicorp</a:t>
            </a:r>
            <a:r>
              <a:rPr lang="en-US" dirty="0"/>
              <a:t> Configuration Language</a:t>
            </a:r>
          </a:p>
        </p:txBody>
      </p:sp>
      <p:sp>
        <p:nvSpPr>
          <p:cNvPr id="10" name="Text Placeholder 9">
            <a:extLst>
              <a:ext uri="{FF2B5EF4-FFF2-40B4-BE49-F238E27FC236}">
                <a16:creationId xmlns:a16="http://schemas.microsoft.com/office/drawing/2014/main" id="{A79A5231-3721-9B4D-8B16-083AE6DF42A2}"/>
              </a:ext>
            </a:extLst>
          </p:cNvPr>
          <p:cNvSpPr>
            <a:spLocks noGrp="1"/>
          </p:cNvSpPr>
          <p:nvPr>
            <p:ph type="body" sz="quarter" idx="10"/>
          </p:nvPr>
        </p:nvSpPr>
        <p:spPr/>
        <p:txBody>
          <a:bodyPr/>
          <a:lstStyle/>
          <a:p>
            <a:r>
              <a:rPr lang="en-US" dirty="0">
                <a:hlinkClick r:id="rId3"/>
              </a:rPr>
              <a:t>https://github.com/hashicorp/hcl</a:t>
            </a:r>
            <a:endParaRPr lang="en-US" dirty="0"/>
          </a:p>
        </p:txBody>
      </p:sp>
      <p:sp>
        <p:nvSpPr>
          <p:cNvPr id="8" name="TextBox 7">
            <a:extLst>
              <a:ext uri="{FF2B5EF4-FFF2-40B4-BE49-F238E27FC236}">
                <a16:creationId xmlns:a16="http://schemas.microsoft.com/office/drawing/2014/main" id="{D8B9BA18-FA49-DF49-98B8-9AE9B1106021}"/>
              </a:ext>
            </a:extLst>
          </p:cNvPr>
          <p:cNvSpPr txBox="1"/>
          <p:nvPr/>
        </p:nvSpPr>
        <p:spPr>
          <a:xfrm>
            <a:off x="18717491" y="10099239"/>
            <a:ext cx="246284" cy="901270"/>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121919" tIns="121919" rIns="121919" bIns="121919" numCol="1" spcCol="38100" rtlCol="0" anchor="b">
            <a:spAutoFit/>
          </a:bodyPr>
          <a:lstStyle/>
          <a:p>
            <a:pPr marL="0" marR="0" indent="0" algn="l" defTabSz="1828800" rtl="0" fontAlgn="auto" latinLnBrk="0" hangingPunct="0">
              <a:lnSpc>
                <a:spcPct val="80000"/>
              </a:lnSpc>
              <a:spcBef>
                <a:spcPts val="500"/>
              </a:spcBef>
              <a:spcAft>
                <a:spcPts val="0"/>
              </a:spcAft>
              <a:buClrTx/>
              <a:buSzTx/>
              <a:buFontTx/>
              <a:buNone/>
              <a:tabLst/>
            </a:pPr>
            <a:endParaRPr kumimoji="0" lang="en-US" sz="4800" b="1" i="0" u="none" strike="noStrike" cap="none" spc="0" normalizeH="0" baseline="0" dirty="0">
              <a:ln>
                <a:noFill/>
              </a:ln>
              <a:solidFill>
                <a:srgbClr val="FFFFFF"/>
              </a:solidFill>
              <a:effectLst/>
              <a:uFillTx/>
              <a:latin typeface="Tahoma"/>
              <a:ea typeface="Tahoma"/>
              <a:cs typeface="Tahoma"/>
              <a:sym typeface="Tahoma"/>
            </a:endParaRPr>
          </a:p>
        </p:txBody>
      </p:sp>
    </p:spTree>
    <p:extLst>
      <p:ext uri="{BB962C8B-B14F-4D97-AF65-F5344CB8AC3E}">
        <p14:creationId xmlns:p14="http://schemas.microsoft.com/office/powerpoint/2010/main" val="4291649604"/>
      </p:ext>
    </p:extLst>
  </p:cSld>
  <p:clrMapOvr>
    <a:masterClrMapping/>
  </p:clrMapOvr>
  <p:transition spd="me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89D9DC8-C8C5-3E4C-9544-D5009E07E019}"/>
              </a:ext>
            </a:extLst>
          </p:cNvPr>
          <p:cNvSpPr>
            <a:spLocks noGrp="1"/>
          </p:cNvSpPr>
          <p:nvPr>
            <p:ph type="body" sz="half" idx="13"/>
          </p:nvPr>
        </p:nvSpPr>
        <p:spPr/>
        <p:txBody>
          <a:bodyPr>
            <a:normAutofit/>
          </a:bodyPr>
          <a:lstStyle/>
          <a:p>
            <a:pPr marL="0" indent="0">
              <a:spcBef>
                <a:spcPts val="0"/>
              </a:spcBef>
              <a:buNone/>
            </a:pPr>
            <a:r>
              <a:rPr lang="en-US" sz="3600" dirty="0">
                <a:solidFill>
                  <a:srgbClr val="D73A49"/>
                </a:solidFill>
                <a:latin typeface="Menlo" panose="020B0609030804020204" pitchFamily="49" charset="0"/>
                <a:ea typeface="Times New Roman" panose="02020603050405020304" pitchFamily="18" charset="0"/>
              </a:rPr>
              <a:t>resource</a:t>
            </a:r>
            <a:r>
              <a:rPr lang="en-US" sz="3600" dirty="0">
                <a:solidFill>
                  <a:srgbClr val="22863A"/>
                </a:solidFill>
                <a:latin typeface="Menlo" panose="020B0609030804020204" pitchFamily="49" charset="0"/>
                <a:ea typeface="Times New Roman" panose="02020603050405020304" pitchFamily="18" charset="0"/>
              </a:rPr>
              <a:t> "</a:t>
            </a:r>
            <a:r>
              <a:rPr lang="en-US" sz="3600" dirty="0" err="1">
                <a:solidFill>
                  <a:srgbClr val="22863A"/>
                </a:solidFill>
                <a:latin typeface="Menlo" panose="020B0609030804020204" pitchFamily="49" charset="0"/>
                <a:ea typeface="Times New Roman" panose="02020603050405020304" pitchFamily="18" charset="0"/>
              </a:rPr>
              <a:t>azurerm_resource_group</a:t>
            </a:r>
            <a:r>
              <a:rPr lang="en-US" sz="3600" dirty="0">
                <a:solidFill>
                  <a:srgbClr val="22863A"/>
                </a:solidFill>
                <a:latin typeface="Menlo" panose="020B0609030804020204" pitchFamily="49" charset="0"/>
                <a:ea typeface="Times New Roman" panose="02020603050405020304" pitchFamily="18" charset="0"/>
              </a:rPr>
              <a:t>" "</a:t>
            </a:r>
            <a:r>
              <a:rPr lang="en-US" sz="3600" dirty="0" err="1">
                <a:solidFill>
                  <a:srgbClr val="22863A"/>
                </a:solidFill>
                <a:latin typeface="Menlo" panose="020B0609030804020204" pitchFamily="49" charset="0"/>
                <a:ea typeface="Times New Roman" panose="02020603050405020304" pitchFamily="18" charset="0"/>
              </a:rPr>
              <a:t>myfirstrg</a:t>
            </a:r>
            <a:r>
              <a:rPr lang="en-US" sz="3600" dirty="0">
                <a:solidFill>
                  <a:srgbClr val="22863A"/>
                </a:solidFill>
                <a:latin typeface="Menlo" panose="020B0609030804020204" pitchFamily="49" charset="0"/>
                <a:ea typeface="Times New Roman" panose="02020603050405020304" pitchFamily="18" charset="0"/>
              </a:rPr>
              <a:t>"</a:t>
            </a:r>
            <a:r>
              <a:rPr lang="en-US" sz="3600" dirty="0">
                <a:solidFill>
                  <a:srgbClr val="24292E"/>
                </a:solidFill>
                <a:latin typeface="Menlo" panose="020B0609030804020204" pitchFamily="49" charset="0"/>
                <a:ea typeface="Times New Roman" panose="02020603050405020304" pitchFamily="18" charset="0"/>
              </a:rPr>
              <a:t> { </a:t>
            </a:r>
            <a:endParaRPr lang="en-US" sz="1200" dirty="0">
              <a:latin typeface="Times New Roman" panose="02020603050405020304" pitchFamily="18" charset="0"/>
              <a:ea typeface="Times New Roman" panose="02020603050405020304" pitchFamily="18" charset="0"/>
            </a:endParaRPr>
          </a:p>
          <a:p>
            <a:pPr marL="0" indent="0">
              <a:spcBef>
                <a:spcPts val="0"/>
              </a:spcBef>
              <a:buNone/>
            </a:pPr>
            <a:r>
              <a:rPr lang="en-US" sz="3600" dirty="0">
                <a:solidFill>
                  <a:srgbClr val="24292E"/>
                </a:solidFill>
                <a:latin typeface="Menlo" panose="020B0609030804020204" pitchFamily="49" charset="0"/>
                <a:ea typeface="Times New Roman" panose="02020603050405020304" pitchFamily="18" charset="0"/>
              </a:rPr>
              <a:t>  name     </a:t>
            </a:r>
            <a:r>
              <a:rPr lang="en-US" sz="3600" dirty="0">
                <a:solidFill>
                  <a:srgbClr val="D73A49"/>
                </a:solidFill>
                <a:latin typeface="Menlo" panose="020B0609030804020204" pitchFamily="49" charset="0"/>
                <a:ea typeface="Times New Roman" panose="02020603050405020304" pitchFamily="18" charset="0"/>
              </a:rPr>
              <a:t>=</a:t>
            </a:r>
            <a:r>
              <a:rPr lang="en-US" sz="3600" dirty="0">
                <a:solidFill>
                  <a:srgbClr val="24292E"/>
                </a:solidFill>
                <a:latin typeface="Menlo" panose="020B0609030804020204" pitchFamily="49" charset="0"/>
                <a:ea typeface="Times New Roman" panose="02020603050405020304" pitchFamily="18" charset="0"/>
              </a:rPr>
              <a:t> </a:t>
            </a:r>
            <a:r>
              <a:rPr lang="en-US" sz="3600" dirty="0">
                <a:solidFill>
                  <a:srgbClr val="22863A"/>
                </a:solidFill>
                <a:latin typeface="Menlo" panose="020B0609030804020204" pitchFamily="49" charset="0"/>
                <a:ea typeface="Times New Roman" panose="02020603050405020304" pitchFamily="18" charset="0"/>
              </a:rPr>
              <a:t>"</a:t>
            </a:r>
            <a:r>
              <a:rPr lang="en-US" sz="3600" dirty="0" err="1">
                <a:solidFill>
                  <a:srgbClr val="22863A"/>
                </a:solidFill>
                <a:latin typeface="Menlo" panose="020B0609030804020204" pitchFamily="49" charset="0"/>
                <a:ea typeface="Times New Roman" panose="02020603050405020304" pitchFamily="18" charset="0"/>
              </a:rPr>
              <a:t>myfirstresourcegroup</a:t>
            </a:r>
            <a:r>
              <a:rPr lang="en-US" sz="3600" dirty="0">
                <a:solidFill>
                  <a:srgbClr val="22863A"/>
                </a:solidFill>
                <a:latin typeface="Menlo" panose="020B0609030804020204" pitchFamily="49" charset="0"/>
                <a:ea typeface="Times New Roman" panose="02020603050405020304" pitchFamily="18" charset="0"/>
              </a:rPr>
              <a:t>"</a:t>
            </a:r>
            <a:r>
              <a:rPr lang="en-US" sz="3600" dirty="0">
                <a:solidFill>
                  <a:srgbClr val="24292E"/>
                </a:solidFill>
                <a:latin typeface="Menlo" panose="020B0609030804020204" pitchFamily="49" charset="0"/>
                <a:ea typeface="Times New Roman" panose="02020603050405020304" pitchFamily="18" charset="0"/>
              </a:rPr>
              <a:t>  </a:t>
            </a:r>
            <a:endParaRPr lang="en-US" sz="1200" dirty="0">
              <a:latin typeface="Times New Roman" panose="02020603050405020304" pitchFamily="18" charset="0"/>
              <a:ea typeface="Times New Roman" panose="02020603050405020304" pitchFamily="18" charset="0"/>
            </a:endParaRPr>
          </a:p>
          <a:p>
            <a:pPr marL="0" indent="0">
              <a:spcBef>
                <a:spcPts val="0"/>
              </a:spcBef>
              <a:buNone/>
            </a:pPr>
            <a:r>
              <a:rPr lang="en-US" sz="3600" dirty="0">
                <a:solidFill>
                  <a:srgbClr val="24292E"/>
                </a:solidFill>
                <a:latin typeface="Menlo" panose="020B0609030804020204" pitchFamily="49" charset="0"/>
                <a:ea typeface="Times New Roman" panose="02020603050405020304" pitchFamily="18" charset="0"/>
              </a:rPr>
              <a:t>  location </a:t>
            </a:r>
            <a:r>
              <a:rPr lang="en-US" sz="3600" dirty="0">
                <a:solidFill>
                  <a:srgbClr val="D73A49"/>
                </a:solidFill>
                <a:latin typeface="Menlo" panose="020B0609030804020204" pitchFamily="49" charset="0"/>
                <a:ea typeface="Times New Roman" panose="02020603050405020304" pitchFamily="18" charset="0"/>
              </a:rPr>
              <a:t>=</a:t>
            </a:r>
            <a:r>
              <a:rPr lang="en-US" sz="3600" dirty="0">
                <a:solidFill>
                  <a:srgbClr val="24292E"/>
                </a:solidFill>
                <a:latin typeface="Menlo" panose="020B0609030804020204" pitchFamily="49" charset="0"/>
                <a:ea typeface="Times New Roman" panose="02020603050405020304" pitchFamily="18" charset="0"/>
              </a:rPr>
              <a:t> </a:t>
            </a:r>
            <a:r>
              <a:rPr lang="en-US" sz="3600" dirty="0">
                <a:solidFill>
                  <a:srgbClr val="22863A"/>
                </a:solidFill>
                <a:latin typeface="Menlo" panose="020B0609030804020204" pitchFamily="49" charset="0"/>
                <a:ea typeface="Times New Roman" panose="02020603050405020304" pitchFamily="18" charset="0"/>
              </a:rPr>
              <a:t>”</a:t>
            </a:r>
            <a:r>
              <a:rPr lang="en-US" sz="3600" dirty="0" err="1">
                <a:solidFill>
                  <a:srgbClr val="22863A"/>
                </a:solidFill>
                <a:latin typeface="Menlo" panose="020B0609030804020204" pitchFamily="49" charset="0"/>
                <a:ea typeface="Times New Roman" panose="02020603050405020304" pitchFamily="18" charset="0"/>
              </a:rPr>
              <a:t>eastus</a:t>
            </a:r>
            <a:r>
              <a:rPr lang="en-US" sz="3600" dirty="0">
                <a:solidFill>
                  <a:srgbClr val="22863A"/>
                </a:solidFill>
                <a:latin typeface="Menlo" panose="020B0609030804020204" pitchFamily="49" charset="0"/>
                <a:ea typeface="Times New Roman" panose="02020603050405020304" pitchFamily="18" charset="0"/>
              </a:rPr>
              <a:t>"</a:t>
            </a:r>
            <a:endParaRPr lang="en-US" sz="1200" dirty="0">
              <a:latin typeface="Times New Roman" panose="02020603050405020304" pitchFamily="18" charset="0"/>
              <a:ea typeface="Times New Roman" panose="02020603050405020304" pitchFamily="18" charset="0"/>
            </a:endParaRPr>
          </a:p>
          <a:p>
            <a:pPr marL="0" indent="0">
              <a:spcBef>
                <a:spcPts val="0"/>
              </a:spcBef>
              <a:buNone/>
            </a:pPr>
            <a:r>
              <a:rPr lang="en-US" sz="3600" dirty="0">
                <a:solidFill>
                  <a:srgbClr val="24292E"/>
                </a:solidFill>
                <a:latin typeface="Menlo" panose="020B0609030804020204" pitchFamily="49" charset="0"/>
                <a:ea typeface="Times New Roman" panose="02020603050405020304" pitchFamily="18" charset="0"/>
              </a:rPr>
              <a:t>}</a:t>
            </a:r>
            <a:endParaRPr lang="en-US" sz="1100" dirty="0">
              <a:effectLst/>
              <a:latin typeface="Times New Roman" panose="02020603050405020304" pitchFamily="18" charset="0"/>
              <a:ea typeface="Times New Roman" panose="02020603050405020304" pitchFamily="18" charset="0"/>
            </a:endParaRPr>
          </a:p>
        </p:txBody>
      </p:sp>
      <p:sp>
        <p:nvSpPr>
          <p:cNvPr id="3" name="Text Placeholder 2">
            <a:extLst>
              <a:ext uri="{FF2B5EF4-FFF2-40B4-BE49-F238E27FC236}">
                <a16:creationId xmlns:a16="http://schemas.microsoft.com/office/drawing/2014/main" id="{8AA1CB31-AF41-5144-A404-2D4F1042D88D}"/>
              </a:ext>
            </a:extLst>
          </p:cNvPr>
          <p:cNvSpPr>
            <a:spLocks noGrp="1"/>
          </p:cNvSpPr>
          <p:nvPr>
            <p:ph type="body" sz="quarter" idx="14"/>
          </p:nvPr>
        </p:nvSpPr>
        <p:spPr/>
        <p:txBody>
          <a:bodyPr>
            <a:normAutofit fontScale="55000" lnSpcReduction="20000"/>
          </a:bodyPr>
          <a:lstStyle/>
          <a:p>
            <a:pPr marL="0" indent="0">
              <a:buNone/>
            </a:pPr>
            <a:r>
              <a:rPr lang="en-US" dirty="0" err="1"/>
              <a:t>main.tf</a:t>
            </a:r>
            <a:endParaRPr lang="en-US" dirty="0"/>
          </a:p>
        </p:txBody>
      </p:sp>
      <p:sp>
        <p:nvSpPr>
          <p:cNvPr id="4" name="Text Placeholder 3">
            <a:extLst>
              <a:ext uri="{FF2B5EF4-FFF2-40B4-BE49-F238E27FC236}">
                <a16:creationId xmlns:a16="http://schemas.microsoft.com/office/drawing/2014/main" id="{5BA8BB47-AE78-F247-9753-1C8D2077CDB9}"/>
              </a:ext>
            </a:extLst>
          </p:cNvPr>
          <p:cNvSpPr>
            <a:spLocks noGrp="1"/>
          </p:cNvSpPr>
          <p:nvPr>
            <p:ph type="body" sz="quarter" idx="15"/>
          </p:nvPr>
        </p:nvSpPr>
        <p:spPr/>
        <p:txBody>
          <a:bodyPr/>
          <a:lstStyle/>
          <a:p>
            <a:endParaRPr lang="en-US"/>
          </a:p>
        </p:txBody>
      </p:sp>
      <p:sp>
        <p:nvSpPr>
          <p:cNvPr id="5" name="Title 4">
            <a:extLst>
              <a:ext uri="{FF2B5EF4-FFF2-40B4-BE49-F238E27FC236}">
                <a16:creationId xmlns:a16="http://schemas.microsoft.com/office/drawing/2014/main" id="{F92A4EC6-4EBD-754C-AE77-0AE1353B0901}"/>
              </a:ext>
            </a:extLst>
          </p:cNvPr>
          <p:cNvSpPr>
            <a:spLocks noGrp="1"/>
          </p:cNvSpPr>
          <p:nvPr>
            <p:ph type="title"/>
          </p:nvPr>
        </p:nvSpPr>
        <p:spPr/>
        <p:txBody>
          <a:bodyPr/>
          <a:lstStyle/>
          <a:p>
            <a:endParaRPr lang="en-US" dirty="0"/>
          </a:p>
        </p:txBody>
      </p:sp>
      <p:sp>
        <p:nvSpPr>
          <p:cNvPr id="30" name="TextBox 29">
            <a:extLst>
              <a:ext uri="{FF2B5EF4-FFF2-40B4-BE49-F238E27FC236}">
                <a16:creationId xmlns:a16="http://schemas.microsoft.com/office/drawing/2014/main" id="{8B9B5285-31B0-604C-ACC7-8766D8A6D497}"/>
              </a:ext>
            </a:extLst>
          </p:cNvPr>
          <p:cNvSpPr txBox="1"/>
          <p:nvPr/>
        </p:nvSpPr>
        <p:spPr>
          <a:xfrm>
            <a:off x="14117782" y="6871130"/>
            <a:ext cx="246284" cy="901270"/>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121919" tIns="121919" rIns="121919" bIns="121919" numCol="1" spcCol="38100" rtlCol="0" anchor="b">
            <a:spAutoFit/>
          </a:bodyPr>
          <a:lstStyle/>
          <a:p>
            <a:pPr marL="0" marR="0" indent="0" algn="l" defTabSz="1828800" rtl="0" fontAlgn="auto" latinLnBrk="0" hangingPunct="0">
              <a:lnSpc>
                <a:spcPct val="80000"/>
              </a:lnSpc>
              <a:spcBef>
                <a:spcPts val="500"/>
              </a:spcBef>
              <a:spcAft>
                <a:spcPts val="0"/>
              </a:spcAft>
              <a:buClrTx/>
              <a:buSzTx/>
              <a:buFontTx/>
              <a:buNone/>
              <a:tabLst/>
            </a:pPr>
            <a:endParaRPr kumimoji="0" lang="en-US" sz="4800" b="1" i="0" u="none" strike="noStrike" cap="none" spc="0" normalizeH="0" baseline="0" dirty="0">
              <a:ln>
                <a:noFill/>
              </a:ln>
              <a:solidFill>
                <a:srgbClr val="FFFFFF"/>
              </a:solidFill>
              <a:effectLst/>
              <a:uFillTx/>
              <a:latin typeface="Tahoma"/>
              <a:ea typeface="Tahoma"/>
              <a:cs typeface="Tahoma"/>
              <a:sym typeface="Tahoma"/>
            </a:endParaRPr>
          </a:p>
        </p:txBody>
      </p:sp>
    </p:spTree>
    <p:extLst>
      <p:ext uri="{BB962C8B-B14F-4D97-AF65-F5344CB8AC3E}">
        <p14:creationId xmlns:p14="http://schemas.microsoft.com/office/powerpoint/2010/main" val="2401152980"/>
      </p:ext>
    </p:extLst>
  </p:cSld>
  <p:clrMapOvr>
    <a:masterClrMapping/>
  </p:clrMapOvr>
  <p:transition spd="me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64A45E6-2F75-4140-AFB1-C9ECD68DF0FE}"/>
              </a:ext>
            </a:extLst>
          </p:cNvPr>
          <p:cNvSpPr>
            <a:spLocks noGrp="1"/>
          </p:cNvSpPr>
          <p:nvPr>
            <p:ph type="body" sz="quarter" idx="13"/>
          </p:nvPr>
        </p:nvSpPr>
        <p:spPr/>
        <p:txBody>
          <a:bodyPr/>
          <a:lstStyle/>
          <a:p>
            <a:endParaRPr lang="en-US"/>
          </a:p>
        </p:txBody>
      </p:sp>
      <p:sp>
        <p:nvSpPr>
          <p:cNvPr id="3" name="Title 2">
            <a:extLst>
              <a:ext uri="{FF2B5EF4-FFF2-40B4-BE49-F238E27FC236}">
                <a16:creationId xmlns:a16="http://schemas.microsoft.com/office/drawing/2014/main" id="{643061E9-C065-4C44-94AD-E2B590D2621D}"/>
              </a:ext>
            </a:extLst>
          </p:cNvPr>
          <p:cNvSpPr>
            <a:spLocks noGrp="1"/>
          </p:cNvSpPr>
          <p:nvPr>
            <p:ph type="title"/>
          </p:nvPr>
        </p:nvSpPr>
        <p:spPr/>
        <p:txBody>
          <a:bodyPr/>
          <a:lstStyle/>
          <a:p>
            <a:r>
              <a:rPr lang="en-US" dirty="0"/>
              <a:t>Terraform in Action</a:t>
            </a:r>
          </a:p>
        </p:txBody>
      </p:sp>
    </p:spTree>
    <p:extLst>
      <p:ext uri="{BB962C8B-B14F-4D97-AF65-F5344CB8AC3E}">
        <p14:creationId xmlns:p14="http://schemas.microsoft.com/office/powerpoint/2010/main" val="3019825724"/>
      </p:ext>
    </p:extLst>
  </p:cSld>
  <p:clrMapOvr>
    <a:masterClrMapping/>
  </p:clrMapOvr>
  <p:transition spd="me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1241157-FDE6-B248-BEEC-08FE8CF8FA04}"/>
              </a:ext>
            </a:extLst>
          </p:cNvPr>
          <p:cNvSpPr/>
          <p:nvPr/>
        </p:nvSpPr>
        <p:spPr>
          <a:xfrm>
            <a:off x="6913756" y="4438186"/>
            <a:ext cx="10103006" cy="6289288"/>
          </a:xfrm>
          <a:prstGeom prst="rect">
            <a:avLst/>
          </a:prstGeom>
          <a:solidFill>
            <a:srgbClr val="5C4EE5">
              <a:alpha val="26275"/>
            </a:srgbClr>
          </a:solidFill>
          <a:ln w="76200" cap="flat">
            <a:solidFill>
              <a:srgbClr val="857AEC"/>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9" tIns="121919" rIns="121919" bIns="12191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endParaRPr kumimoji="0" lang="en-US" sz="3400" b="0" i="0" u="none" strike="noStrike" cap="none" spc="0" normalizeH="0" baseline="0">
              <a:ln>
                <a:noFill/>
              </a:ln>
              <a:solidFill>
                <a:srgbClr val="000000"/>
              </a:solidFill>
              <a:effectLst/>
              <a:uFillTx/>
              <a:latin typeface="Verdana"/>
              <a:ea typeface="Verdana"/>
              <a:cs typeface="Verdana"/>
              <a:sym typeface="Verdana"/>
            </a:endParaRPr>
          </a:p>
        </p:txBody>
      </p:sp>
      <p:sp>
        <p:nvSpPr>
          <p:cNvPr id="840" name="Shape 840"/>
          <p:cNvSpPr/>
          <p:nvPr/>
        </p:nvSpPr>
        <p:spPr>
          <a:xfrm>
            <a:off x="13472346" y="3517025"/>
            <a:ext cx="8710406" cy="664634"/>
          </a:xfrm>
          <a:prstGeom prst="rect">
            <a:avLst/>
          </a:prstGeom>
          <a:ln w="254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lgn="ctr">
              <a:lnSpc>
                <a:spcPct val="150000"/>
              </a:lnSpc>
              <a:spcBef>
                <a:spcPts val="0"/>
              </a:spcBef>
              <a:defRPr sz="2600" cap="all">
                <a:solidFill>
                  <a:srgbClr val="44546A"/>
                </a:solidFill>
                <a:latin typeface="Verdana"/>
                <a:ea typeface="Verdana"/>
                <a:cs typeface="Verdana"/>
                <a:sym typeface="Verdana"/>
              </a:defRPr>
            </a:lvl1pPr>
          </a:lstStyle>
          <a:p>
            <a:r>
              <a:t> </a:t>
            </a:r>
          </a:p>
        </p:txBody>
      </p:sp>
      <p:sp>
        <p:nvSpPr>
          <p:cNvPr id="841" name="Shape 841"/>
          <p:cNvSpPr>
            <a:spLocks noGrp="1"/>
          </p:cNvSpPr>
          <p:nvPr>
            <p:ph type="sldNum" sz="quarter" idx="2"/>
          </p:nvPr>
        </p:nvSpPr>
        <p:spPr>
          <a:xfrm>
            <a:off x="23586082" y="12945582"/>
            <a:ext cx="385723" cy="485141"/>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65</a:t>
            </a:fld>
            <a:endParaRPr/>
          </a:p>
        </p:txBody>
      </p:sp>
      <p:sp>
        <p:nvSpPr>
          <p:cNvPr id="842" name="Shape 842"/>
          <p:cNvSpPr/>
          <p:nvPr/>
        </p:nvSpPr>
        <p:spPr>
          <a:xfrm>
            <a:off x="9429893" y="6026026"/>
            <a:ext cx="5031633" cy="2915961"/>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chemeClr val="accent4">
              <a:alpha val="14000"/>
            </a:schemeClr>
          </a:solidFill>
          <a:ln w="63500">
            <a:solidFill>
              <a:schemeClr val="accent4">
                <a:alpha val="56000"/>
              </a:schemeClr>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dirty="0"/>
          </a:p>
        </p:txBody>
      </p:sp>
      <p:grpSp>
        <p:nvGrpSpPr>
          <p:cNvPr id="847" name="Group 847"/>
          <p:cNvGrpSpPr/>
          <p:nvPr/>
        </p:nvGrpSpPr>
        <p:grpSpPr>
          <a:xfrm>
            <a:off x="11640179" y="7135630"/>
            <a:ext cx="611222" cy="696699"/>
            <a:chOff x="0" y="0"/>
            <a:chExt cx="611221" cy="696698"/>
          </a:xfrm>
        </p:grpSpPr>
        <p:sp>
          <p:nvSpPr>
            <p:cNvPr id="843" name="Shape 843"/>
            <p:cNvSpPr/>
            <p:nvPr/>
          </p:nvSpPr>
          <p:spPr>
            <a:xfrm>
              <a:off x="211052" y="123302"/>
              <a:ext cx="189117" cy="32906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7200"/>
                  </a:lnTo>
                  <a:lnTo>
                    <a:pt x="21600" y="21600"/>
                  </a:lnTo>
                  <a:lnTo>
                    <a:pt x="0" y="14400"/>
                  </a:lnTo>
                  <a:lnTo>
                    <a:pt x="0" y="0"/>
                  </a:lnTo>
                  <a:close/>
                </a:path>
              </a:pathLst>
            </a:custGeom>
            <a:solidFill>
              <a:schemeClr val="accent4"/>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844" name="Shape 844"/>
            <p:cNvSpPr/>
            <p:nvPr/>
          </p:nvSpPr>
          <p:spPr>
            <a:xfrm>
              <a:off x="420592" y="123302"/>
              <a:ext cx="190630" cy="329061"/>
            </a:xfrm>
            <a:custGeom>
              <a:avLst/>
              <a:gdLst/>
              <a:ahLst/>
              <a:cxnLst>
                <a:cxn ang="0">
                  <a:pos x="wd2" y="hd2"/>
                </a:cxn>
                <a:cxn ang="5400000">
                  <a:pos x="wd2" y="hd2"/>
                </a:cxn>
                <a:cxn ang="10800000">
                  <a:pos x="wd2" y="hd2"/>
                </a:cxn>
                <a:cxn ang="16200000">
                  <a:pos x="wd2" y="hd2"/>
                </a:cxn>
              </a:cxnLst>
              <a:rect l="0" t="0" r="r" b="b"/>
              <a:pathLst>
                <a:path w="21600" h="21600" extrusionOk="0">
                  <a:moveTo>
                    <a:pt x="0" y="7200"/>
                  </a:moveTo>
                  <a:lnTo>
                    <a:pt x="0" y="21600"/>
                  </a:lnTo>
                  <a:lnTo>
                    <a:pt x="21600" y="14400"/>
                  </a:lnTo>
                  <a:lnTo>
                    <a:pt x="21600" y="0"/>
                  </a:lnTo>
                  <a:lnTo>
                    <a:pt x="0" y="7200"/>
                  </a:lnTo>
                  <a:close/>
                </a:path>
              </a:pathLst>
            </a:custGeom>
            <a:solidFill>
              <a:srgbClr val="4040B2"/>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845" name="Shape 845"/>
            <p:cNvSpPr/>
            <p:nvPr/>
          </p:nvSpPr>
          <p:spPr>
            <a:xfrm>
              <a:off x="-1" y="-1"/>
              <a:ext cx="189874" cy="33057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4384"/>
                  </a:lnTo>
                  <a:lnTo>
                    <a:pt x="21600" y="21600"/>
                  </a:lnTo>
                  <a:lnTo>
                    <a:pt x="21600" y="7216"/>
                  </a:lnTo>
                  <a:lnTo>
                    <a:pt x="0" y="0"/>
                  </a:lnTo>
                  <a:close/>
                </a:path>
              </a:pathLst>
            </a:custGeom>
            <a:solidFill>
              <a:schemeClr val="accent4"/>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846" name="Shape 846"/>
            <p:cNvSpPr/>
            <p:nvPr/>
          </p:nvSpPr>
          <p:spPr>
            <a:xfrm>
              <a:off x="211052" y="366882"/>
              <a:ext cx="189117" cy="329817"/>
            </a:xfrm>
            <a:custGeom>
              <a:avLst/>
              <a:gdLst/>
              <a:ahLst/>
              <a:cxnLst>
                <a:cxn ang="0">
                  <a:pos x="wd2" y="hd2"/>
                </a:cxn>
                <a:cxn ang="5400000">
                  <a:pos x="wd2" y="hd2"/>
                </a:cxn>
                <a:cxn ang="10800000">
                  <a:pos x="wd2" y="hd2"/>
                </a:cxn>
                <a:cxn ang="16200000">
                  <a:pos x="wd2" y="hd2"/>
                </a:cxn>
              </a:cxnLst>
              <a:rect l="0" t="0" r="r" b="b"/>
              <a:pathLst>
                <a:path w="21600" h="21600" extrusionOk="0">
                  <a:moveTo>
                    <a:pt x="0" y="14417"/>
                  </a:moveTo>
                  <a:lnTo>
                    <a:pt x="21600" y="21600"/>
                  </a:lnTo>
                  <a:lnTo>
                    <a:pt x="21600" y="7233"/>
                  </a:lnTo>
                  <a:lnTo>
                    <a:pt x="0" y="0"/>
                  </a:lnTo>
                  <a:lnTo>
                    <a:pt x="0" y="14417"/>
                  </a:lnTo>
                  <a:close/>
                </a:path>
              </a:pathLst>
            </a:custGeom>
            <a:solidFill>
              <a:schemeClr val="accent4"/>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grpSp>
      <p:sp>
        <p:nvSpPr>
          <p:cNvPr id="848" name="Shape 848"/>
          <p:cNvSpPr/>
          <p:nvPr/>
        </p:nvSpPr>
        <p:spPr>
          <a:xfrm>
            <a:off x="7947763" y="6974156"/>
            <a:ext cx="2557732" cy="1019647"/>
          </a:xfrm>
          <a:prstGeom prst="rect">
            <a:avLst/>
          </a:prstGeom>
          <a:solidFill>
            <a:schemeClr val="accent4"/>
          </a:solid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xmlns="" val="1"/>
            </a:ext>
          </a:extLst>
        </p:spPr>
        <p:txBody>
          <a:bodyPr lIns="50800" tIns="50800" rIns="50800" bIns="50800" anchor="ctr"/>
          <a:lstStyle>
            <a:lvl1pPr algn="ctr" defTabSz="825500">
              <a:lnSpc>
                <a:spcPct val="100000"/>
              </a:lnSpc>
              <a:spcBef>
                <a:spcPts val="0"/>
              </a:spcBef>
              <a:defRPr sz="3700" b="0">
                <a:latin typeface="Klavika Basic"/>
                <a:ea typeface="Klavika Basic"/>
                <a:cs typeface="Klavika Basic"/>
                <a:sym typeface="Klavika Basic"/>
              </a:defRPr>
            </a:lvl1pPr>
          </a:lstStyle>
          <a:p>
            <a:r>
              <a:t>Core</a:t>
            </a:r>
          </a:p>
        </p:txBody>
      </p:sp>
      <p:sp>
        <p:nvSpPr>
          <p:cNvPr id="849" name="Shape 849"/>
          <p:cNvSpPr>
            <a:spLocks noGrp="1"/>
          </p:cNvSpPr>
          <p:nvPr>
            <p:ph type="title"/>
          </p:nvPr>
        </p:nvSpPr>
        <p:spPr>
          <a:xfrm>
            <a:off x="1565396" y="875901"/>
            <a:ext cx="21746796" cy="1479845"/>
          </a:xfrm>
          <a:prstGeom prst="rect">
            <a:avLst/>
          </a:prstGeom>
        </p:spPr>
        <p:txBody>
          <a:bodyPr/>
          <a:lstStyle>
            <a:lvl1pPr>
              <a:defRPr spc="-264">
                <a:latin typeface="Verdana"/>
                <a:ea typeface="Verdana"/>
                <a:cs typeface="Verdana"/>
                <a:sym typeface="Verdana"/>
              </a:defRPr>
            </a:lvl1pPr>
          </a:lstStyle>
          <a:p>
            <a:r>
              <a:rPr dirty="0"/>
              <a:t>Terraform </a:t>
            </a:r>
            <a:r>
              <a:rPr lang="en-US" dirty="0"/>
              <a:t>W</a:t>
            </a:r>
            <a:r>
              <a:rPr dirty="0"/>
              <a:t>orkflow</a:t>
            </a:r>
          </a:p>
        </p:txBody>
      </p:sp>
      <p:sp>
        <p:nvSpPr>
          <p:cNvPr id="850" name="Shape 850"/>
          <p:cNvSpPr/>
          <p:nvPr/>
        </p:nvSpPr>
        <p:spPr>
          <a:xfrm>
            <a:off x="13386084" y="6974156"/>
            <a:ext cx="2557732" cy="1019647"/>
          </a:xfrm>
          <a:prstGeom prst="rect">
            <a:avLst/>
          </a:prstGeom>
          <a:solidFill>
            <a:schemeClr val="accent4"/>
          </a:solid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xmlns="" val="1"/>
            </a:ext>
          </a:extLst>
        </p:spPr>
        <p:txBody>
          <a:bodyPr lIns="50800" tIns="50800" rIns="50800" bIns="50800" anchor="ctr"/>
          <a:lstStyle>
            <a:lvl1pPr algn="ctr" defTabSz="825500">
              <a:lnSpc>
                <a:spcPct val="100000"/>
              </a:lnSpc>
              <a:spcBef>
                <a:spcPts val="0"/>
              </a:spcBef>
              <a:defRPr sz="3700" b="0">
                <a:latin typeface="Klavika Basic"/>
                <a:ea typeface="Klavika Basic"/>
                <a:cs typeface="Klavika Basic"/>
                <a:sym typeface="Klavika Basic"/>
              </a:defRPr>
            </a:lvl1pPr>
          </a:lstStyle>
          <a:p>
            <a:r>
              <a:rPr dirty="0"/>
              <a:t>Provider</a:t>
            </a:r>
          </a:p>
        </p:txBody>
      </p:sp>
      <p:sp>
        <p:nvSpPr>
          <p:cNvPr id="852" name="Shape 852"/>
          <p:cNvSpPr/>
          <p:nvPr/>
        </p:nvSpPr>
        <p:spPr>
          <a:xfrm>
            <a:off x="10843642" y="8279964"/>
            <a:ext cx="2204297" cy="892647"/>
          </a:xfrm>
          <a:prstGeom prst="rect">
            <a:avLst/>
          </a:prstGeom>
          <a:solidFill>
            <a:srgbClr val="FFFFFF"/>
          </a:solidFill>
          <a:ln w="63500">
            <a:solidFill>
              <a:schemeClr val="accent4">
                <a:lumOff val="9950"/>
              </a:schemeClr>
            </a:solidFill>
            <a:miter/>
          </a:ln>
          <a:extLst>
            <a:ext uri="{C572A759-6A51-4108-AA02-DFA0A04FC94B}">
              <ma14:wrappingTextBoxFlag xmlns:ma14="http://schemas.microsoft.com/office/mac/drawingml/2011/main" xmlns="" val="1"/>
            </a:ext>
          </a:extLst>
        </p:spPr>
        <p:txBody>
          <a:bodyPr lIns="121919" tIns="121919" rIns="121919" bIns="121919" anchor="ctr"/>
          <a:lstStyle>
            <a:lvl1pPr algn="ctr">
              <a:lnSpc>
                <a:spcPct val="100000"/>
              </a:lnSpc>
              <a:spcBef>
                <a:spcPts val="0"/>
              </a:spcBef>
              <a:defRPr sz="2800" b="0">
                <a:solidFill>
                  <a:srgbClr val="535353"/>
                </a:solidFill>
                <a:latin typeface="Verdana"/>
                <a:ea typeface="Verdana"/>
                <a:cs typeface="Verdana"/>
                <a:sym typeface="Verdana"/>
              </a:defRPr>
            </a:lvl1pPr>
          </a:lstStyle>
          <a:p>
            <a:r>
              <a:t>Apply</a:t>
            </a:r>
          </a:p>
        </p:txBody>
      </p:sp>
      <p:sp>
        <p:nvSpPr>
          <p:cNvPr id="853" name="Shape 853"/>
          <p:cNvSpPr/>
          <p:nvPr/>
        </p:nvSpPr>
        <p:spPr>
          <a:xfrm>
            <a:off x="10843642" y="5767295"/>
            <a:ext cx="2204297" cy="892647"/>
          </a:xfrm>
          <a:prstGeom prst="rect">
            <a:avLst/>
          </a:prstGeom>
          <a:solidFill>
            <a:srgbClr val="FFFFFF"/>
          </a:solidFill>
          <a:ln w="63500">
            <a:solidFill>
              <a:schemeClr val="accent4">
                <a:lumOff val="9950"/>
              </a:schemeClr>
            </a:solidFill>
            <a:miter/>
          </a:ln>
          <a:extLst>
            <a:ext uri="{C572A759-6A51-4108-AA02-DFA0A04FC94B}">
              <ma14:wrappingTextBoxFlag xmlns:ma14="http://schemas.microsoft.com/office/mac/drawingml/2011/main" xmlns="" val="1"/>
            </a:ext>
          </a:extLst>
        </p:spPr>
        <p:txBody>
          <a:bodyPr lIns="121919" tIns="121919" rIns="121919" bIns="121919" anchor="ctr"/>
          <a:lstStyle>
            <a:lvl1pPr algn="ctr">
              <a:lnSpc>
                <a:spcPct val="100000"/>
              </a:lnSpc>
              <a:spcBef>
                <a:spcPts val="0"/>
              </a:spcBef>
              <a:defRPr sz="2800" b="0">
                <a:solidFill>
                  <a:srgbClr val="535353"/>
                </a:solidFill>
                <a:latin typeface="Verdana"/>
                <a:ea typeface="Verdana"/>
                <a:cs typeface="Verdana"/>
                <a:sym typeface="Verdana"/>
              </a:defRPr>
            </a:lvl1pPr>
          </a:lstStyle>
          <a:p>
            <a:r>
              <a:t>Plan </a:t>
            </a:r>
          </a:p>
        </p:txBody>
      </p:sp>
      <p:sp>
        <p:nvSpPr>
          <p:cNvPr id="19" name="Shape 853">
            <a:extLst>
              <a:ext uri="{FF2B5EF4-FFF2-40B4-BE49-F238E27FC236}">
                <a16:creationId xmlns:a16="http://schemas.microsoft.com/office/drawing/2014/main" id="{6CBD721F-F2C4-3F45-B1E4-CFD3A142E84E}"/>
              </a:ext>
            </a:extLst>
          </p:cNvPr>
          <p:cNvSpPr/>
          <p:nvPr/>
        </p:nvSpPr>
        <p:spPr>
          <a:xfrm>
            <a:off x="6940091" y="4445728"/>
            <a:ext cx="2204297" cy="892647"/>
          </a:xfrm>
          <a:prstGeom prst="rect">
            <a:avLst/>
          </a:prstGeom>
          <a:solidFill>
            <a:srgbClr val="FFFFFF"/>
          </a:solidFill>
          <a:ln w="63500">
            <a:solidFill>
              <a:schemeClr val="accent4">
                <a:lumOff val="9950"/>
              </a:schemeClr>
            </a:solidFill>
            <a:miter/>
          </a:ln>
          <a:extLst>
            <a:ext uri="{C572A759-6A51-4108-AA02-DFA0A04FC94B}">
              <ma14:wrappingTextBoxFlag xmlns:ma14="http://schemas.microsoft.com/office/mac/drawingml/2011/main" xmlns="" val="1"/>
            </a:ext>
          </a:extLst>
        </p:spPr>
        <p:txBody>
          <a:bodyPr lIns="121919" tIns="121919" rIns="121919" bIns="121919" anchor="ctr"/>
          <a:lstStyle>
            <a:lvl1pPr algn="ctr">
              <a:lnSpc>
                <a:spcPct val="100000"/>
              </a:lnSpc>
              <a:spcBef>
                <a:spcPts val="0"/>
              </a:spcBef>
              <a:defRPr sz="2800" b="0">
                <a:solidFill>
                  <a:srgbClr val="535353"/>
                </a:solidFill>
                <a:latin typeface="Verdana"/>
                <a:ea typeface="Verdana"/>
                <a:cs typeface="Verdana"/>
                <a:sym typeface="Verdana"/>
              </a:defRPr>
            </a:lvl1pPr>
          </a:lstStyle>
          <a:p>
            <a:r>
              <a:rPr lang="en-US" dirty="0" err="1"/>
              <a:t>Init</a:t>
            </a:r>
            <a:r>
              <a:rPr dirty="0"/>
              <a:t> </a:t>
            </a:r>
          </a:p>
        </p:txBody>
      </p:sp>
    </p:spTree>
  </p:cSld>
  <p:clrMapOvr>
    <a:masterClrMapping/>
  </p:clrMapOvr>
  <p:transition spd="slow"/>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F510534-77EE-024C-AAE1-922CBFB396A8}"/>
              </a:ext>
            </a:extLst>
          </p:cNvPr>
          <p:cNvSpPr>
            <a:spLocks noGrp="1"/>
          </p:cNvSpPr>
          <p:nvPr>
            <p:ph type="body" sz="quarter" idx="13"/>
          </p:nvPr>
        </p:nvSpPr>
        <p:spPr/>
        <p:txBody>
          <a:bodyPr/>
          <a:lstStyle/>
          <a:p>
            <a:endParaRPr lang="en-US"/>
          </a:p>
        </p:txBody>
      </p:sp>
      <p:sp>
        <p:nvSpPr>
          <p:cNvPr id="3" name="Title 2">
            <a:extLst>
              <a:ext uri="{FF2B5EF4-FFF2-40B4-BE49-F238E27FC236}">
                <a16:creationId xmlns:a16="http://schemas.microsoft.com/office/drawing/2014/main" id="{3E343AF7-0330-7545-A448-EC6E34ED4DA2}"/>
              </a:ext>
            </a:extLst>
          </p:cNvPr>
          <p:cNvSpPr>
            <a:spLocks noGrp="1"/>
          </p:cNvSpPr>
          <p:nvPr>
            <p:ph type="title"/>
          </p:nvPr>
        </p:nvSpPr>
        <p:spPr/>
        <p:txBody>
          <a:bodyPr/>
          <a:lstStyle/>
          <a:p>
            <a:r>
              <a:rPr lang="en-US" dirty="0"/>
              <a:t>DEMO</a:t>
            </a:r>
          </a:p>
        </p:txBody>
      </p:sp>
    </p:spTree>
    <p:extLst>
      <p:ext uri="{BB962C8B-B14F-4D97-AF65-F5344CB8AC3E}">
        <p14:creationId xmlns:p14="http://schemas.microsoft.com/office/powerpoint/2010/main" val="1758283288"/>
      </p:ext>
    </p:extLst>
  </p:cSld>
  <p:clrMapOvr>
    <a:masterClrMapping/>
  </p:clrMapOvr>
  <p:transition spd="me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AB8EB3B-84DF-7242-8422-ECDA5E5CC43D}"/>
              </a:ext>
            </a:extLst>
          </p:cNvPr>
          <p:cNvPicPr>
            <a:picLocks noChangeAspect="1"/>
          </p:cNvPicPr>
          <p:nvPr/>
        </p:nvPicPr>
        <p:blipFill>
          <a:blip r:embed="rId3"/>
          <a:stretch>
            <a:fillRect/>
          </a:stretch>
        </p:blipFill>
        <p:spPr>
          <a:xfrm>
            <a:off x="5929228" y="2583112"/>
            <a:ext cx="12446765" cy="2903287"/>
          </a:xfrm>
          <a:prstGeom prst="rect">
            <a:avLst/>
          </a:prstGeom>
        </p:spPr>
      </p:pic>
    </p:spTree>
    <p:extLst>
      <p:ext uri="{BB962C8B-B14F-4D97-AF65-F5344CB8AC3E}">
        <p14:creationId xmlns:p14="http://schemas.microsoft.com/office/powerpoint/2010/main" val="1621007787"/>
      </p:ext>
    </p:extLst>
  </p:cSld>
  <p:clrMapOvr>
    <a:masterClrMapping/>
  </p:clrMapOvr>
  <p:transition spd="me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0F2FC27-E45A-B745-ACF0-975EFC8CC70B}"/>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6133170" y="2720897"/>
            <a:ext cx="15723219" cy="9532267"/>
          </a:xfrm>
          <a:prstGeom prst="rect">
            <a:avLst/>
          </a:prstGeom>
        </p:spPr>
      </p:pic>
    </p:spTree>
    <p:extLst>
      <p:ext uri="{BB962C8B-B14F-4D97-AF65-F5344CB8AC3E}">
        <p14:creationId xmlns:p14="http://schemas.microsoft.com/office/powerpoint/2010/main" val="737933812"/>
      </p:ext>
    </p:extLst>
  </p:cSld>
  <p:clrMapOvr>
    <a:masterClrMapping/>
  </p:clrMapOvr>
  <p:transition spd="me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12D8F6C-0FAB-3D45-A55E-40E36E16A293}"/>
              </a:ext>
            </a:extLst>
          </p:cNvPr>
          <p:cNvPicPr>
            <a:picLocks noChangeAspect="1"/>
          </p:cNvPicPr>
          <p:nvPr/>
        </p:nvPicPr>
        <p:blipFill>
          <a:blip r:embed="rId3"/>
          <a:stretch>
            <a:fillRect/>
          </a:stretch>
        </p:blipFill>
        <p:spPr>
          <a:xfrm>
            <a:off x="6102969" y="2543252"/>
            <a:ext cx="12653381" cy="9757042"/>
          </a:xfrm>
          <a:prstGeom prst="rect">
            <a:avLst/>
          </a:prstGeom>
        </p:spPr>
      </p:pic>
    </p:spTree>
    <p:extLst>
      <p:ext uri="{BB962C8B-B14F-4D97-AF65-F5344CB8AC3E}">
        <p14:creationId xmlns:p14="http://schemas.microsoft.com/office/powerpoint/2010/main" val="3993390392"/>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 name="Shape 716"/>
          <p:cNvSpPr>
            <a:spLocks noGrp="1"/>
          </p:cNvSpPr>
          <p:nvPr>
            <p:ph type="title"/>
          </p:nvPr>
        </p:nvSpPr>
        <p:spPr>
          <a:xfrm>
            <a:off x="1451869" y="783573"/>
            <a:ext cx="21746797" cy="2207523"/>
          </a:xfrm>
          <a:prstGeom prst="rect">
            <a:avLst/>
          </a:prstGeom>
        </p:spPr>
        <p:txBody>
          <a:bodyPr/>
          <a:lstStyle/>
          <a:p>
            <a:r>
              <a:rPr dirty="0"/>
              <a:t>Agenda</a:t>
            </a:r>
          </a:p>
        </p:txBody>
      </p:sp>
      <p:sp>
        <p:nvSpPr>
          <p:cNvPr id="2" name="Text Placeholder 1">
            <a:extLst>
              <a:ext uri="{FF2B5EF4-FFF2-40B4-BE49-F238E27FC236}">
                <a16:creationId xmlns:a16="http://schemas.microsoft.com/office/drawing/2014/main" id="{31341A87-AC6E-7E41-A552-8AEDE94B809B}"/>
              </a:ext>
            </a:extLst>
          </p:cNvPr>
          <p:cNvSpPr>
            <a:spLocks noGrp="1"/>
          </p:cNvSpPr>
          <p:nvPr>
            <p:ph type="body" sz="half" idx="1"/>
          </p:nvPr>
        </p:nvSpPr>
        <p:spPr>
          <a:xfrm>
            <a:off x="1325745" y="3323165"/>
            <a:ext cx="10475971" cy="9241107"/>
          </a:xfrm>
        </p:spPr>
        <p:txBody>
          <a:bodyPr>
            <a:normAutofit fontScale="92500"/>
          </a:bodyPr>
          <a:lstStyle/>
          <a:p>
            <a:pPr marL="444500" indent="-444500">
              <a:lnSpc>
                <a:spcPct val="150000"/>
              </a:lnSpc>
              <a:buChar char="‣"/>
              <a:defRPr b="0" spc="96">
                <a:solidFill>
                  <a:srgbClr val="44546A"/>
                </a:solidFill>
                <a:latin typeface="Verdana"/>
                <a:ea typeface="Verdana"/>
                <a:cs typeface="Verdana"/>
                <a:sym typeface="Verdana"/>
              </a:defRPr>
            </a:pPr>
            <a:r>
              <a:rPr lang="en-US" dirty="0"/>
              <a:t>Overview</a:t>
            </a:r>
          </a:p>
          <a:p>
            <a:pPr marL="444500" indent="-444500">
              <a:lnSpc>
                <a:spcPct val="150000"/>
              </a:lnSpc>
              <a:buChar char="‣"/>
              <a:defRPr b="0" spc="96">
                <a:solidFill>
                  <a:srgbClr val="44546A"/>
                </a:solidFill>
                <a:latin typeface="Verdana"/>
                <a:ea typeface="Verdana"/>
                <a:cs typeface="Verdana"/>
                <a:sym typeface="Verdana"/>
              </a:defRPr>
            </a:pPr>
            <a:r>
              <a:rPr lang="en-US" dirty="0"/>
              <a:t>Terraform Workflow</a:t>
            </a:r>
          </a:p>
          <a:p>
            <a:pPr marL="444500" indent="-444500">
              <a:lnSpc>
                <a:spcPct val="150000"/>
              </a:lnSpc>
              <a:buChar char="‣"/>
              <a:defRPr b="0" spc="96">
                <a:solidFill>
                  <a:srgbClr val="44546A"/>
                </a:solidFill>
                <a:latin typeface="Verdana"/>
                <a:ea typeface="Verdana"/>
                <a:cs typeface="Verdana"/>
                <a:sym typeface="Verdana"/>
              </a:defRPr>
            </a:pPr>
            <a:r>
              <a:rPr lang="en-US" b="1" dirty="0"/>
              <a:t>Challenge: </a:t>
            </a:r>
            <a:r>
              <a:rPr lang="en-US" dirty="0"/>
              <a:t>Connecting to Azure</a:t>
            </a:r>
          </a:p>
          <a:p>
            <a:pPr marL="444500" indent="-444500">
              <a:lnSpc>
                <a:spcPct val="150000"/>
              </a:lnSpc>
              <a:buChar char="‣"/>
              <a:defRPr b="0" spc="96">
                <a:solidFill>
                  <a:srgbClr val="44546A"/>
                </a:solidFill>
                <a:latin typeface="Verdana"/>
                <a:ea typeface="Verdana"/>
                <a:cs typeface="Verdana"/>
                <a:sym typeface="Verdana"/>
              </a:defRPr>
            </a:pPr>
            <a:r>
              <a:rPr lang="en-US" dirty="0"/>
              <a:t>State, Variables, &amp; Outputs</a:t>
            </a:r>
          </a:p>
          <a:p>
            <a:pPr marL="444500" indent="-444500">
              <a:lnSpc>
                <a:spcPct val="150000"/>
              </a:lnSpc>
              <a:buChar char="‣"/>
              <a:defRPr b="0" spc="96">
                <a:solidFill>
                  <a:srgbClr val="44546A"/>
                </a:solidFill>
                <a:latin typeface="Verdana"/>
                <a:ea typeface="Verdana"/>
                <a:cs typeface="Verdana"/>
                <a:sym typeface="Verdana"/>
              </a:defRPr>
            </a:pPr>
            <a:r>
              <a:rPr lang="en-US" b="1" dirty="0"/>
              <a:t>Challenge: </a:t>
            </a:r>
            <a:r>
              <a:rPr lang="en-US" dirty="0"/>
              <a:t>ACI</a:t>
            </a:r>
          </a:p>
          <a:p>
            <a:pPr marL="444500" indent="-444500">
              <a:lnSpc>
                <a:spcPct val="150000"/>
              </a:lnSpc>
              <a:buChar char="‣"/>
              <a:defRPr b="0" spc="96">
                <a:solidFill>
                  <a:srgbClr val="44546A"/>
                </a:solidFill>
                <a:latin typeface="Verdana"/>
                <a:ea typeface="Verdana"/>
                <a:cs typeface="Verdana"/>
                <a:sym typeface="Verdana"/>
              </a:defRPr>
            </a:pPr>
            <a:r>
              <a:rPr lang="en-US" dirty="0"/>
              <a:t>Interpolations &amp; Modules</a:t>
            </a:r>
          </a:p>
          <a:p>
            <a:pPr marL="444500" indent="-444500">
              <a:lnSpc>
                <a:spcPct val="150000"/>
              </a:lnSpc>
              <a:buChar char="‣"/>
              <a:defRPr b="0" spc="96">
                <a:solidFill>
                  <a:srgbClr val="44546A"/>
                </a:solidFill>
                <a:latin typeface="Verdana"/>
                <a:ea typeface="Verdana"/>
                <a:cs typeface="Verdana"/>
                <a:sym typeface="Verdana"/>
              </a:defRPr>
            </a:pPr>
            <a:r>
              <a:rPr lang="en-US" b="1" dirty="0"/>
              <a:t>Challenge: </a:t>
            </a:r>
            <a:r>
              <a:rPr lang="en-US" dirty="0"/>
              <a:t>Azure VM</a:t>
            </a:r>
          </a:p>
        </p:txBody>
      </p:sp>
      <p:sp>
        <p:nvSpPr>
          <p:cNvPr id="3" name="Text Placeholder 2">
            <a:extLst>
              <a:ext uri="{FF2B5EF4-FFF2-40B4-BE49-F238E27FC236}">
                <a16:creationId xmlns:a16="http://schemas.microsoft.com/office/drawing/2014/main" id="{3758B688-F2C5-8B49-B883-FE58D85D8C79}"/>
              </a:ext>
            </a:extLst>
          </p:cNvPr>
          <p:cNvSpPr>
            <a:spLocks noGrp="1"/>
          </p:cNvSpPr>
          <p:nvPr>
            <p:ph type="body" sz="half" idx="13"/>
          </p:nvPr>
        </p:nvSpPr>
        <p:spPr>
          <a:xfrm>
            <a:off x="13210799" y="3323165"/>
            <a:ext cx="10829203" cy="9241105"/>
          </a:xfrm>
        </p:spPr>
        <p:txBody>
          <a:bodyPr>
            <a:normAutofit fontScale="62500" lnSpcReduction="20000"/>
          </a:bodyPr>
          <a:lstStyle/>
          <a:p>
            <a:pPr marL="444500" indent="-444500">
              <a:lnSpc>
                <a:spcPct val="150000"/>
              </a:lnSpc>
              <a:spcBef>
                <a:spcPts val="1600"/>
              </a:spcBef>
              <a:buChar char="‣"/>
              <a:defRPr b="0" spc="96">
                <a:solidFill>
                  <a:srgbClr val="44546A"/>
                </a:solidFill>
                <a:latin typeface="Verdana"/>
                <a:ea typeface="Verdana"/>
                <a:cs typeface="Verdana"/>
                <a:sym typeface="Verdana"/>
              </a:defRPr>
            </a:pPr>
            <a:r>
              <a:rPr lang="en-US" dirty="0"/>
              <a:t>Backend &amp; Internals</a:t>
            </a:r>
          </a:p>
          <a:p>
            <a:pPr marL="444500" indent="-444500">
              <a:lnSpc>
                <a:spcPct val="150000"/>
              </a:lnSpc>
              <a:spcBef>
                <a:spcPts val="1600"/>
              </a:spcBef>
              <a:buFont typeface="Arial"/>
              <a:buChar char="‣"/>
              <a:defRPr b="0" spc="96">
                <a:solidFill>
                  <a:srgbClr val="44546A"/>
                </a:solidFill>
                <a:latin typeface="Verdana"/>
                <a:ea typeface="Verdana"/>
                <a:cs typeface="Verdana"/>
                <a:sym typeface="Verdana"/>
              </a:defRPr>
            </a:pPr>
            <a:r>
              <a:rPr lang="en-US" b="1" dirty="0"/>
              <a:t>Challenge:</a:t>
            </a:r>
            <a:r>
              <a:rPr lang="en-US" dirty="0"/>
              <a:t> Public Registry</a:t>
            </a:r>
          </a:p>
          <a:p>
            <a:pPr marL="444500" indent="-444500">
              <a:lnSpc>
                <a:spcPct val="150000"/>
              </a:lnSpc>
              <a:spcBef>
                <a:spcPts val="1600"/>
              </a:spcBef>
              <a:buChar char="‣"/>
              <a:defRPr b="0" spc="96">
                <a:solidFill>
                  <a:srgbClr val="44546A"/>
                </a:solidFill>
                <a:latin typeface="Verdana"/>
                <a:ea typeface="Verdana"/>
                <a:cs typeface="Verdana"/>
                <a:sym typeface="Verdana"/>
              </a:defRPr>
            </a:pPr>
            <a:r>
              <a:rPr lang="en-US" dirty="0"/>
              <a:t>Terraform Enterprise</a:t>
            </a:r>
          </a:p>
          <a:p>
            <a:pPr marL="444500" indent="-444500">
              <a:lnSpc>
                <a:spcPct val="150000"/>
              </a:lnSpc>
              <a:spcBef>
                <a:spcPts val="1600"/>
              </a:spcBef>
              <a:buChar char="‣"/>
              <a:defRPr b="0" spc="96">
                <a:solidFill>
                  <a:srgbClr val="44546A"/>
                </a:solidFill>
                <a:latin typeface="Verdana"/>
                <a:ea typeface="Verdana"/>
                <a:cs typeface="Verdana"/>
                <a:sym typeface="Verdana"/>
              </a:defRPr>
            </a:pPr>
            <a:r>
              <a:rPr lang="en-US" dirty="0"/>
              <a:t>Collaboration &amp; Private Registry</a:t>
            </a:r>
          </a:p>
          <a:p>
            <a:pPr marL="444500" indent="-444500">
              <a:lnSpc>
                <a:spcPct val="150000"/>
              </a:lnSpc>
              <a:spcBef>
                <a:spcPts val="1600"/>
              </a:spcBef>
              <a:buChar char="‣"/>
              <a:defRPr b="0" spc="96">
                <a:solidFill>
                  <a:srgbClr val="44546A"/>
                </a:solidFill>
                <a:latin typeface="Verdana"/>
                <a:ea typeface="Verdana"/>
                <a:cs typeface="Verdana"/>
                <a:sym typeface="Verdana"/>
              </a:defRPr>
            </a:pPr>
            <a:r>
              <a:rPr lang="en-US" dirty="0"/>
              <a:t>Governance</a:t>
            </a:r>
          </a:p>
          <a:p>
            <a:pPr marL="444500" indent="-444500">
              <a:lnSpc>
                <a:spcPct val="150000"/>
              </a:lnSpc>
              <a:spcBef>
                <a:spcPts val="1600"/>
              </a:spcBef>
              <a:buChar char="‣"/>
              <a:defRPr b="0" spc="96">
                <a:solidFill>
                  <a:srgbClr val="44546A"/>
                </a:solidFill>
                <a:latin typeface="Verdana"/>
                <a:ea typeface="Verdana"/>
                <a:cs typeface="Verdana"/>
                <a:sym typeface="Verdana"/>
              </a:defRPr>
            </a:pPr>
            <a:r>
              <a:rPr lang="en-US" b="1" dirty="0"/>
              <a:t>Demo: </a:t>
            </a:r>
            <a:r>
              <a:rPr lang="en-US" dirty="0"/>
              <a:t>Terraform Enterprise</a:t>
            </a:r>
          </a:p>
          <a:p>
            <a:pPr marL="444500" indent="-444500">
              <a:lnSpc>
                <a:spcPct val="150000"/>
              </a:lnSpc>
              <a:spcBef>
                <a:spcPts val="1600"/>
              </a:spcBef>
              <a:buChar char="‣"/>
              <a:defRPr b="0" spc="96">
                <a:solidFill>
                  <a:srgbClr val="44546A"/>
                </a:solidFill>
                <a:latin typeface="Verdana"/>
                <a:ea typeface="Verdana"/>
                <a:cs typeface="Verdana"/>
                <a:sym typeface="Verdana"/>
              </a:defRPr>
            </a:pPr>
            <a:r>
              <a:rPr lang="en-US" dirty="0"/>
              <a:t>Closeout &amp; Questions</a:t>
            </a:r>
          </a:p>
          <a:p>
            <a:pPr marL="0" indent="0">
              <a:buNone/>
            </a:pPr>
            <a:endParaRPr lang="en-US" dirty="0"/>
          </a:p>
        </p:txBody>
      </p:sp>
      <p:sp>
        <p:nvSpPr>
          <p:cNvPr id="717" name="Shape 717"/>
          <p:cNvSpPr>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7</a:t>
            </a:fld>
            <a:endParaRPr/>
          </a:p>
        </p:txBody>
      </p:sp>
      <p:sp>
        <p:nvSpPr>
          <p:cNvPr id="718" name="Shape 718"/>
          <p:cNvSpPr/>
          <p:nvPr/>
        </p:nvSpPr>
        <p:spPr>
          <a:xfrm>
            <a:off x="7498188" y="10838672"/>
            <a:ext cx="695060" cy="1204815"/>
          </a:xfrm>
          <a:prstGeom prst="rect">
            <a:avLst/>
          </a:prstGeom>
          <a:ln w="25400">
            <a:miter lim="400000"/>
          </a:ln>
          <a:extLst>
            <a:ext uri="{C572A759-6A51-4108-AA02-DFA0A04FC94B}">
              <ma14:wrappingTextBoxFlag xmlns:ma14="http://schemas.microsoft.com/office/mac/drawingml/2011/main" xmlns="" val="1"/>
            </a:ext>
          </a:extLst>
        </p:spPr>
        <p:txBody>
          <a:bodyPr wrap="none" lIns="121919" tIns="121919" rIns="121919" bIns="121919" anchor="b">
            <a:spAutoFit/>
          </a:bodyPr>
          <a:lstStyle/>
          <a:p>
            <a:pPr marL="444500" indent="-444500">
              <a:lnSpc>
                <a:spcPct val="150000"/>
              </a:lnSpc>
              <a:spcBef>
                <a:spcPts val="1600"/>
              </a:spcBef>
              <a:buSzPct val="100000"/>
              <a:buChar char="‣"/>
              <a:defRPr b="0" spc="96">
                <a:solidFill>
                  <a:srgbClr val="44546A"/>
                </a:solidFill>
                <a:latin typeface="Verdana"/>
                <a:ea typeface="Verdana"/>
                <a:cs typeface="Verdana"/>
                <a:sym typeface="Verdana"/>
              </a:defRPr>
            </a:pPr>
            <a:endParaRPr dirty="0"/>
          </a:p>
        </p:txBody>
      </p:sp>
      <p:sp>
        <p:nvSpPr>
          <p:cNvPr id="4" name="TextBox 3">
            <a:extLst>
              <a:ext uri="{FF2B5EF4-FFF2-40B4-BE49-F238E27FC236}">
                <a16:creationId xmlns:a16="http://schemas.microsoft.com/office/drawing/2014/main" id="{50E46307-0536-334A-AFC9-C73792CE1BE4}"/>
              </a:ext>
            </a:extLst>
          </p:cNvPr>
          <p:cNvSpPr txBox="1"/>
          <p:nvPr/>
        </p:nvSpPr>
        <p:spPr>
          <a:xfrm rot="16200000">
            <a:off x="7867568" y="7257313"/>
            <a:ext cx="8720322" cy="852026"/>
          </a:xfrm>
          <a:prstGeom prst="rect">
            <a:avLst/>
          </a:prstGeom>
          <a:ln/>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121919" tIns="121919" rIns="121919" bIns="121919" numCol="1" spcCol="38100" rtlCol="0" anchor="b">
            <a:spAutoFit/>
          </a:bodyPr>
          <a:lstStyle/>
          <a:p>
            <a:pPr algn="ctr"/>
            <a:r>
              <a:rPr lang="en-US" sz="4400" dirty="0">
                <a:solidFill>
                  <a:srgbClr val="44546A"/>
                </a:solidFill>
                <a:latin typeface="Verdana"/>
                <a:ea typeface="Verdana"/>
                <a:cs typeface="Verdana"/>
                <a:sym typeface="Verdana"/>
              </a:rPr>
              <a:t>Lunch</a:t>
            </a:r>
            <a:endParaRPr kumimoji="0" lang="en-US" sz="4800" i="0" u="none" strike="noStrike" cap="none" spc="0" normalizeH="0" baseline="0" dirty="0">
              <a:ln>
                <a:noFill/>
              </a:ln>
              <a:solidFill>
                <a:srgbClr val="FFFFFF"/>
              </a:solidFill>
              <a:effectLst/>
              <a:uFillTx/>
              <a:latin typeface="Tahoma"/>
              <a:ea typeface="Tahoma"/>
              <a:cs typeface="Tahoma"/>
              <a:sym typeface="Tahoma"/>
            </a:endParaRPr>
          </a:p>
        </p:txBody>
      </p:sp>
    </p:spTree>
    <p:extLst>
      <p:ext uri="{BB962C8B-B14F-4D97-AF65-F5344CB8AC3E}">
        <p14:creationId xmlns:p14="http://schemas.microsoft.com/office/powerpoint/2010/main" val="2399927886"/>
      </p:ext>
    </p:extLst>
  </p:cSld>
  <p:clrMapOvr>
    <a:masterClrMapping/>
  </p:clrMapOvr>
  <p:transition spd="slow"/>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7999B5D-B2E5-5E4D-AAB4-987EAA7C7177}"/>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t="-238"/>
          <a:stretch/>
        </p:blipFill>
        <p:spPr>
          <a:xfrm>
            <a:off x="6110868" y="2461321"/>
            <a:ext cx="11797991" cy="9403577"/>
          </a:xfrm>
          <a:prstGeom prst="rect">
            <a:avLst/>
          </a:prstGeom>
        </p:spPr>
      </p:pic>
    </p:spTree>
    <p:extLst>
      <p:ext uri="{BB962C8B-B14F-4D97-AF65-F5344CB8AC3E}">
        <p14:creationId xmlns:p14="http://schemas.microsoft.com/office/powerpoint/2010/main" val="3043401489"/>
      </p:ext>
    </p:extLst>
  </p:cSld>
  <p:clrMapOvr>
    <a:masterClrMapping/>
  </p:clrMapOvr>
  <p:transition spd="me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36DD496-4300-6247-B868-CBD5D8895D20}"/>
              </a:ext>
            </a:extLst>
          </p:cNvPr>
          <p:cNvSpPr>
            <a:spLocks noGrp="1"/>
          </p:cNvSpPr>
          <p:nvPr>
            <p:ph type="body" sz="quarter" idx="13"/>
          </p:nvPr>
        </p:nvSpPr>
        <p:spPr/>
        <p:txBody>
          <a:bodyPr/>
          <a:lstStyle/>
          <a:p>
            <a:endParaRPr lang="en-US"/>
          </a:p>
        </p:txBody>
      </p:sp>
      <p:sp>
        <p:nvSpPr>
          <p:cNvPr id="5" name="Title 4">
            <a:extLst>
              <a:ext uri="{FF2B5EF4-FFF2-40B4-BE49-F238E27FC236}">
                <a16:creationId xmlns:a16="http://schemas.microsoft.com/office/drawing/2014/main" id="{524EAF76-0932-574E-B827-8E2F29AFB55B}"/>
              </a:ext>
            </a:extLst>
          </p:cNvPr>
          <p:cNvSpPr>
            <a:spLocks noGrp="1"/>
          </p:cNvSpPr>
          <p:nvPr>
            <p:ph type="title"/>
          </p:nvPr>
        </p:nvSpPr>
        <p:spPr/>
        <p:txBody>
          <a:bodyPr/>
          <a:lstStyle/>
          <a:p>
            <a:r>
              <a:rPr lang="en-US" dirty="0"/>
              <a:t>Terraform Configuration</a:t>
            </a:r>
          </a:p>
        </p:txBody>
      </p:sp>
    </p:spTree>
    <p:extLst>
      <p:ext uri="{BB962C8B-B14F-4D97-AF65-F5344CB8AC3E}">
        <p14:creationId xmlns:p14="http://schemas.microsoft.com/office/powerpoint/2010/main" val="2475845067"/>
      </p:ext>
    </p:extLst>
  </p:cSld>
  <p:clrMapOvr>
    <a:masterClrMapping/>
  </p:clrMapOvr>
  <p:transition spd="med"/>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1B8E8B9-1029-3947-ABBA-422AB0DA72A3}"/>
              </a:ext>
            </a:extLst>
          </p:cNvPr>
          <p:cNvSpPr>
            <a:spLocks noGrp="1"/>
          </p:cNvSpPr>
          <p:nvPr>
            <p:ph type="body" idx="1"/>
          </p:nvPr>
        </p:nvSpPr>
        <p:spPr/>
        <p:txBody>
          <a:bodyPr/>
          <a:lstStyle/>
          <a:p>
            <a:pPr marL="0" indent="0">
              <a:buNone/>
            </a:pPr>
            <a:endParaRPr lang="en-US" dirty="0"/>
          </a:p>
          <a:p>
            <a:pPr marL="0" indent="0">
              <a:spcBef>
                <a:spcPts val="0"/>
              </a:spcBef>
              <a:buNone/>
            </a:pPr>
            <a:r>
              <a:rPr lang="en-US" dirty="0">
                <a:solidFill>
                  <a:srgbClr val="D73A49"/>
                </a:solidFill>
                <a:latin typeface="Menlo" panose="020B0609030804020204" pitchFamily="49" charset="0"/>
                <a:ea typeface="Times New Roman" panose="02020603050405020304" pitchFamily="18" charset="0"/>
                <a:cs typeface="Times New Roman" panose="02020603050405020304" pitchFamily="18" charset="0"/>
              </a:rPr>
              <a:t>terraform</a:t>
            </a:r>
            <a:r>
              <a:rPr lang="en-US" dirty="0">
                <a:solidFill>
                  <a:srgbClr val="24292E"/>
                </a:solidFill>
                <a:latin typeface="Menlo" panose="020B0609030804020204" pitchFamily="49" charset="0"/>
                <a:ea typeface="Times New Roman" panose="02020603050405020304" pitchFamily="18" charset="0"/>
                <a:cs typeface="Times New Roman" panose="02020603050405020304" pitchFamily="18" charset="0"/>
              </a:rPr>
              <a:t> {</a:t>
            </a:r>
            <a:endParaRPr lang="en-US" sz="1800" dirty="0">
              <a:latin typeface="Calibri" panose="020F0502020204030204" pitchFamily="34" charset="0"/>
              <a:ea typeface="Calibri" panose="020F0502020204030204" pitchFamily="34" charset="0"/>
              <a:cs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cs typeface="Times New Roman" panose="02020603050405020304" pitchFamily="18" charset="0"/>
              </a:rPr>
              <a:t>  </a:t>
            </a:r>
            <a:r>
              <a:rPr lang="en-US" dirty="0" err="1">
                <a:solidFill>
                  <a:srgbClr val="24292E"/>
                </a:solidFill>
                <a:latin typeface="Menlo" panose="020B0609030804020204" pitchFamily="49" charset="0"/>
                <a:ea typeface="Times New Roman" panose="02020603050405020304" pitchFamily="18" charset="0"/>
                <a:cs typeface="Times New Roman" panose="02020603050405020304" pitchFamily="18" charset="0"/>
              </a:rPr>
              <a:t>required_version</a:t>
            </a:r>
            <a:r>
              <a:rPr lang="en-US" dirty="0">
                <a:solidFill>
                  <a:srgbClr val="24292E"/>
                </a:solidFill>
                <a:latin typeface="Menlo" panose="020B0609030804020204" pitchFamily="49" charset="0"/>
                <a:ea typeface="Times New Roman" panose="02020603050405020304" pitchFamily="18" charset="0"/>
                <a:cs typeface="Times New Roman" panose="02020603050405020304" pitchFamily="18" charset="0"/>
              </a:rPr>
              <a:t> </a:t>
            </a:r>
            <a:r>
              <a:rPr lang="en-US" dirty="0">
                <a:solidFill>
                  <a:srgbClr val="D73A49"/>
                </a:solidFill>
                <a:latin typeface="Menlo" panose="020B0609030804020204" pitchFamily="49" charset="0"/>
                <a:ea typeface="Times New Roman" panose="02020603050405020304" pitchFamily="18" charset="0"/>
                <a:cs typeface="Times New Roman" panose="02020603050405020304" pitchFamily="18" charset="0"/>
              </a:rPr>
              <a:t>=</a:t>
            </a:r>
            <a:r>
              <a:rPr lang="en-US" dirty="0">
                <a:solidFill>
                  <a:srgbClr val="24292E"/>
                </a:solidFill>
                <a:latin typeface="Menlo" panose="020B0609030804020204" pitchFamily="49" charset="0"/>
                <a:ea typeface="Times New Roman" panose="02020603050405020304" pitchFamily="18" charset="0"/>
                <a:cs typeface="Times New Roman" panose="02020603050405020304" pitchFamily="18" charset="0"/>
              </a:rPr>
              <a:t> </a:t>
            </a:r>
            <a:r>
              <a:rPr lang="en-US" dirty="0">
                <a:solidFill>
                  <a:srgbClr val="22863A"/>
                </a:solidFill>
                <a:latin typeface="Menlo" panose="020B0609030804020204" pitchFamily="49" charset="0"/>
                <a:ea typeface="Times New Roman" panose="02020603050405020304" pitchFamily="18" charset="0"/>
                <a:cs typeface="Times New Roman" panose="02020603050405020304" pitchFamily="18" charset="0"/>
              </a:rPr>
              <a:t>"= 0.11.10"</a:t>
            </a:r>
            <a:endParaRPr lang="en-US" sz="1800" dirty="0">
              <a:latin typeface="Calibri" panose="020F0502020204030204" pitchFamily="34" charset="0"/>
              <a:ea typeface="Calibri" panose="020F0502020204030204" pitchFamily="34" charset="0"/>
              <a:cs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cs typeface="Times New Roman" panose="02020603050405020304" pitchFamily="18" charset="0"/>
              </a:rPr>
              <a:t>}</a:t>
            </a:r>
            <a:endParaRPr lang="en-US" sz="1800" dirty="0">
              <a:latin typeface="Calibri" panose="020F0502020204030204" pitchFamily="34" charset="0"/>
              <a:ea typeface="Calibri" panose="020F0502020204030204" pitchFamily="34" charset="0"/>
              <a:cs typeface="Times New Roman" panose="02020603050405020304" pitchFamily="18" charset="0"/>
            </a:endParaRPr>
          </a:p>
          <a:p>
            <a:pPr marL="0" indent="0">
              <a:spcBef>
                <a:spcPts val="0"/>
              </a:spcBef>
              <a:buNone/>
            </a:pPr>
            <a:r>
              <a:rPr lang="en-US" dirty="0">
                <a:latin typeface="Calibri" panose="020F0502020204030204" pitchFamily="34" charset="0"/>
                <a:ea typeface="Calibri" panose="020F0502020204030204" pitchFamily="34" charset="0"/>
                <a:cs typeface="Times New Roman" panose="02020603050405020304" pitchFamily="18" charset="0"/>
              </a:rPr>
              <a:t> </a:t>
            </a:r>
            <a:endParaRPr lang="en-US" sz="1800"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dirty="0"/>
          </a:p>
          <a:p>
            <a:pPr marL="0" indent="0">
              <a:buNone/>
            </a:pPr>
            <a:endParaRPr lang="en-US" dirty="0"/>
          </a:p>
          <a:p>
            <a:pPr marL="0" indent="0">
              <a:buNone/>
            </a:pPr>
            <a:endParaRPr lang="en-US" dirty="0"/>
          </a:p>
        </p:txBody>
      </p:sp>
      <p:sp>
        <p:nvSpPr>
          <p:cNvPr id="3" name="Title 2">
            <a:extLst>
              <a:ext uri="{FF2B5EF4-FFF2-40B4-BE49-F238E27FC236}">
                <a16:creationId xmlns:a16="http://schemas.microsoft.com/office/drawing/2014/main" id="{BAA884D9-F74C-924E-966F-1E2B31AF20F2}"/>
              </a:ext>
            </a:extLst>
          </p:cNvPr>
          <p:cNvSpPr>
            <a:spLocks noGrp="1"/>
          </p:cNvSpPr>
          <p:nvPr>
            <p:ph type="title"/>
          </p:nvPr>
        </p:nvSpPr>
        <p:spPr/>
        <p:txBody>
          <a:bodyPr/>
          <a:lstStyle/>
          <a:p>
            <a:r>
              <a:rPr lang="en-US" dirty="0"/>
              <a:t>Terraform</a:t>
            </a:r>
          </a:p>
        </p:txBody>
      </p:sp>
      <p:sp>
        <p:nvSpPr>
          <p:cNvPr id="4" name="Text Placeholder 3">
            <a:extLst>
              <a:ext uri="{FF2B5EF4-FFF2-40B4-BE49-F238E27FC236}">
                <a16:creationId xmlns:a16="http://schemas.microsoft.com/office/drawing/2014/main" id="{E247F303-F51C-1548-90B3-D561B63310F4}"/>
              </a:ext>
            </a:extLst>
          </p:cNvPr>
          <p:cNvSpPr>
            <a:spLocks noGrp="1"/>
          </p:cNvSpPr>
          <p:nvPr>
            <p:ph type="body" sz="quarter" idx="10"/>
          </p:nvPr>
        </p:nvSpPr>
        <p:spPr/>
        <p:txBody>
          <a:bodyPr/>
          <a:lstStyle/>
          <a:p>
            <a:r>
              <a:rPr lang="en-US" dirty="0">
                <a:hlinkClick r:id="rId3"/>
              </a:rPr>
              <a:t>https://</a:t>
            </a:r>
            <a:r>
              <a:rPr lang="en-US" dirty="0" err="1">
                <a:hlinkClick r:id="rId3"/>
              </a:rPr>
              <a:t>www.terraform.io</a:t>
            </a:r>
            <a:r>
              <a:rPr lang="en-US" dirty="0">
                <a:hlinkClick r:id="rId3"/>
              </a:rPr>
              <a:t>/docs/configuration/</a:t>
            </a:r>
            <a:r>
              <a:rPr lang="en-US" dirty="0" err="1">
                <a:hlinkClick r:id="rId3"/>
              </a:rPr>
              <a:t>terraform.html</a:t>
            </a:r>
            <a:endParaRPr lang="en-US" dirty="0"/>
          </a:p>
        </p:txBody>
      </p:sp>
      <p:graphicFrame>
        <p:nvGraphicFramePr>
          <p:cNvPr id="7" name="Table 6">
            <a:extLst>
              <a:ext uri="{FF2B5EF4-FFF2-40B4-BE49-F238E27FC236}">
                <a16:creationId xmlns:a16="http://schemas.microsoft.com/office/drawing/2014/main" id="{400A2F90-F689-EF47-816D-2937C4C5BBC4}"/>
              </a:ext>
            </a:extLst>
          </p:cNvPr>
          <p:cNvGraphicFramePr>
            <a:graphicFrameLocks noGrp="1"/>
          </p:cNvGraphicFramePr>
          <p:nvPr>
            <p:extLst>
              <p:ext uri="{D42A27DB-BD31-4B8C-83A1-F6EECF244321}">
                <p14:modId xmlns:p14="http://schemas.microsoft.com/office/powerpoint/2010/main" val="3086960843"/>
              </p:ext>
            </p:extLst>
          </p:nvPr>
        </p:nvGraphicFramePr>
        <p:xfrm>
          <a:off x="6358466" y="7273943"/>
          <a:ext cx="16840200" cy="5317068"/>
        </p:xfrm>
        <a:graphic>
          <a:graphicData uri="http://schemas.openxmlformats.org/drawingml/2006/table">
            <a:tbl>
              <a:tblPr bandRow="1">
                <a:tableStyleId>{CF821DB8-F4EB-4A41-A1BA-3FCAFE7338EE}</a:tableStyleId>
              </a:tblPr>
              <a:tblGrid>
                <a:gridCol w="3606800">
                  <a:extLst>
                    <a:ext uri="{9D8B030D-6E8A-4147-A177-3AD203B41FA5}">
                      <a16:colId xmlns:a16="http://schemas.microsoft.com/office/drawing/2014/main" val="627481481"/>
                    </a:ext>
                  </a:extLst>
                </a:gridCol>
                <a:gridCol w="9144000">
                  <a:extLst>
                    <a:ext uri="{9D8B030D-6E8A-4147-A177-3AD203B41FA5}">
                      <a16:colId xmlns:a16="http://schemas.microsoft.com/office/drawing/2014/main" val="1986468216"/>
                    </a:ext>
                  </a:extLst>
                </a:gridCol>
                <a:gridCol w="4089400">
                  <a:extLst>
                    <a:ext uri="{9D8B030D-6E8A-4147-A177-3AD203B41FA5}">
                      <a16:colId xmlns:a16="http://schemas.microsoft.com/office/drawing/2014/main" val="3743842009"/>
                    </a:ext>
                  </a:extLst>
                </a:gridCol>
              </a:tblGrid>
              <a:tr h="1329267">
                <a:tc>
                  <a:txBody>
                    <a:bodyPr/>
                    <a:lstStyle/>
                    <a:p>
                      <a:r>
                        <a:rPr lang="en-US" sz="4800" dirty="0">
                          <a:latin typeface="Menlo" panose="020B0609030804020204" pitchFamily="49" charset="0"/>
                          <a:ea typeface="Menlo" panose="020B0609030804020204" pitchFamily="49" charset="0"/>
                          <a:cs typeface="Menlo" panose="020B0609030804020204" pitchFamily="49"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4800" dirty="0">
                          <a:latin typeface="Menlo" panose="020B0609030804020204" pitchFamily="49" charset="0"/>
                          <a:ea typeface="Menlo" panose="020B0609030804020204" pitchFamily="49" charset="0"/>
                          <a:cs typeface="Menlo" panose="020B0609030804020204" pitchFamily="49" charset="0"/>
                        </a:rPr>
                        <a:t>Exact version equality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4800" dirty="0">
                          <a:latin typeface="Menlo" panose="020B0609030804020204" pitchFamily="49" charset="0"/>
                          <a:ea typeface="Menlo" panose="020B0609030804020204" pitchFamily="49" charset="0"/>
                          <a:cs typeface="Menlo" panose="020B0609030804020204" pitchFamily="49" charset="0"/>
                        </a:rPr>
                        <a:t>= 0.11.7</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4212155319"/>
                  </a:ext>
                </a:extLst>
              </a:tr>
              <a:tr h="1329267">
                <a:tc>
                  <a:txBody>
                    <a:bodyPr/>
                    <a:lstStyle/>
                    <a:p>
                      <a:r>
                        <a:rPr lang="en-US" sz="4800" dirty="0">
                          <a:latin typeface="Menlo" panose="020B0609030804020204" pitchFamily="49" charset="0"/>
                          <a:ea typeface="Menlo" panose="020B0609030804020204" pitchFamily="49" charset="0"/>
                          <a:cs typeface="Menlo" panose="020B0609030804020204" pitchFamily="49" charset="0"/>
                        </a:rPr>
                        <a:t>!=</a:t>
                      </a:r>
                    </a:p>
                  </a:txBody>
                  <a:tcPr>
                    <a:lnT w="12700" cap="flat" cmpd="sng" algn="ctr">
                      <a:solidFill>
                        <a:schemeClr val="tx1"/>
                      </a:solidFill>
                      <a:prstDash val="solid"/>
                      <a:round/>
                      <a:headEnd type="none" w="med" len="med"/>
                      <a:tailEnd type="none" w="med" len="med"/>
                    </a:lnT>
                  </a:tcPr>
                </a:tc>
                <a:tc>
                  <a:txBody>
                    <a:bodyPr/>
                    <a:lstStyle/>
                    <a:p>
                      <a:r>
                        <a:rPr lang="en-US" sz="4800" dirty="0">
                          <a:latin typeface="Menlo" panose="020B0609030804020204" pitchFamily="49" charset="0"/>
                          <a:ea typeface="Menlo" panose="020B0609030804020204" pitchFamily="49" charset="0"/>
                          <a:cs typeface="Menlo" panose="020B0609030804020204" pitchFamily="49" charset="0"/>
                        </a:rPr>
                        <a:t>Exclude version</a:t>
                      </a:r>
                    </a:p>
                  </a:txBody>
                  <a:tcPr>
                    <a:lnT w="12700" cap="flat" cmpd="sng" algn="ctr">
                      <a:solidFill>
                        <a:schemeClr val="tx1"/>
                      </a:solidFill>
                      <a:prstDash val="solid"/>
                      <a:round/>
                      <a:headEnd type="none" w="med" len="med"/>
                      <a:tailEnd type="none" w="med" len="med"/>
                    </a:lnT>
                  </a:tcPr>
                </a:tc>
                <a:tc>
                  <a:txBody>
                    <a:bodyPr/>
                    <a:lstStyle/>
                    <a:p>
                      <a:r>
                        <a:rPr lang="en-US" sz="4800" dirty="0">
                          <a:latin typeface="Menlo" panose="020B0609030804020204" pitchFamily="49" charset="0"/>
                          <a:ea typeface="Menlo" panose="020B0609030804020204" pitchFamily="49" charset="0"/>
                          <a:cs typeface="Menlo" panose="020B0609030804020204" pitchFamily="49" charset="0"/>
                        </a:rPr>
                        <a:t>!= 0.11.6</a:t>
                      </a:r>
                    </a:p>
                  </a:txBody>
                  <a:tcPr/>
                </a:tc>
                <a:extLst>
                  <a:ext uri="{0D108BD9-81ED-4DB2-BD59-A6C34878D82A}">
                    <a16:rowId xmlns:a16="http://schemas.microsoft.com/office/drawing/2014/main" val="1674593428"/>
                  </a:ext>
                </a:extLst>
              </a:tr>
              <a:tr h="1329267">
                <a:tc>
                  <a:txBody>
                    <a:bodyPr/>
                    <a:lstStyle/>
                    <a:p>
                      <a:r>
                        <a:rPr lang="en-US" sz="4800" dirty="0">
                          <a:latin typeface="Menlo" panose="020B0609030804020204" pitchFamily="49" charset="0"/>
                          <a:ea typeface="Menlo" panose="020B0609030804020204" pitchFamily="49" charset="0"/>
                          <a:cs typeface="Menlo" panose="020B0609030804020204" pitchFamily="49" charset="0"/>
                        </a:rPr>
                        <a:t>&gt; &gt;= &lt; &lt;=</a:t>
                      </a:r>
                    </a:p>
                  </a:txBody>
                  <a:tcPr/>
                </a:tc>
                <a:tc>
                  <a:txBody>
                    <a:bodyPr/>
                    <a:lstStyle/>
                    <a:p>
                      <a:r>
                        <a:rPr lang="en-US" sz="4800" dirty="0">
                          <a:latin typeface="Menlo" panose="020B0609030804020204" pitchFamily="49" charset="0"/>
                          <a:ea typeface="Menlo" panose="020B0609030804020204" pitchFamily="49" charset="0"/>
                          <a:cs typeface="Menlo" panose="020B0609030804020204" pitchFamily="49" charset="0"/>
                        </a:rPr>
                        <a:t>Version comparison</a:t>
                      </a:r>
                    </a:p>
                  </a:txBody>
                  <a:tcPr/>
                </a:tc>
                <a:tc>
                  <a:txBody>
                    <a:bodyPr/>
                    <a:lstStyle/>
                    <a:p>
                      <a:r>
                        <a:rPr lang="en-US" sz="4800" dirty="0">
                          <a:latin typeface="Menlo" panose="020B0609030804020204" pitchFamily="49" charset="0"/>
                          <a:ea typeface="Menlo" panose="020B0609030804020204" pitchFamily="49" charset="0"/>
                          <a:cs typeface="Menlo" panose="020B0609030804020204" pitchFamily="49" charset="0"/>
                        </a:rPr>
                        <a:t>&gt;= 0.11.4</a:t>
                      </a:r>
                    </a:p>
                  </a:txBody>
                  <a:tcPr/>
                </a:tc>
                <a:extLst>
                  <a:ext uri="{0D108BD9-81ED-4DB2-BD59-A6C34878D82A}">
                    <a16:rowId xmlns:a16="http://schemas.microsoft.com/office/drawing/2014/main" val="3604308214"/>
                  </a:ext>
                </a:extLst>
              </a:tr>
              <a:tr h="1329267">
                <a:tc>
                  <a:txBody>
                    <a:bodyPr/>
                    <a:lstStyle/>
                    <a:p>
                      <a:r>
                        <a:rPr lang="en-US" sz="4800" dirty="0">
                          <a:latin typeface="Menlo" panose="020B0609030804020204" pitchFamily="49" charset="0"/>
                          <a:ea typeface="Menlo" panose="020B0609030804020204" pitchFamily="49" charset="0"/>
                          <a:cs typeface="Menlo" panose="020B0609030804020204" pitchFamily="49" charset="0"/>
                        </a:rPr>
                        <a:t>~&gt;</a:t>
                      </a:r>
                    </a:p>
                  </a:txBody>
                  <a:tcPr/>
                </a:tc>
                <a:tc>
                  <a:txBody>
                    <a:bodyPr/>
                    <a:lstStyle/>
                    <a:p>
                      <a:r>
                        <a:rPr lang="en-US" sz="4800" dirty="0">
                          <a:latin typeface="Menlo" panose="020B0609030804020204" pitchFamily="49" charset="0"/>
                          <a:ea typeface="Menlo" panose="020B0609030804020204" pitchFamily="49" charset="0"/>
                          <a:cs typeface="Menlo" panose="020B0609030804020204" pitchFamily="49" charset="0"/>
                        </a:rPr>
                        <a:t>Pessimistic constraint</a:t>
                      </a:r>
                    </a:p>
                  </a:txBody>
                  <a:tcPr/>
                </a:tc>
                <a:tc>
                  <a:txBody>
                    <a:bodyPr/>
                    <a:lstStyle/>
                    <a:p>
                      <a:r>
                        <a:rPr lang="en-US" sz="4800" dirty="0">
                          <a:latin typeface="Menlo" panose="020B0609030804020204" pitchFamily="49" charset="0"/>
                          <a:ea typeface="Menlo" panose="020B0609030804020204" pitchFamily="49" charset="0"/>
                          <a:cs typeface="Menlo" panose="020B0609030804020204" pitchFamily="49" charset="0"/>
                        </a:rPr>
                        <a:t>~&gt; 0.11.7</a:t>
                      </a:r>
                    </a:p>
                  </a:txBody>
                  <a:tcPr/>
                </a:tc>
                <a:extLst>
                  <a:ext uri="{0D108BD9-81ED-4DB2-BD59-A6C34878D82A}">
                    <a16:rowId xmlns:a16="http://schemas.microsoft.com/office/drawing/2014/main" val="2677292650"/>
                  </a:ext>
                </a:extLst>
              </a:tr>
            </a:tbl>
          </a:graphicData>
        </a:graphic>
      </p:graphicFrame>
    </p:spTree>
    <p:extLst>
      <p:ext uri="{BB962C8B-B14F-4D97-AF65-F5344CB8AC3E}">
        <p14:creationId xmlns:p14="http://schemas.microsoft.com/office/powerpoint/2010/main" val="372433611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6401088-6D14-8A40-9EAD-BE8825C85911}"/>
              </a:ext>
            </a:extLst>
          </p:cNvPr>
          <p:cNvSpPr>
            <a:spLocks noGrp="1"/>
          </p:cNvSpPr>
          <p:nvPr>
            <p:ph type="body" idx="1"/>
          </p:nvPr>
        </p:nvSpPr>
        <p:spPr/>
        <p:txBody>
          <a:bodyPr/>
          <a:lstStyle/>
          <a:p>
            <a:pPr marL="0" indent="0">
              <a:buNone/>
            </a:pPr>
            <a:endParaRPr lang="en-US" dirty="0"/>
          </a:p>
          <a:p>
            <a:pPr marL="0" indent="0">
              <a:spcBef>
                <a:spcPts val="0"/>
              </a:spcBef>
              <a:buNone/>
            </a:pPr>
            <a:r>
              <a:rPr lang="en-US" dirty="0">
                <a:solidFill>
                  <a:srgbClr val="D73A49"/>
                </a:solidFill>
                <a:latin typeface="Menlo" panose="020B0609030804020204" pitchFamily="49" charset="0"/>
                <a:ea typeface="Times New Roman" panose="02020603050405020304" pitchFamily="18" charset="0"/>
                <a:cs typeface="Times New Roman" panose="02020603050405020304" pitchFamily="18" charset="0"/>
              </a:rPr>
              <a:t>provider</a:t>
            </a:r>
            <a:r>
              <a:rPr lang="en-US" dirty="0">
                <a:solidFill>
                  <a:srgbClr val="22863A"/>
                </a:solidFill>
                <a:latin typeface="Menlo" panose="020B0609030804020204" pitchFamily="49" charset="0"/>
                <a:ea typeface="Times New Roman" panose="02020603050405020304" pitchFamily="18" charset="0"/>
                <a:cs typeface="Times New Roman" panose="02020603050405020304" pitchFamily="18" charset="0"/>
              </a:rPr>
              <a:t> "</a:t>
            </a:r>
            <a:r>
              <a:rPr lang="en-US" dirty="0" err="1">
                <a:solidFill>
                  <a:srgbClr val="22863A"/>
                </a:solidFill>
                <a:latin typeface="Menlo" panose="020B0609030804020204" pitchFamily="49" charset="0"/>
                <a:ea typeface="Times New Roman" panose="02020603050405020304" pitchFamily="18" charset="0"/>
                <a:cs typeface="Times New Roman" panose="02020603050405020304" pitchFamily="18" charset="0"/>
              </a:rPr>
              <a:t>azurerm</a:t>
            </a:r>
            <a:r>
              <a:rPr lang="en-US" dirty="0">
                <a:solidFill>
                  <a:srgbClr val="22863A"/>
                </a:solidFill>
                <a:latin typeface="Menlo" panose="020B0609030804020204" pitchFamily="49" charset="0"/>
                <a:ea typeface="Times New Roman" panose="02020603050405020304" pitchFamily="18" charset="0"/>
                <a:cs typeface="Times New Roman" panose="02020603050405020304" pitchFamily="18" charset="0"/>
              </a:rPr>
              <a:t>"</a:t>
            </a:r>
            <a:r>
              <a:rPr lang="en-US" dirty="0">
                <a:solidFill>
                  <a:srgbClr val="24292E"/>
                </a:solidFill>
                <a:latin typeface="Menlo" panose="020B0609030804020204" pitchFamily="49" charset="0"/>
                <a:ea typeface="Times New Roman" panose="02020603050405020304" pitchFamily="18" charset="0"/>
                <a:cs typeface="Times New Roman" panose="02020603050405020304" pitchFamily="18" charset="0"/>
              </a:rPr>
              <a:t> {</a:t>
            </a:r>
            <a:endParaRPr lang="en-US" sz="1800" dirty="0">
              <a:latin typeface="Calibri" panose="020F0502020204030204" pitchFamily="34" charset="0"/>
              <a:ea typeface="Calibri" panose="020F0502020204030204" pitchFamily="34" charset="0"/>
              <a:cs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cs typeface="Times New Roman" panose="02020603050405020304" pitchFamily="18" charset="0"/>
              </a:rPr>
              <a:t>  version </a:t>
            </a:r>
            <a:r>
              <a:rPr lang="en-US" dirty="0">
                <a:solidFill>
                  <a:srgbClr val="D73A49"/>
                </a:solidFill>
                <a:latin typeface="Menlo" panose="020B0609030804020204" pitchFamily="49" charset="0"/>
                <a:ea typeface="Times New Roman" panose="02020603050405020304" pitchFamily="18" charset="0"/>
                <a:cs typeface="Times New Roman" panose="02020603050405020304" pitchFamily="18" charset="0"/>
              </a:rPr>
              <a:t>=</a:t>
            </a:r>
            <a:r>
              <a:rPr lang="en-US" dirty="0">
                <a:solidFill>
                  <a:srgbClr val="24292E"/>
                </a:solidFill>
                <a:latin typeface="Menlo" panose="020B0609030804020204" pitchFamily="49" charset="0"/>
                <a:ea typeface="Times New Roman" panose="02020603050405020304" pitchFamily="18" charset="0"/>
                <a:cs typeface="Times New Roman" panose="02020603050405020304" pitchFamily="18" charset="0"/>
              </a:rPr>
              <a:t> </a:t>
            </a:r>
            <a:r>
              <a:rPr lang="en-US" dirty="0">
                <a:solidFill>
                  <a:srgbClr val="22863A"/>
                </a:solidFill>
                <a:latin typeface="Menlo" panose="020B0609030804020204" pitchFamily="49" charset="0"/>
                <a:ea typeface="Times New Roman" panose="02020603050405020304" pitchFamily="18" charset="0"/>
                <a:cs typeface="Times New Roman" panose="02020603050405020304" pitchFamily="18" charset="0"/>
              </a:rPr>
              <a:t>”= 1.18.0"</a:t>
            </a:r>
            <a:endParaRPr lang="en-US" sz="1800" dirty="0">
              <a:latin typeface="Calibri" panose="020F0502020204030204" pitchFamily="34" charset="0"/>
              <a:ea typeface="Calibri" panose="020F0502020204030204" pitchFamily="34" charset="0"/>
              <a:cs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cs typeface="Times New Roman" panose="02020603050405020304" pitchFamily="18" charset="0"/>
              </a:rPr>
              <a:t>}</a:t>
            </a:r>
            <a:endParaRPr lang="en-US" sz="1800"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dirty="0"/>
          </a:p>
        </p:txBody>
      </p:sp>
      <p:sp>
        <p:nvSpPr>
          <p:cNvPr id="3" name="Title 2">
            <a:extLst>
              <a:ext uri="{FF2B5EF4-FFF2-40B4-BE49-F238E27FC236}">
                <a16:creationId xmlns:a16="http://schemas.microsoft.com/office/drawing/2014/main" id="{E344BA24-BF32-9E4B-9A4D-F68B8D70CBD1}"/>
              </a:ext>
            </a:extLst>
          </p:cNvPr>
          <p:cNvSpPr>
            <a:spLocks noGrp="1"/>
          </p:cNvSpPr>
          <p:nvPr>
            <p:ph type="title"/>
          </p:nvPr>
        </p:nvSpPr>
        <p:spPr/>
        <p:txBody>
          <a:bodyPr>
            <a:normAutofit/>
          </a:bodyPr>
          <a:lstStyle/>
          <a:p>
            <a:r>
              <a:rPr lang="en-US" dirty="0" err="1"/>
              <a:t>AzureRm</a:t>
            </a:r>
            <a:r>
              <a:rPr lang="en-US" dirty="0"/>
              <a:t> Provider</a:t>
            </a:r>
          </a:p>
        </p:txBody>
      </p:sp>
      <p:sp>
        <p:nvSpPr>
          <p:cNvPr id="4" name="Text Placeholder 3">
            <a:extLst>
              <a:ext uri="{FF2B5EF4-FFF2-40B4-BE49-F238E27FC236}">
                <a16:creationId xmlns:a16="http://schemas.microsoft.com/office/drawing/2014/main" id="{0FE484EE-A9F4-1142-BCBD-DBCD662ED3B9}"/>
              </a:ext>
            </a:extLst>
          </p:cNvPr>
          <p:cNvSpPr>
            <a:spLocks noGrp="1"/>
          </p:cNvSpPr>
          <p:nvPr>
            <p:ph type="body" sz="quarter" idx="10"/>
          </p:nvPr>
        </p:nvSpPr>
        <p:spPr/>
        <p:txBody>
          <a:bodyPr/>
          <a:lstStyle/>
          <a:p>
            <a:r>
              <a:rPr lang="en-US" dirty="0"/>
              <a:t>https://</a:t>
            </a:r>
            <a:r>
              <a:rPr lang="en-US" dirty="0" err="1"/>
              <a:t>www.terraform.io</a:t>
            </a:r>
            <a:r>
              <a:rPr lang="en-US" dirty="0"/>
              <a:t>/docs/providers/</a:t>
            </a:r>
            <a:r>
              <a:rPr lang="en-US" dirty="0" err="1"/>
              <a:t>azurerm</a:t>
            </a:r>
            <a:r>
              <a:rPr lang="en-US" dirty="0"/>
              <a:t>/</a:t>
            </a:r>
            <a:r>
              <a:rPr lang="en-US" dirty="0" err="1"/>
              <a:t>index.html</a:t>
            </a:r>
            <a:endParaRPr lang="en-US" dirty="0"/>
          </a:p>
        </p:txBody>
      </p:sp>
    </p:spTree>
    <p:extLst>
      <p:ext uri="{BB962C8B-B14F-4D97-AF65-F5344CB8AC3E}">
        <p14:creationId xmlns:p14="http://schemas.microsoft.com/office/powerpoint/2010/main" val="644721764"/>
      </p:ext>
    </p:extLst>
  </p:cSld>
  <p:clrMapOvr>
    <a:masterClrMapping/>
  </p:clrMapOvr>
  <p:transition spd="med"/>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E428CCE-F3C9-B144-BB7B-926610EDA311}"/>
              </a:ext>
            </a:extLst>
          </p:cNvPr>
          <p:cNvSpPr>
            <a:spLocks noGrp="1"/>
          </p:cNvSpPr>
          <p:nvPr>
            <p:ph type="body" idx="1"/>
          </p:nvPr>
        </p:nvSpPr>
        <p:spPr/>
        <p:txBody>
          <a:bodyPr/>
          <a:lstStyle/>
          <a:p>
            <a:pPr marL="0" indent="0">
              <a:buNone/>
            </a:pPr>
            <a:endParaRPr lang="en-US" dirty="0"/>
          </a:p>
          <a:p>
            <a:pPr marL="0" indent="0">
              <a:buNone/>
            </a:pPr>
            <a:r>
              <a:rPr lang="en-US" dirty="0"/>
              <a:t>Azure CLI</a:t>
            </a:r>
          </a:p>
          <a:p>
            <a:pPr marL="0" indent="0">
              <a:buNone/>
            </a:pPr>
            <a:endParaRPr lang="en-US" dirty="0">
              <a:solidFill>
                <a:srgbClr val="A31515"/>
              </a:solidFill>
              <a:latin typeface="Menlo" panose="020B0609030804020204" pitchFamily="49" charset="0"/>
            </a:endParaRPr>
          </a:p>
          <a:p>
            <a:pPr marL="0" indent="0">
              <a:buNone/>
            </a:pPr>
            <a:r>
              <a:rPr lang="en-US" dirty="0" err="1">
                <a:solidFill>
                  <a:srgbClr val="A31515"/>
                </a:solidFill>
                <a:latin typeface="Menlo" panose="020B0609030804020204" pitchFamily="49" charset="0"/>
              </a:rPr>
              <a:t>az</a:t>
            </a:r>
            <a:r>
              <a:rPr lang="en-US" dirty="0">
                <a:solidFill>
                  <a:srgbClr val="A31515"/>
                </a:solidFill>
                <a:latin typeface="Menlo" panose="020B0609030804020204" pitchFamily="49" charset="0"/>
              </a:rPr>
              <a:t> login</a:t>
            </a:r>
          </a:p>
          <a:p>
            <a:pPr marL="0" indent="0">
              <a:buNone/>
            </a:pPr>
            <a:endParaRPr lang="en-US" dirty="0"/>
          </a:p>
          <a:p>
            <a:r>
              <a:rPr lang="en-US" dirty="0"/>
              <a:t>Uses your own credentials</a:t>
            </a:r>
          </a:p>
          <a:p>
            <a:r>
              <a:rPr lang="en-US" dirty="0"/>
              <a:t>Great for local development</a:t>
            </a:r>
          </a:p>
          <a:p>
            <a:r>
              <a:rPr lang="en-US" dirty="0"/>
              <a:t>Also how the Azure Cloud Shell works</a:t>
            </a:r>
          </a:p>
        </p:txBody>
      </p:sp>
      <p:sp>
        <p:nvSpPr>
          <p:cNvPr id="3" name="Title 2">
            <a:extLst>
              <a:ext uri="{FF2B5EF4-FFF2-40B4-BE49-F238E27FC236}">
                <a16:creationId xmlns:a16="http://schemas.microsoft.com/office/drawing/2014/main" id="{D56D4A79-C60A-CA41-9E7B-0046F3C5F3BD}"/>
              </a:ext>
            </a:extLst>
          </p:cNvPr>
          <p:cNvSpPr>
            <a:spLocks noGrp="1"/>
          </p:cNvSpPr>
          <p:nvPr>
            <p:ph type="title"/>
          </p:nvPr>
        </p:nvSpPr>
        <p:spPr/>
        <p:txBody>
          <a:bodyPr/>
          <a:lstStyle/>
          <a:p>
            <a:r>
              <a:rPr lang="en-US" dirty="0"/>
              <a:t>Authentication to Azure</a:t>
            </a:r>
          </a:p>
        </p:txBody>
      </p:sp>
      <p:sp>
        <p:nvSpPr>
          <p:cNvPr id="4" name="Text Placeholder 3">
            <a:extLst>
              <a:ext uri="{FF2B5EF4-FFF2-40B4-BE49-F238E27FC236}">
                <a16:creationId xmlns:a16="http://schemas.microsoft.com/office/drawing/2014/main" id="{CD3AC592-FB0C-7943-82D5-B422A7896ECD}"/>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316646739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5" end="5"/>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2">
                                            <p:txEl>
                                              <p:pRg st="7" end="7"/>
                                            </p:txEl>
                                          </p:spTgt>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nodeType="afterEffect">
                                  <p:stCondLst>
                                    <p:cond delay="0"/>
                                  </p:stCondLst>
                                  <p:childTnLst>
                                    <p:set>
                                      <p:cBhvr>
                                        <p:cTn id="1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90A70F4-400F-0247-8C12-07DB922E1E30}"/>
              </a:ext>
            </a:extLst>
          </p:cNvPr>
          <p:cNvSpPr>
            <a:spLocks noGrp="1"/>
          </p:cNvSpPr>
          <p:nvPr>
            <p:ph type="body" idx="1"/>
          </p:nvPr>
        </p:nvSpPr>
        <p:spPr/>
        <p:txBody>
          <a:bodyPr/>
          <a:lstStyle/>
          <a:p>
            <a:pPr marL="0" indent="0">
              <a:buNone/>
            </a:pPr>
            <a:endParaRPr lang="en-US" dirty="0"/>
          </a:p>
          <a:p>
            <a:pPr marL="0" indent="0">
              <a:buNone/>
            </a:pPr>
            <a:r>
              <a:rPr lang="en-US" dirty="0"/>
              <a:t>Service Principal</a:t>
            </a:r>
          </a:p>
          <a:p>
            <a:pPr marL="0" indent="0">
              <a:buNone/>
            </a:pPr>
            <a:endParaRPr lang="en-US" dirty="0"/>
          </a:p>
          <a:p>
            <a:r>
              <a:rPr lang="en-US" dirty="0"/>
              <a:t>Preferred for shared environments</a:t>
            </a:r>
          </a:p>
          <a:p>
            <a:r>
              <a:rPr lang="en-US" dirty="0"/>
              <a:t>Works well in automation</a:t>
            </a:r>
          </a:p>
          <a:p>
            <a:r>
              <a:rPr lang="en-US" dirty="0"/>
              <a:t>Also how Terraform Enterprise works</a:t>
            </a:r>
          </a:p>
          <a:p>
            <a:pPr marL="0" indent="0">
              <a:buNone/>
            </a:pPr>
            <a:endParaRPr lang="en-US" dirty="0"/>
          </a:p>
          <a:p>
            <a:pPr marL="0" indent="0">
              <a:buNone/>
            </a:pPr>
            <a:endParaRPr lang="en-US" dirty="0"/>
          </a:p>
        </p:txBody>
      </p:sp>
      <p:sp>
        <p:nvSpPr>
          <p:cNvPr id="3" name="Title 2">
            <a:extLst>
              <a:ext uri="{FF2B5EF4-FFF2-40B4-BE49-F238E27FC236}">
                <a16:creationId xmlns:a16="http://schemas.microsoft.com/office/drawing/2014/main" id="{85A9DD5B-C221-374E-B5CC-099466E7AF5A}"/>
              </a:ext>
            </a:extLst>
          </p:cNvPr>
          <p:cNvSpPr>
            <a:spLocks noGrp="1"/>
          </p:cNvSpPr>
          <p:nvPr>
            <p:ph type="title"/>
          </p:nvPr>
        </p:nvSpPr>
        <p:spPr/>
        <p:txBody>
          <a:bodyPr/>
          <a:lstStyle/>
          <a:p>
            <a:r>
              <a:rPr lang="en-US" dirty="0"/>
              <a:t>Authentication to Azure</a:t>
            </a:r>
          </a:p>
        </p:txBody>
      </p:sp>
      <p:sp>
        <p:nvSpPr>
          <p:cNvPr id="4" name="Text Placeholder 3">
            <a:extLst>
              <a:ext uri="{FF2B5EF4-FFF2-40B4-BE49-F238E27FC236}">
                <a16:creationId xmlns:a16="http://schemas.microsoft.com/office/drawing/2014/main" id="{F2705828-5BD0-2B44-9DBC-A6317A708576}"/>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2984619421"/>
      </p:ext>
    </p:extLst>
  </p:cSld>
  <p:clrMapOvr>
    <a:masterClrMapping/>
  </p:clrMapOvr>
  <p:transition spd="med"/>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90A70F4-400F-0247-8C12-07DB922E1E30}"/>
              </a:ext>
            </a:extLst>
          </p:cNvPr>
          <p:cNvSpPr>
            <a:spLocks noGrp="1"/>
          </p:cNvSpPr>
          <p:nvPr>
            <p:ph type="body" idx="1"/>
          </p:nvPr>
        </p:nvSpPr>
        <p:spPr/>
        <p:txBody>
          <a:bodyPr/>
          <a:lstStyle/>
          <a:p>
            <a:pPr marL="0" indent="0">
              <a:buNone/>
            </a:pPr>
            <a:endParaRPr lang="en-US" dirty="0"/>
          </a:p>
          <a:p>
            <a:pPr marL="0" indent="0">
              <a:buNone/>
            </a:pPr>
            <a:r>
              <a:rPr lang="en-US" dirty="0"/>
              <a:t>Service Principal</a:t>
            </a:r>
          </a:p>
          <a:p>
            <a:pPr marL="0" indent="0">
              <a:buNone/>
            </a:pPr>
            <a:endParaRPr lang="en-US" dirty="0"/>
          </a:p>
          <a:p>
            <a:pPr marL="0" indent="0">
              <a:buNone/>
            </a:pPr>
            <a:endParaRPr lang="en-US" dirty="0"/>
          </a:p>
          <a:p>
            <a:pPr marL="0" indent="0">
              <a:buNone/>
            </a:pPr>
            <a:endParaRPr lang="en-US" dirty="0"/>
          </a:p>
        </p:txBody>
      </p:sp>
      <p:sp>
        <p:nvSpPr>
          <p:cNvPr id="3" name="Title 2">
            <a:extLst>
              <a:ext uri="{FF2B5EF4-FFF2-40B4-BE49-F238E27FC236}">
                <a16:creationId xmlns:a16="http://schemas.microsoft.com/office/drawing/2014/main" id="{85A9DD5B-C221-374E-B5CC-099466E7AF5A}"/>
              </a:ext>
            </a:extLst>
          </p:cNvPr>
          <p:cNvSpPr>
            <a:spLocks noGrp="1"/>
          </p:cNvSpPr>
          <p:nvPr>
            <p:ph type="title"/>
          </p:nvPr>
        </p:nvSpPr>
        <p:spPr/>
        <p:txBody>
          <a:bodyPr/>
          <a:lstStyle/>
          <a:p>
            <a:r>
              <a:rPr lang="en-US" dirty="0"/>
              <a:t>Authentication to Azure</a:t>
            </a:r>
          </a:p>
        </p:txBody>
      </p:sp>
      <p:sp>
        <p:nvSpPr>
          <p:cNvPr id="4" name="Text Placeholder 3">
            <a:extLst>
              <a:ext uri="{FF2B5EF4-FFF2-40B4-BE49-F238E27FC236}">
                <a16:creationId xmlns:a16="http://schemas.microsoft.com/office/drawing/2014/main" id="{F2705828-5BD0-2B44-9DBC-A6317A708576}"/>
              </a:ext>
            </a:extLst>
          </p:cNvPr>
          <p:cNvSpPr>
            <a:spLocks noGrp="1"/>
          </p:cNvSpPr>
          <p:nvPr>
            <p:ph type="body" sz="quarter" idx="10"/>
          </p:nvPr>
        </p:nvSpPr>
        <p:spPr/>
        <p:txBody>
          <a:bodyPr/>
          <a:lstStyle/>
          <a:p>
            <a:endParaRPr lang="en-US"/>
          </a:p>
        </p:txBody>
      </p:sp>
      <p:sp>
        <p:nvSpPr>
          <p:cNvPr id="5" name="TextBox 4">
            <a:extLst>
              <a:ext uri="{FF2B5EF4-FFF2-40B4-BE49-F238E27FC236}">
                <a16:creationId xmlns:a16="http://schemas.microsoft.com/office/drawing/2014/main" id="{937B07A2-56DB-D043-A7D7-8012EECAEC7A}"/>
              </a:ext>
            </a:extLst>
          </p:cNvPr>
          <p:cNvSpPr txBox="1"/>
          <p:nvPr/>
        </p:nvSpPr>
        <p:spPr>
          <a:xfrm>
            <a:off x="1451869" y="5483531"/>
            <a:ext cx="14122400" cy="4973667"/>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9" tIns="121919" rIns="121919" bIns="121919" numCol="1" spcCol="38100" rtlCol="0" anchor="b">
            <a:spAutoFit/>
          </a:bodyPr>
          <a:lstStyle/>
          <a:p>
            <a:pPr>
              <a:spcBef>
                <a:spcPts val="0"/>
              </a:spcBef>
            </a:pPr>
            <a:r>
              <a:rPr lang="en-US" b="0" dirty="0">
                <a:solidFill>
                  <a:srgbClr val="D73A49"/>
                </a:solidFill>
                <a:latin typeface="Menlo" panose="020B0609030804020204" pitchFamily="49" charset="0"/>
                <a:ea typeface="Times New Roman" panose="02020603050405020304" pitchFamily="18" charset="0"/>
                <a:cs typeface="Times New Roman" panose="02020603050405020304" pitchFamily="18" charset="0"/>
              </a:rPr>
              <a:t>provider</a:t>
            </a:r>
            <a:r>
              <a:rPr lang="en-US" b="0" dirty="0">
                <a:solidFill>
                  <a:srgbClr val="22863A"/>
                </a:solidFill>
                <a:latin typeface="Menlo" panose="020B0609030804020204" pitchFamily="49" charset="0"/>
                <a:ea typeface="Times New Roman" panose="02020603050405020304" pitchFamily="18" charset="0"/>
                <a:cs typeface="Times New Roman" panose="02020603050405020304" pitchFamily="18" charset="0"/>
              </a:rPr>
              <a:t> "</a:t>
            </a:r>
            <a:r>
              <a:rPr lang="en-US" b="0" dirty="0" err="1">
                <a:solidFill>
                  <a:srgbClr val="22863A"/>
                </a:solidFill>
                <a:latin typeface="Menlo" panose="020B0609030804020204" pitchFamily="49" charset="0"/>
                <a:ea typeface="Times New Roman" panose="02020603050405020304" pitchFamily="18" charset="0"/>
                <a:cs typeface="Times New Roman" panose="02020603050405020304" pitchFamily="18" charset="0"/>
              </a:rPr>
              <a:t>azurerm</a:t>
            </a:r>
            <a:r>
              <a:rPr lang="en-US" b="0" dirty="0">
                <a:solidFill>
                  <a:srgbClr val="22863A"/>
                </a:solidFill>
                <a:latin typeface="Menlo" panose="020B0609030804020204" pitchFamily="49" charset="0"/>
                <a:ea typeface="Times New Roman" panose="02020603050405020304" pitchFamily="18" charset="0"/>
                <a:cs typeface="Times New Roman" panose="02020603050405020304" pitchFamily="18" charset="0"/>
              </a:rPr>
              <a:t>"</a:t>
            </a:r>
            <a:r>
              <a:rPr lang="en-US" b="0" dirty="0">
                <a:solidFill>
                  <a:srgbClr val="24292E"/>
                </a:solidFill>
                <a:latin typeface="Menlo" panose="020B0609030804020204" pitchFamily="49" charset="0"/>
                <a:ea typeface="Times New Roman" panose="02020603050405020304" pitchFamily="18" charset="0"/>
                <a:cs typeface="Times New Roman" panose="02020603050405020304" pitchFamily="18" charset="0"/>
              </a:rPr>
              <a:t> {</a:t>
            </a:r>
            <a:endParaRPr lang="en-US" sz="1800" b="0" dirty="0">
              <a:latin typeface="Calibri" panose="020F0502020204030204" pitchFamily="34" charset="0"/>
              <a:ea typeface="Calibri" panose="020F0502020204030204" pitchFamily="34" charset="0"/>
              <a:cs typeface="Times New Roman" panose="02020603050405020304" pitchFamily="18" charset="0"/>
            </a:endParaRPr>
          </a:p>
          <a:p>
            <a:pPr>
              <a:spcBef>
                <a:spcPts val="0"/>
              </a:spcBef>
            </a:pPr>
            <a:r>
              <a:rPr lang="en-US" b="0" dirty="0">
                <a:solidFill>
                  <a:srgbClr val="24292E"/>
                </a:solidFill>
                <a:latin typeface="Menlo" panose="020B0609030804020204" pitchFamily="49" charset="0"/>
                <a:ea typeface="Times New Roman" panose="02020603050405020304" pitchFamily="18" charset="0"/>
                <a:cs typeface="Times New Roman" panose="02020603050405020304" pitchFamily="18" charset="0"/>
              </a:rPr>
              <a:t>  version </a:t>
            </a:r>
            <a:r>
              <a:rPr lang="en-US" b="0" dirty="0">
                <a:solidFill>
                  <a:srgbClr val="D73A49"/>
                </a:solidFill>
                <a:latin typeface="Menlo" panose="020B0609030804020204" pitchFamily="49" charset="0"/>
                <a:ea typeface="Times New Roman" panose="02020603050405020304" pitchFamily="18" charset="0"/>
                <a:cs typeface="Times New Roman" panose="02020603050405020304" pitchFamily="18" charset="0"/>
              </a:rPr>
              <a:t>=</a:t>
            </a:r>
            <a:r>
              <a:rPr lang="en-US" b="0" dirty="0">
                <a:solidFill>
                  <a:srgbClr val="24292E"/>
                </a:solidFill>
                <a:latin typeface="Menlo" panose="020B0609030804020204" pitchFamily="49" charset="0"/>
                <a:ea typeface="Times New Roman" panose="02020603050405020304" pitchFamily="18" charset="0"/>
                <a:cs typeface="Times New Roman" panose="02020603050405020304" pitchFamily="18" charset="0"/>
              </a:rPr>
              <a:t> </a:t>
            </a:r>
            <a:r>
              <a:rPr lang="en-US" b="0" dirty="0">
                <a:solidFill>
                  <a:srgbClr val="22863A"/>
                </a:solidFill>
                <a:latin typeface="Menlo" panose="020B0609030804020204" pitchFamily="49" charset="0"/>
                <a:ea typeface="Times New Roman" panose="02020603050405020304" pitchFamily="18" charset="0"/>
                <a:cs typeface="Times New Roman" panose="02020603050405020304" pitchFamily="18" charset="0"/>
              </a:rPr>
              <a:t>"1.10.0"</a:t>
            </a:r>
            <a:endParaRPr lang="en-US" sz="1800" b="0" dirty="0">
              <a:latin typeface="Calibri" panose="020F0502020204030204" pitchFamily="34" charset="0"/>
              <a:ea typeface="Calibri" panose="020F0502020204030204" pitchFamily="34" charset="0"/>
              <a:cs typeface="Times New Roman" panose="02020603050405020304" pitchFamily="18" charset="0"/>
            </a:endParaRPr>
          </a:p>
          <a:p>
            <a:pPr>
              <a:spcBef>
                <a:spcPts val="0"/>
              </a:spcBef>
            </a:pPr>
            <a:r>
              <a:rPr lang="en-US" b="0" dirty="0">
                <a:solidFill>
                  <a:srgbClr val="24292E"/>
                </a:solidFill>
                <a:latin typeface="Menlo" panose="020B0609030804020204" pitchFamily="49" charset="0"/>
                <a:ea typeface="Times New Roman" panose="02020603050405020304" pitchFamily="18" charset="0"/>
                <a:cs typeface="Times New Roman" panose="02020603050405020304" pitchFamily="18" charset="0"/>
              </a:rPr>
              <a:t> </a:t>
            </a:r>
            <a:endParaRPr lang="en-US" sz="1800" b="0" dirty="0">
              <a:latin typeface="Calibri" panose="020F0502020204030204" pitchFamily="34" charset="0"/>
              <a:ea typeface="Calibri" panose="020F0502020204030204" pitchFamily="34" charset="0"/>
              <a:cs typeface="Times New Roman" panose="02020603050405020304" pitchFamily="18" charset="0"/>
            </a:endParaRPr>
          </a:p>
          <a:p>
            <a:pPr>
              <a:spcBef>
                <a:spcPts val="0"/>
              </a:spcBef>
            </a:pPr>
            <a:r>
              <a:rPr lang="en-US" b="0" dirty="0">
                <a:solidFill>
                  <a:srgbClr val="24292E"/>
                </a:solidFill>
                <a:latin typeface="Menlo" panose="020B0609030804020204" pitchFamily="49" charset="0"/>
                <a:ea typeface="Times New Roman" panose="02020603050405020304" pitchFamily="18" charset="0"/>
                <a:cs typeface="Times New Roman" panose="02020603050405020304" pitchFamily="18" charset="0"/>
              </a:rPr>
              <a:t>  </a:t>
            </a:r>
            <a:r>
              <a:rPr lang="en-US" b="0" dirty="0" err="1">
                <a:solidFill>
                  <a:srgbClr val="24292E"/>
                </a:solidFill>
                <a:latin typeface="Menlo" panose="020B0609030804020204" pitchFamily="49" charset="0"/>
                <a:ea typeface="Times New Roman" panose="02020603050405020304" pitchFamily="18" charset="0"/>
                <a:cs typeface="Times New Roman" panose="02020603050405020304" pitchFamily="18" charset="0"/>
              </a:rPr>
              <a:t>subscription_id</a:t>
            </a:r>
            <a:r>
              <a:rPr lang="en-US" b="0" dirty="0">
                <a:solidFill>
                  <a:srgbClr val="24292E"/>
                </a:solidFill>
                <a:latin typeface="Menlo" panose="020B0609030804020204" pitchFamily="49" charset="0"/>
                <a:ea typeface="Times New Roman" panose="02020603050405020304" pitchFamily="18" charset="0"/>
                <a:cs typeface="Times New Roman" panose="02020603050405020304" pitchFamily="18" charset="0"/>
              </a:rPr>
              <a:t> </a:t>
            </a:r>
            <a:r>
              <a:rPr lang="en-US" b="0" dirty="0">
                <a:solidFill>
                  <a:srgbClr val="D73A49"/>
                </a:solidFill>
                <a:latin typeface="Menlo" panose="020B0609030804020204" pitchFamily="49" charset="0"/>
                <a:ea typeface="Times New Roman" panose="02020603050405020304" pitchFamily="18" charset="0"/>
                <a:cs typeface="Times New Roman" panose="02020603050405020304" pitchFamily="18" charset="0"/>
              </a:rPr>
              <a:t>=</a:t>
            </a:r>
            <a:r>
              <a:rPr lang="en-US" b="0" dirty="0">
                <a:solidFill>
                  <a:srgbClr val="24292E"/>
                </a:solidFill>
                <a:latin typeface="Menlo" panose="020B0609030804020204" pitchFamily="49" charset="0"/>
                <a:ea typeface="Times New Roman" panose="02020603050405020304" pitchFamily="18" charset="0"/>
                <a:cs typeface="Times New Roman" panose="02020603050405020304" pitchFamily="18" charset="0"/>
              </a:rPr>
              <a:t> </a:t>
            </a:r>
            <a:r>
              <a:rPr lang="en-US" b="0" dirty="0">
                <a:solidFill>
                  <a:srgbClr val="22863A"/>
                </a:solidFill>
                <a:latin typeface="Menlo" panose="020B0609030804020204" pitchFamily="49" charset="0"/>
                <a:ea typeface="Times New Roman" panose="02020603050405020304" pitchFamily="18" charset="0"/>
                <a:cs typeface="Times New Roman" panose="02020603050405020304" pitchFamily="18" charset="0"/>
              </a:rPr>
              <a:t>"SUBSCRIPTION-ID"</a:t>
            </a:r>
            <a:endParaRPr lang="en-US" sz="1800" b="0" dirty="0">
              <a:latin typeface="Calibri" panose="020F0502020204030204" pitchFamily="34" charset="0"/>
              <a:ea typeface="Calibri" panose="020F0502020204030204" pitchFamily="34" charset="0"/>
              <a:cs typeface="Times New Roman" panose="02020603050405020304" pitchFamily="18" charset="0"/>
            </a:endParaRPr>
          </a:p>
          <a:p>
            <a:pPr>
              <a:spcBef>
                <a:spcPts val="0"/>
              </a:spcBef>
            </a:pPr>
            <a:r>
              <a:rPr lang="en-US" b="0" dirty="0">
                <a:solidFill>
                  <a:srgbClr val="24292E"/>
                </a:solidFill>
                <a:latin typeface="Menlo" panose="020B0609030804020204" pitchFamily="49" charset="0"/>
                <a:ea typeface="Times New Roman" panose="02020603050405020304" pitchFamily="18" charset="0"/>
                <a:cs typeface="Times New Roman" panose="02020603050405020304" pitchFamily="18" charset="0"/>
              </a:rPr>
              <a:t>  </a:t>
            </a:r>
            <a:r>
              <a:rPr lang="en-US" b="0" dirty="0" err="1">
                <a:solidFill>
                  <a:srgbClr val="24292E"/>
                </a:solidFill>
                <a:latin typeface="Menlo" panose="020B0609030804020204" pitchFamily="49" charset="0"/>
                <a:ea typeface="Times New Roman" panose="02020603050405020304" pitchFamily="18" charset="0"/>
                <a:cs typeface="Times New Roman" panose="02020603050405020304" pitchFamily="18" charset="0"/>
              </a:rPr>
              <a:t>client_id</a:t>
            </a:r>
            <a:r>
              <a:rPr lang="en-US" b="0" dirty="0">
                <a:solidFill>
                  <a:srgbClr val="24292E"/>
                </a:solidFill>
                <a:latin typeface="Menlo" panose="020B0609030804020204" pitchFamily="49" charset="0"/>
                <a:ea typeface="Times New Roman" panose="02020603050405020304" pitchFamily="18" charset="0"/>
                <a:cs typeface="Times New Roman" panose="02020603050405020304" pitchFamily="18" charset="0"/>
              </a:rPr>
              <a:t>       </a:t>
            </a:r>
            <a:r>
              <a:rPr lang="en-US" b="0" dirty="0">
                <a:solidFill>
                  <a:srgbClr val="D73A49"/>
                </a:solidFill>
                <a:latin typeface="Menlo" panose="020B0609030804020204" pitchFamily="49" charset="0"/>
                <a:ea typeface="Times New Roman" panose="02020603050405020304" pitchFamily="18" charset="0"/>
                <a:cs typeface="Times New Roman" panose="02020603050405020304" pitchFamily="18" charset="0"/>
              </a:rPr>
              <a:t>=</a:t>
            </a:r>
            <a:r>
              <a:rPr lang="en-US" b="0" dirty="0">
                <a:solidFill>
                  <a:srgbClr val="24292E"/>
                </a:solidFill>
                <a:latin typeface="Menlo" panose="020B0609030804020204" pitchFamily="49" charset="0"/>
                <a:ea typeface="Times New Roman" panose="02020603050405020304" pitchFamily="18" charset="0"/>
                <a:cs typeface="Times New Roman" panose="02020603050405020304" pitchFamily="18" charset="0"/>
              </a:rPr>
              <a:t> </a:t>
            </a:r>
            <a:r>
              <a:rPr lang="en-US" b="0" dirty="0">
                <a:solidFill>
                  <a:srgbClr val="22863A"/>
                </a:solidFill>
                <a:latin typeface="Menlo" panose="020B0609030804020204" pitchFamily="49" charset="0"/>
                <a:ea typeface="Times New Roman" panose="02020603050405020304" pitchFamily="18" charset="0"/>
                <a:cs typeface="Times New Roman" panose="02020603050405020304" pitchFamily="18" charset="0"/>
              </a:rPr>
              <a:t>"CLIENT-ID"</a:t>
            </a:r>
            <a:endParaRPr lang="en-US" sz="1800" b="0" dirty="0">
              <a:latin typeface="Calibri" panose="020F0502020204030204" pitchFamily="34" charset="0"/>
              <a:ea typeface="Calibri" panose="020F0502020204030204" pitchFamily="34" charset="0"/>
              <a:cs typeface="Times New Roman" panose="02020603050405020304" pitchFamily="18" charset="0"/>
            </a:endParaRPr>
          </a:p>
          <a:p>
            <a:pPr>
              <a:spcBef>
                <a:spcPts val="0"/>
              </a:spcBef>
            </a:pPr>
            <a:r>
              <a:rPr lang="en-US" b="0" dirty="0">
                <a:solidFill>
                  <a:srgbClr val="24292E"/>
                </a:solidFill>
                <a:latin typeface="Menlo" panose="020B0609030804020204" pitchFamily="49" charset="0"/>
                <a:ea typeface="Times New Roman" panose="02020603050405020304" pitchFamily="18" charset="0"/>
                <a:cs typeface="Times New Roman" panose="02020603050405020304" pitchFamily="18" charset="0"/>
              </a:rPr>
              <a:t>  </a:t>
            </a:r>
            <a:r>
              <a:rPr lang="en-US" b="0" dirty="0" err="1">
                <a:solidFill>
                  <a:srgbClr val="24292E"/>
                </a:solidFill>
                <a:latin typeface="Menlo" panose="020B0609030804020204" pitchFamily="49" charset="0"/>
                <a:ea typeface="Times New Roman" panose="02020603050405020304" pitchFamily="18" charset="0"/>
                <a:cs typeface="Times New Roman" panose="02020603050405020304" pitchFamily="18" charset="0"/>
              </a:rPr>
              <a:t>client_secret</a:t>
            </a:r>
            <a:r>
              <a:rPr lang="en-US" b="0" dirty="0">
                <a:solidFill>
                  <a:srgbClr val="24292E"/>
                </a:solidFill>
                <a:latin typeface="Menlo" panose="020B0609030804020204" pitchFamily="49" charset="0"/>
                <a:ea typeface="Times New Roman" panose="02020603050405020304" pitchFamily="18" charset="0"/>
                <a:cs typeface="Times New Roman" panose="02020603050405020304" pitchFamily="18" charset="0"/>
              </a:rPr>
              <a:t>   </a:t>
            </a:r>
            <a:r>
              <a:rPr lang="en-US" b="0" dirty="0">
                <a:solidFill>
                  <a:srgbClr val="D73A49"/>
                </a:solidFill>
                <a:latin typeface="Menlo" panose="020B0609030804020204" pitchFamily="49" charset="0"/>
                <a:ea typeface="Times New Roman" panose="02020603050405020304" pitchFamily="18" charset="0"/>
                <a:cs typeface="Times New Roman" panose="02020603050405020304" pitchFamily="18" charset="0"/>
              </a:rPr>
              <a:t>=</a:t>
            </a:r>
            <a:r>
              <a:rPr lang="en-US" b="0" dirty="0">
                <a:solidFill>
                  <a:srgbClr val="24292E"/>
                </a:solidFill>
                <a:latin typeface="Menlo" panose="020B0609030804020204" pitchFamily="49" charset="0"/>
                <a:ea typeface="Times New Roman" panose="02020603050405020304" pitchFamily="18" charset="0"/>
                <a:cs typeface="Times New Roman" panose="02020603050405020304" pitchFamily="18" charset="0"/>
              </a:rPr>
              <a:t> </a:t>
            </a:r>
            <a:r>
              <a:rPr lang="en-US" b="0" dirty="0">
                <a:solidFill>
                  <a:srgbClr val="22863A"/>
                </a:solidFill>
                <a:latin typeface="Menlo" panose="020B0609030804020204" pitchFamily="49" charset="0"/>
                <a:ea typeface="Times New Roman" panose="02020603050405020304" pitchFamily="18" charset="0"/>
                <a:cs typeface="Times New Roman" panose="02020603050405020304" pitchFamily="18" charset="0"/>
              </a:rPr>
              <a:t>"CLIENT-SECRET"</a:t>
            </a:r>
            <a:endParaRPr lang="en-US" sz="1800" b="0" dirty="0">
              <a:latin typeface="Calibri" panose="020F0502020204030204" pitchFamily="34" charset="0"/>
              <a:ea typeface="Calibri" panose="020F0502020204030204" pitchFamily="34" charset="0"/>
              <a:cs typeface="Times New Roman" panose="02020603050405020304" pitchFamily="18" charset="0"/>
            </a:endParaRPr>
          </a:p>
          <a:p>
            <a:pPr>
              <a:spcBef>
                <a:spcPts val="0"/>
              </a:spcBef>
            </a:pPr>
            <a:r>
              <a:rPr lang="en-US" b="0" dirty="0">
                <a:solidFill>
                  <a:srgbClr val="24292E"/>
                </a:solidFill>
                <a:latin typeface="Menlo" panose="020B0609030804020204" pitchFamily="49" charset="0"/>
                <a:ea typeface="Times New Roman" panose="02020603050405020304" pitchFamily="18" charset="0"/>
                <a:cs typeface="Times New Roman" panose="02020603050405020304" pitchFamily="18" charset="0"/>
              </a:rPr>
              <a:t>  </a:t>
            </a:r>
            <a:r>
              <a:rPr lang="en-US" b="0" dirty="0" err="1">
                <a:solidFill>
                  <a:srgbClr val="24292E"/>
                </a:solidFill>
                <a:latin typeface="Menlo" panose="020B0609030804020204" pitchFamily="49" charset="0"/>
                <a:ea typeface="Times New Roman" panose="02020603050405020304" pitchFamily="18" charset="0"/>
                <a:cs typeface="Times New Roman" panose="02020603050405020304" pitchFamily="18" charset="0"/>
              </a:rPr>
              <a:t>tenant_id</a:t>
            </a:r>
            <a:r>
              <a:rPr lang="en-US" b="0" dirty="0">
                <a:solidFill>
                  <a:srgbClr val="24292E"/>
                </a:solidFill>
                <a:latin typeface="Menlo" panose="020B0609030804020204" pitchFamily="49" charset="0"/>
                <a:ea typeface="Times New Roman" panose="02020603050405020304" pitchFamily="18" charset="0"/>
                <a:cs typeface="Times New Roman" panose="02020603050405020304" pitchFamily="18" charset="0"/>
              </a:rPr>
              <a:t>       </a:t>
            </a:r>
            <a:r>
              <a:rPr lang="en-US" b="0" dirty="0">
                <a:solidFill>
                  <a:srgbClr val="D73A49"/>
                </a:solidFill>
                <a:latin typeface="Menlo" panose="020B0609030804020204" pitchFamily="49" charset="0"/>
                <a:ea typeface="Times New Roman" panose="02020603050405020304" pitchFamily="18" charset="0"/>
                <a:cs typeface="Times New Roman" panose="02020603050405020304" pitchFamily="18" charset="0"/>
              </a:rPr>
              <a:t>=</a:t>
            </a:r>
            <a:r>
              <a:rPr lang="en-US" b="0" dirty="0">
                <a:solidFill>
                  <a:srgbClr val="24292E"/>
                </a:solidFill>
                <a:latin typeface="Menlo" panose="020B0609030804020204" pitchFamily="49" charset="0"/>
                <a:ea typeface="Times New Roman" panose="02020603050405020304" pitchFamily="18" charset="0"/>
                <a:cs typeface="Times New Roman" panose="02020603050405020304" pitchFamily="18" charset="0"/>
              </a:rPr>
              <a:t> </a:t>
            </a:r>
            <a:r>
              <a:rPr lang="en-US" b="0" dirty="0">
                <a:solidFill>
                  <a:srgbClr val="22863A"/>
                </a:solidFill>
                <a:latin typeface="Menlo" panose="020B0609030804020204" pitchFamily="49" charset="0"/>
                <a:ea typeface="Times New Roman" panose="02020603050405020304" pitchFamily="18" charset="0"/>
                <a:cs typeface="Times New Roman" panose="02020603050405020304" pitchFamily="18" charset="0"/>
              </a:rPr>
              <a:t>"TENANT-ID"</a:t>
            </a:r>
            <a:endParaRPr lang="en-US" sz="1800" b="0" dirty="0">
              <a:latin typeface="Calibri" panose="020F0502020204030204" pitchFamily="34" charset="0"/>
              <a:ea typeface="Calibri" panose="020F0502020204030204" pitchFamily="34" charset="0"/>
              <a:cs typeface="Times New Roman" panose="02020603050405020304" pitchFamily="18" charset="0"/>
            </a:endParaRPr>
          </a:p>
          <a:p>
            <a:pPr>
              <a:spcBef>
                <a:spcPts val="0"/>
              </a:spcBef>
            </a:pPr>
            <a:r>
              <a:rPr lang="en-US" b="0" dirty="0">
                <a:solidFill>
                  <a:srgbClr val="24292E"/>
                </a:solidFill>
                <a:latin typeface="Menlo" panose="020B0609030804020204" pitchFamily="49" charset="0"/>
                <a:ea typeface="Times New Roman" panose="02020603050405020304" pitchFamily="18" charset="0"/>
                <a:cs typeface="Times New Roman" panose="02020603050405020304" pitchFamily="18" charset="0"/>
              </a:rPr>
              <a:t>}</a:t>
            </a:r>
            <a:endParaRPr lang="en-US" sz="1800" b="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953980366"/>
      </p:ext>
    </p:extLst>
  </p:cSld>
  <p:clrMapOvr>
    <a:masterClrMapping/>
  </p:clrMapOvr>
  <p:transition spd="med"/>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90A70F4-400F-0247-8C12-07DB922E1E30}"/>
              </a:ext>
            </a:extLst>
          </p:cNvPr>
          <p:cNvSpPr>
            <a:spLocks noGrp="1"/>
          </p:cNvSpPr>
          <p:nvPr>
            <p:ph type="body" idx="1"/>
          </p:nvPr>
        </p:nvSpPr>
        <p:spPr/>
        <p:txBody>
          <a:bodyPr/>
          <a:lstStyle/>
          <a:p>
            <a:pPr marL="0" indent="0">
              <a:buNone/>
            </a:pPr>
            <a:endParaRPr lang="en-US" dirty="0"/>
          </a:p>
          <a:p>
            <a:pPr marL="0" indent="0">
              <a:buNone/>
            </a:pPr>
            <a:r>
              <a:rPr lang="en-US" dirty="0"/>
              <a:t>Service Principal</a:t>
            </a:r>
          </a:p>
          <a:p>
            <a:pPr marL="0" indent="0">
              <a:buNone/>
            </a:pPr>
            <a:endParaRPr lang="en-US" dirty="0"/>
          </a:p>
          <a:p>
            <a:pPr marL="0" indent="0">
              <a:buNone/>
            </a:pPr>
            <a:endParaRPr lang="en-US" dirty="0"/>
          </a:p>
          <a:p>
            <a:pPr marL="0" indent="0">
              <a:buNone/>
            </a:pPr>
            <a:endParaRPr lang="en-US" dirty="0"/>
          </a:p>
        </p:txBody>
      </p:sp>
      <p:sp>
        <p:nvSpPr>
          <p:cNvPr id="3" name="Title 2">
            <a:extLst>
              <a:ext uri="{FF2B5EF4-FFF2-40B4-BE49-F238E27FC236}">
                <a16:creationId xmlns:a16="http://schemas.microsoft.com/office/drawing/2014/main" id="{85A9DD5B-C221-374E-B5CC-099466E7AF5A}"/>
              </a:ext>
            </a:extLst>
          </p:cNvPr>
          <p:cNvSpPr>
            <a:spLocks noGrp="1"/>
          </p:cNvSpPr>
          <p:nvPr>
            <p:ph type="title"/>
          </p:nvPr>
        </p:nvSpPr>
        <p:spPr/>
        <p:txBody>
          <a:bodyPr/>
          <a:lstStyle/>
          <a:p>
            <a:r>
              <a:rPr lang="en-US" dirty="0"/>
              <a:t>Authentication to Azure</a:t>
            </a:r>
          </a:p>
        </p:txBody>
      </p:sp>
      <p:sp>
        <p:nvSpPr>
          <p:cNvPr id="4" name="Text Placeholder 3">
            <a:extLst>
              <a:ext uri="{FF2B5EF4-FFF2-40B4-BE49-F238E27FC236}">
                <a16:creationId xmlns:a16="http://schemas.microsoft.com/office/drawing/2014/main" id="{F2705828-5BD0-2B44-9DBC-A6317A708576}"/>
              </a:ext>
            </a:extLst>
          </p:cNvPr>
          <p:cNvSpPr>
            <a:spLocks noGrp="1"/>
          </p:cNvSpPr>
          <p:nvPr>
            <p:ph type="body" sz="quarter" idx="10"/>
          </p:nvPr>
        </p:nvSpPr>
        <p:spPr/>
        <p:txBody>
          <a:bodyPr/>
          <a:lstStyle/>
          <a:p>
            <a:endParaRPr lang="en-US"/>
          </a:p>
        </p:txBody>
      </p:sp>
      <p:sp>
        <p:nvSpPr>
          <p:cNvPr id="5" name="TextBox 4">
            <a:extLst>
              <a:ext uri="{FF2B5EF4-FFF2-40B4-BE49-F238E27FC236}">
                <a16:creationId xmlns:a16="http://schemas.microsoft.com/office/drawing/2014/main" id="{937B07A2-56DB-D043-A7D7-8012EECAEC7A}"/>
              </a:ext>
            </a:extLst>
          </p:cNvPr>
          <p:cNvSpPr txBox="1"/>
          <p:nvPr/>
        </p:nvSpPr>
        <p:spPr>
          <a:xfrm>
            <a:off x="1451869" y="6537153"/>
            <a:ext cx="14122400" cy="2866424"/>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9" tIns="121919" rIns="121919" bIns="121919" numCol="1" spcCol="38100" rtlCol="0" anchor="b">
            <a:spAutoFit/>
          </a:bodyPr>
          <a:lstStyle/>
          <a:p>
            <a:r>
              <a:rPr lang="en-US" dirty="0">
                <a:solidFill>
                  <a:srgbClr val="D73A49"/>
                </a:solidFill>
                <a:latin typeface="Menlo" panose="020B0609030804020204" pitchFamily="49" charset="0"/>
              </a:rPr>
              <a:t>export</a:t>
            </a:r>
            <a:r>
              <a:rPr lang="en-US" dirty="0">
                <a:solidFill>
                  <a:srgbClr val="6A737D"/>
                </a:solidFill>
                <a:latin typeface="Menlo" panose="020B0609030804020204" pitchFamily="49" charset="0"/>
              </a:rPr>
              <a:t> ARM_TENANT_ID=</a:t>
            </a:r>
          </a:p>
          <a:p>
            <a:r>
              <a:rPr lang="en-US" dirty="0">
                <a:solidFill>
                  <a:srgbClr val="D73A49"/>
                </a:solidFill>
                <a:latin typeface="Menlo" panose="020B0609030804020204" pitchFamily="49" charset="0"/>
              </a:rPr>
              <a:t>export</a:t>
            </a:r>
            <a:r>
              <a:rPr lang="en-US" dirty="0">
                <a:solidFill>
                  <a:srgbClr val="6A737D"/>
                </a:solidFill>
                <a:latin typeface="Menlo" panose="020B0609030804020204" pitchFamily="49" charset="0"/>
              </a:rPr>
              <a:t> ARM_SUBSCRIPTION_ID=</a:t>
            </a:r>
          </a:p>
          <a:p>
            <a:r>
              <a:rPr lang="en-US" dirty="0">
                <a:solidFill>
                  <a:srgbClr val="D73A49"/>
                </a:solidFill>
                <a:latin typeface="Menlo" panose="020B0609030804020204" pitchFamily="49" charset="0"/>
              </a:rPr>
              <a:t>export</a:t>
            </a:r>
            <a:r>
              <a:rPr lang="en-US" dirty="0">
                <a:solidFill>
                  <a:srgbClr val="6A737D"/>
                </a:solidFill>
                <a:latin typeface="Menlo" panose="020B0609030804020204" pitchFamily="49" charset="0"/>
              </a:rPr>
              <a:t> ARM_CLIENT_ID=</a:t>
            </a:r>
          </a:p>
          <a:p>
            <a:r>
              <a:rPr lang="en-US" dirty="0">
                <a:solidFill>
                  <a:srgbClr val="D73A49"/>
                </a:solidFill>
                <a:latin typeface="Menlo" panose="020B0609030804020204" pitchFamily="49" charset="0"/>
              </a:rPr>
              <a:t>export</a:t>
            </a:r>
            <a:r>
              <a:rPr lang="en-US" dirty="0">
                <a:solidFill>
                  <a:srgbClr val="6A737D"/>
                </a:solidFill>
                <a:latin typeface="Menlo" panose="020B0609030804020204" pitchFamily="49" charset="0"/>
              </a:rPr>
              <a:t> ARM_CLIENT_SECRET=</a:t>
            </a:r>
          </a:p>
        </p:txBody>
      </p:sp>
    </p:spTree>
    <p:extLst>
      <p:ext uri="{BB962C8B-B14F-4D97-AF65-F5344CB8AC3E}">
        <p14:creationId xmlns:p14="http://schemas.microsoft.com/office/powerpoint/2010/main" val="2370158334"/>
      </p:ext>
    </p:extLst>
  </p:cSld>
  <p:clrMapOvr>
    <a:masterClrMapping/>
  </p:clrMapOvr>
  <p:transition spd="med"/>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6AF7005-CB1E-934E-AC9A-6FCD7E93DAEA}"/>
              </a:ext>
            </a:extLst>
          </p:cNvPr>
          <p:cNvSpPr>
            <a:spLocks noGrp="1"/>
          </p:cNvSpPr>
          <p:nvPr>
            <p:ph type="body" idx="1"/>
          </p:nvPr>
        </p:nvSpPr>
        <p:spPr/>
        <p:txBody>
          <a:bodyPr/>
          <a:lstStyle/>
          <a:p>
            <a:pPr marL="0" indent="0">
              <a:buNone/>
            </a:pPr>
            <a:endParaRPr lang="en-US" dirty="0"/>
          </a:p>
          <a:p>
            <a:pPr marL="0" indent="0">
              <a:buNone/>
            </a:pPr>
            <a:endParaRPr lang="en-US" dirty="0"/>
          </a:p>
        </p:txBody>
      </p:sp>
      <p:sp>
        <p:nvSpPr>
          <p:cNvPr id="3" name="Title 2">
            <a:extLst>
              <a:ext uri="{FF2B5EF4-FFF2-40B4-BE49-F238E27FC236}">
                <a16:creationId xmlns:a16="http://schemas.microsoft.com/office/drawing/2014/main" id="{1828B9A8-6970-644B-B3F6-D392053F601E}"/>
              </a:ext>
            </a:extLst>
          </p:cNvPr>
          <p:cNvSpPr>
            <a:spLocks noGrp="1"/>
          </p:cNvSpPr>
          <p:nvPr>
            <p:ph type="title"/>
          </p:nvPr>
        </p:nvSpPr>
        <p:spPr/>
        <p:txBody>
          <a:bodyPr/>
          <a:lstStyle/>
          <a:p>
            <a:r>
              <a:rPr lang="en-US" dirty="0"/>
              <a:t>Azure Location</a:t>
            </a:r>
          </a:p>
        </p:txBody>
      </p:sp>
      <p:sp>
        <p:nvSpPr>
          <p:cNvPr id="4" name="Text Placeholder 3">
            <a:extLst>
              <a:ext uri="{FF2B5EF4-FFF2-40B4-BE49-F238E27FC236}">
                <a16:creationId xmlns:a16="http://schemas.microsoft.com/office/drawing/2014/main" id="{C4374BC3-59C2-164F-9392-76F6D3E1A6F7}"/>
              </a:ext>
            </a:extLst>
          </p:cNvPr>
          <p:cNvSpPr>
            <a:spLocks noGrp="1"/>
          </p:cNvSpPr>
          <p:nvPr>
            <p:ph type="body" sz="quarter" idx="10"/>
          </p:nvPr>
        </p:nvSpPr>
        <p:spPr/>
        <p:txBody>
          <a:bodyPr/>
          <a:lstStyle/>
          <a:p>
            <a:endParaRPr lang="en-US"/>
          </a:p>
        </p:txBody>
      </p:sp>
      <p:sp>
        <p:nvSpPr>
          <p:cNvPr id="5" name="Rectangle 4">
            <a:extLst>
              <a:ext uri="{FF2B5EF4-FFF2-40B4-BE49-F238E27FC236}">
                <a16:creationId xmlns:a16="http://schemas.microsoft.com/office/drawing/2014/main" id="{18E6B9E9-E351-574A-8AED-8D9EDB6017F3}"/>
              </a:ext>
            </a:extLst>
          </p:cNvPr>
          <p:cNvSpPr/>
          <p:nvPr/>
        </p:nvSpPr>
        <p:spPr>
          <a:xfrm>
            <a:off x="1451869" y="4776221"/>
            <a:ext cx="14681200" cy="6388287"/>
          </a:xfrm>
          <a:prstGeom prst="rect">
            <a:avLst/>
          </a:prstGeom>
        </p:spPr>
        <p:txBody>
          <a:bodyPr wrap="square">
            <a:spAutoFit/>
          </a:bodyPr>
          <a:lstStyle/>
          <a:p>
            <a:r>
              <a:rPr lang="en-US" b="0" dirty="0">
                <a:solidFill>
                  <a:srgbClr val="D73A49"/>
                </a:solidFill>
                <a:latin typeface="Menlo" panose="020B0609030804020204" pitchFamily="49" charset="0"/>
              </a:rPr>
              <a:t>resource</a:t>
            </a:r>
            <a:r>
              <a:rPr lang="en-US" b="0" dirty="0">
                <a:solidFill>
                  <a:srgbClr val="22863A"/>
                </a:solidFill>
                <a:latin typeface="Menlo" panose="020B0609030804020204" pitchFamily="49" charset="0"/>
              </a:rPr>
              <a:t> "</a:t>
            </a:r>
            <a:r>
              <a:rPr lang="en-US" b="0" dirty="0" err="1">
                <a:solidFill>
                  <a:srgbClr val="22863A"/>
                </a:solidFill>
                <a:latin typeface="Menlo" panose="020B0609030804020204" pitchFamily="49" charset="0"/>
              </a:rPr>
              <a:t>azurerm_resource_group</a:t>
            </a:r>
            <a:r>
              <a:rPr lang="en-US" b="0" dirty="0">
                <a:solidFill>
                  <a:srgbClr val="22863A"/>
                </a:solidFill>
                <a:latin typeface="Menlo" panose="020B0609030804020204" pitchFamily="49" charset="0"/>
              </a:rPr>
              <a:t>" "main"</a:t>
            </a:r>
            <a:r>
              <a:rPr lang="en-US" b="0" dirty="0">
                <a:solidFill>
                  <a:srgbClr val="24292E"/>
                </a:solidFill>
                <a:latin typeface="Menlo" panose="020B0609030804020204" pitchFamily="49" charset="0"/>
              </a:rPr>
              <a:t> {</a:t>
            </a:r>
            <a:endParaRPr lang="en-US" b="0" dirty="0">
              <a:solidFill>
                <a:srgbClr val="22863A"/>
              </a:solidFill>
              <a:latin typeface="Menlo" panose="020B0609030804020204" pitchFamily="49" charset="0"/>
            </a:endParaRPr>
          </a:p>
          <a:p>
            <a:r>
              <a:rPr lang="en-US" b="0" dirty="0">
                <a:solidFill>
                  <a:srgbClr val="24292E"/>
                </a:solidFill>
                <a:latin typeface="Menlo" panose="020B0609030804020204" pitchFamily="49" charset="0"/>
              </a:rPr>
              <a:t>  location </a:t>
            </a:r>
            <a:r>
              <a:rPr lang="en-US" b="0" dirty="0">
                <a:solidFill>
                  <a:srgbClr val="D73A49"/>
                </a:solidFill>
                <a:latin typeface="Menlo" panose="020B0609030804020204" pitchFamily="49" charset="0"/>
              </a:rPr>
              <a:t>=</a:t>
            </a:r>
            <a:r>
              <a:rPr lang="en-US" b="0" dirty="0">
                <a:solidFill>
                  <a:srgbClr val="24292E"/>
                </a:solidFill>
                <a:latin typeface="Menlo" panose="020B0609030804020204" pitchFamily="49" charset="0"/>
              </a:rPr>
              <a:t> </a:t>
            </a:r>
            <a:r>
              <a:rPr lang="en-US" b="0" dirty="0">
                <a:solidFill>
                  <a:srgbClr val="22863A"/>
                </a:solidFill>
                <a:latin typeface="Menlo" panose="020B0609030804020204" pitchFamily="49" charset="0"/>
              </a:rPr>
              <a:t>"</a:t>
            </a:r>
            <a:r>
              <a:rPr lang="en-US" b="0" dirty="0" err="1">
                <a:solidFill>
                  <a:srgbClr val="22863A"/>
                </a:solidFill>
                <a:latin typeface="Menlo" panose="020B0609030804020204" pitchFamily="49" charset="0"/>
              </a:rPr>
              <a:t>eastus</a:t>
            </a:r>
            <a:r>
              <a:rPr lang="en-US" b="0" dirty="0">
                <a:solidFill>
                  <a:srgbClr val="22863A"/>
                </a:solidFill>
                <a:latin typeface="Menlo" panose="020B0609030804020204" pitchFamily="49" charset="0"/>
              </a:rPr>
              <a:t>"</a:t>
            </a:r>
            <a:endParaRPr lang="en-US" b="0" dirty="0">
              <a:solidFill>
                <a:srgbClr val="24292E"/>
              </a:solidFill>
              <a:latin typeface="Menlo" panose="020B0609030804020204" pitchFamily="49" charset="0"/>
            </a:endParaRPr>
          </a:p>
          <a:p>
            <a:r>
              <a:rPr lang="en-US" b="0" dirty="0">
                <a:solidFill>
                  <a:srgbClr val="24292E"/>
                </a:solidFill>
                <a:latin typeface="Menlo" panose="020B0609030804020204" pitchFamily="49" charset="0"/>
              </a:rPr>
              <a:t>}</a:t>
            </a:r>
          </a:p>
          <a:p>
            <a:br>
              <a:rPr lang="en-US" b="0" dirty="0">
                <a:solidFill>
                  <a:srgbClr val="24292E"/>
                </a:solidFill>
                <a:latin typeface="Menlo" panose="020B0609030804020204" pitchFamily="49" charset="0"/>
              </a:rPr>
            </a:br>
            <a:endParaRPr lang="en-US" b="0" dirty="0">
              <a:solidFill>
                <a:srgbClr val="24292E"/>
              </a:solidFill>
              <a:latin typeface="Menlo" panose="020B0609030804020204" pitchFamily="49" charset="0"/>
            </a:endParaRPr>
          </a:p>
          <a:p>
            <a:r>
              <a:rPr lang="en-US" b="0" dirty="0">
                <a:solidFill>
                  <a:srgbClr val="D73A49"/>
                </a:solidFill>
                <a:latin typeface="Menlo" panose="020B0609030804020204" pitchFamily="49" charset="0"/>
              </a:rPr>
              <a:t>resource</a:t>
            </a:r>
            <a:r>
              <a:rPr lang="en-US" b="0" dirty="0">
                <a:solidFill>
                  <a:srgbClr val="22863A"/>
                </a:solidFill>
                <a:latin typeface="Menlo" panose="020B0609030804020204" pitchFamily="49" charset="0"/>
              </a:rPr>
              <a:t> "</a:t>
            </a:r>
            <a:r>
              <a:rPr lang="en-US" b="0" dirty="0" err="1">
                <a:solidFill>
                  <a:srgbClr val="22863A"/>
                </a:solidFill>
                <a:latin typeface="Menlo" panose="020B0609030804020204" pitchFamily="49" charset="0"/>
              </a:rPr>
              <a:t>azurerm_resource_group</a:t>
            </a:r>
            <a:r>
              <a:rPr lang="en-US" b="0" dirty="0">
                <a:solidFill>
                  <a:srgbClr val="22863A"/>
                </a:solidFill>
                <a:latin typeface="Menlo" panose="020B0609030804020204" pitchFamily="49" charset="0"/>
              </a:rPr>
              <a:t>" "main"</a:t>
            </a:r>
            <a:r>
              <a:rPr lang="en-US" b="0" dirty="0">
                <a:solidFill>
                  <a:srgbClr val="24292E"/>
                </a:solidFill>
                <a:latin typeface="Menlo" panose="020B0609030804020204" pitchFamily="49" charset="0"/>
              </a:rPr>
              <a:t> {</a:t>
            </a:r>
            <a:endParaRPr lang="en-US" b="0" dirty="0">
              <a:solidFill>
                <a:srgbClr val="22863A"/>
              </a:solidFill>
              <a:latin typeface="Menlo" panose="020B0609030804020204" pitchFamily="49" charset="0"/>
            </a:endParaRPr>
          </a:p>
          <a:p>
            <a:r>
              <a:rPr lang="en-US" b="0" dirty="0">
                <a:solidFill>
                  <a:srgbClr val="24292E"/>
                </a:solidFill>
                <a:latin typeface="Menlo" panose="020B0609030804020204" pitchFamily="49" charset="0"/>
              </a:rPr>
              <a:t>  location </a:t>
            </a:r>
            <a:r>
              <a:rPr lang="en-US" b="0" dirty="0">
                <a:solidFill>
                  <a:srgbClr val="D73A49"/>
                </a:solidFill>
                <a:latin typeface="Menlo" panose="020B0609030804020204" pitchFamily="49" charset="0"/>
              </a:rPr>
              <a:t>=</a:t>
            </a:r>
            <a:r>
              <a:rPr lang="en-US" b="0" dirty="0">
                <a:solidFill>
                  <a:srgbClr val="24292E"/>
                </a:solidFill>
                <a:latin typeface="Menlo" panose="020B0609030804020204" pitchFamily="49" charset="0"/>
              </a:rPr>
              <a:t> </a:t>
            </a:r>
            <a:r>
              <a:rPr lang="en-US" b="0" dirty="0">
                <a:solidFill>
                  <a:srgbClr val="22863A"/>
                </a:solidFill>
                <a:latin typeface="Menlo" panose="020B0609030804020204" pitchFamily="49" charset="0"/>
              </a:rPr>
              <a:t>“East US”</a:t>
            </a:r>
            <a:endParaRPr lang="en-US" b="0" dirty="0">
              <a:solidFill>
                <a:srgbClr val="24292E"/>
              </a:solidFill>
              <a:latin typeface="Menlo" panose="020B0609030804020204" pitchFamily="49" charset="0"/>
            </a:endParaRPr>
          </a:p>
          <a:p>
            <a:r>
              <a:rPr lang="en-US" b="0" dirty="0">
                <a:solidFill>
                  <a:srgbClr val="24292E"/>
                </a:solidFill>
                <a:latin typeface="Menlo" panose="020B0609030804020204" pitchFamily="49" charset="0"/>
              </a:rPr>
              <a:t>}</a:t>
            </a:r>
          </a:p>
        </p:txBody>
      </p:sp>
    </p:spTree>
    <p:extLst>
      <p:ext uri="{BB962C8B-B14F-4D97-AF65-F5344CB8AC3E}">
        <p14:creationId xmlns:p14="http://schemas.microsoft.com/office/powerpoint/2010/main" val="4290473294"/>
      </p:ext>
    </p:extLst>
  </p:cSld>
  <p:clrMapOvr>
    <a:masterClrMapping/>
  </p:clrMapOvr>
  <p:transition spd="med"/>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A642769-7210-4046-8974-AE77A15959C3}"/>
              </a:ext>
            </a:extLst>
          </p:cNvPr>
          <p:cNvSpPr>
            <a:spLocks noGrp="1"/>
          </p:cNvSpPr>
          <p:nvPr>
            <p:ph type="title"/>
          </p:nvPr>
        </p:nvSpPr>
        <p:spPr/>
        <p:txBody>
          <a:bodyPr/>
          <a:lstStyle/>
          <a:p>
            <a:r>
              <a:rPr lang="en-US" dirty="0"/>
              <a:t>Workshop Repo</a:t>
            </a:r>
          </a:p>
        </p:txBody>
      </p:sp>
      <p:sp>
        <p:nvSpPr>
          <p:cNvPr id="4" name="Text Placeholder 3">
            <a:extLst>
              <a:ext uri="{FF2B5EF4-FFF2-40B4-BE49-F238E27FC236}">
                <a16:creationId xmlns:a16="http://schemas.microsoft.com/office/drawing/2014/main" id="{6042F0DA-7B71-FF4B-8AB5-D063EF44EC50}"/>
              </a:ext>
            </a:extLst>
          </p:cNvPr>
          <p:cNvSpPr>
            <a:spLocks noGrp="1"/>
          </p:cNvSpPr>
          <p:nvPr>
            <p:ph type="body" sz="quarter" idx="10"/>
          </p:nvPr>
        </p:nvSpPr>
        <p:spPr/>
        <p:txBody>
          <a:bodyPr/>
          <a:lstStyle/>
          <a:p>
            <a:r>
              <a:rPr lang="en-US" dirty="0"/>
              <a:t>https://</a:t>
            </a:r>
            <a:r>
              <a:rPr lang="en-US" dirty="0" err="1"/>
              <a:t>github.com</a:t>
            </a:r>
            <a:r>
              <a:rPr lang="en-US" dirty="0"/>
              <a:t>/</a:t>
            </a:r>
            <a:r>
              <a:rPr lang="en-US" dirty="0" err="1"/>
              <a:t>CardinalNow</a:t>
            </a:r>
            <a:r>
              <a:rPr lang="en-US" dirty="0"/>
              <a:t>/</a:t>
            </a:r>
            <a:r>
              <a:rPr lang="en-US" dirty="0" err="1"/>
              <a:t>TerraformWorkshop</a:t>
            </a:r>
            <a:endParaRPr lang="en-US" dirty="0"/>
          </a:p>
        </p:txBody>
      </p:sp>
      <p:pic>
        <p:nvPicPr>
          <p:cNvPr id="7" name="Picture 6">
            <a:extLst>
              <a:ext uri="{FF2B5EF4-FFF2-40B4-BE49-F238E27FC236}">
                <a16:creationId xmlns:a16="http://schemas.microsoft.com/office/drawing/2014/main" id="{57878095-556A-054B-A61F-D20399F86C0D}"/>
              </a:ext>
            </a:extLst>
          </p:cNvPr>
          <p:cNvPicPr>
            <a:picLocks noChangeAspect="1"/>
          </p:cNvPicPr>
          <p:nvPr/>
        </p:nvPicPr>
        <p:blipFill>
          <a:blip r:embed="rId3"/>
          <a:stretch>
            <a:fillRect/>
          </a:stretch>
        </p:blipFill>
        <p:spPr>
          <a:xfrm>
            <a:off x="5886367" y="3223185"/>
            <a:ext cx="12877800" cy="9004300"/>
          </a:xfrm>
          <a:prstGeom prst="rect">
            <a:avLst/>
          </a:prstGeom>
        </p:spPr>
      </p:pic>
    </p:spTree>
    <p:extLst>
      <p:ext uri="{BB962C8B-B14F-4D97-AF65-F5344CB8AC3E}">
        <p14:creationId xmlns:p14="http://schemas.microsoft.com/office/powerpoint/2010/main" val="1070757884"/>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F4954BD-A542-8345-9E3E-196417D78BB6}"/>
              </a:ext>
            </a:extLst>
          </p:cNvPr>
          <p:cNvSpPr>
            <a:spLocks noGrp="1"/>
          </p:cNvSpPr>
          <p:nvPr>
            <p:ph type="title"/>
          </p:nvPr>
        </p:nvSpPr>
        <p:spPr/>
        <p:txBody>
          <a:bodyPr/>
          <a:lstStyle/>
          <a:p>
            <a:r>
              <a:rPr lang="en-US" dirty="0" err="1"/>
              <a:t>Hashicorp</a:t>
            </a:r>
            <a:endParaRPr lang="en-US" dirty="0"/>
          </a:p>
        </p:txBody>
      </p:sp>
    </p:spTree>
    <p:extLst>
      <p:ext uri="{BB962C8B-B14F-4D97-AF65-F5344CB8AC3E}">
        <p14:creationId xmlns:p14="http://schemas.microsoft.com/office/powerpoint/2010/main" val="2667943031"/>
      </p:ext>
    </p:extLst>
  </p:cSld>
  <p:clrMapOvr>
    <a:masterClrMapping/>
  </p:clrMapOvr>
  <p:transition spd="med"/>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4D401513-8CB8-A443-A4CD-10FA81300B01}"/>
              </a:ext>
            </a:extLst>
          </p:cNvPr>
          <p:cNvSpPr>
            <a:spLocks noGrp="1"/>
          </p:cNvSpPr>
          <p:nvPr>
            <p:ph type="body" sz="quarter" idx="13"/>
          </p:nvPr>
        </p:nvSpPr>
        <p:spPr/>
        <p:txBody>
          <a:bodyPr/>
          <a:lstStyle/>
          <a:p>
            <a:r>
              <a:rPr lang="en-US" dirty="0">
                <a:solidFill>
                  <a:schemeClr val="tx1"/>
                </a:solidFill>
              </a:rPr>
              <a:t>00 - Getting Started</a:t>
            </a:r>
          </a:p>
          <a:p>
            <a:r>
              <a:rPr lang="en-US" dirty="0"/>
              <a:t>01 - </a:t>
            </a:r>
            <a:r>
              <a:rPr lang="en-US" dirty="0">
                <a:solidFill>
                  <a:schemeClr val="tx1"/>
                </a:solidFill>
              </a:rPr>
              <a:t>Connecting to Azure</a:t>
            </a:r>
          </a:p>
        </p:txBody>
      </p:sp>
      <p:sp>
        <p:nvSpPr>
          <p:cNvPr id="8" name="Title 7">
            <a:extLst>
              <a:ext uri="{FF2B5EF4-FFF2-40B4-BE49-F238E27FC236}">
                <a16:creationId xmlns:a16="http://schemas.microsoft.com/office/drawing/2014/main" id="{3A73D313-726B-854A-9F48-D31243F35185}"/>
              </a:ext>
            </a:extLst>
          </p:cNvPr>
          <p:cNvSpPr>
            <a:spLocks noGrp="1"/>
          </p:cNvSpPr>
          <p:nvPr>
            <p:ph type="title"/>
          </p:nvPr>
        </p:nvSpPr>
        <p:spPr/>
        <p:txBody>
          <a:bodyPr/>
          <a:lstStyle/>
          <a:p>
            <a:r>
              <a:rPr lang="en-US" dirty="0"/>
              <a:t>Challenge</a:t>
            </a:r>
          </a:p>
        </p:txBody>
      </p:sp>
    </p:spTree>
    <p:extLst>
      <p:ext uri="{BB962C8B-B14F-4D97-AF65-F5344CB8AC3E}">
        <p14:creationId xmlns:p14="http://schemas.microsoft.com/office/powerpoint/2010/main" val="2616877588"/>
      </p:ext>
    </p:extLst>
  </p:cSld>
  <p:clrMapOvr>
    <a:masterClrMapping/>
  </p:clrMapOvr>
  <p:transition spd="med"/>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4D401513-8CB8-A443-A4CD-10FA81300B01}"/>
              </a:ext>
            </a:extLst>
          </p:cNvPr>
          <p:cNvSpPr>
            <a:spLocks noGrp="1"/>
          </p:cNvSpPr>
          <p:nvPr>
            <p:ph type="body" sz="quarter" idx="13"/>
          </p:nvPr>
        </p:nvSpPr>
        <p:spPr/>
        <p:txBody>
          <a:bodyPr/>
          <a:lstStyle/>
          <a:p>
            <a:r>
              <a:rPr lang="en-US" dirty="0">
                <a:solidFill>
                  <a:schemeClr val="tx1"/>
                </a:solidFill>
              </a:rPr>
              <a:t>00 - Getting Started</a:t>
            </a:r>
          </a:p>
          <a:p>
            <a:r>
              <a:rPr lang="en-US" dirty="0"/>
              <a:t>01 - </a:t>
            </a:r>
            <a:r>
              <a:rPr lang="en-US" dirty="0">
                <a:solidFill>
                  <a:schemeClr val="tx1"/>
                </a:solidFill>
              </a:rPr>
              <a:t>Connecting to Azure</a:t>
            </a:r>
          </a:p>
        </p:txBody>
      </p:sp>
      <p:sp>
        <p:nvSpPr>
          <p:cNvPr id="8" name="Title 7">
            <a:extLst>
              <a:ext uri="{FF2B5EF4-FFF2-40B4-BE49-F238E27FC236}">
                <a16:creationId xmlns:a16="http://schemas.microsoft.com/office/drawing/2014/main" id="{3A73D313-726B-854A-9F48-D31243F35185}"/>
              </a:ext>
            </a:extLst>
          </p:cNvPr>
          <p:cNvSpPr>
            <a:spLocks noGrp="1"/>
          </p:cNvSpPr>
          <p:nvPr>
            <p:ph type="title"/>
          </p:nvPr>
        </p:nvSpPr>
        <p:spPr/>
        <p:txBody>
          <a:bodyPr/>
          <a:lstStyle/>
          <a:p>
            <a:r>
              <a:rPr lang="en-US" dirty="0"/>
              <a:t>Challenge</a:t>
            </a:r>
          </a:p>
        </p:txBody>
      </p:sp>
    </p:spTree>
    <p:extLst>
      <p:ext uri="{BB962C8B-B14F-4D97-AF65-F5344CB8AC3E}">
        <p14:creationId xmlns:p14="http://schemas.microsoft.com/office/powerpoint/2010/main" val="315204962"/>
      </p:ext>
    </p:extLst>
  </p:cSld>
  <p:clrMapOvr>
    <a:masterClrMapping/>
  </p:clrMapOvr>
  <p:transition spd="med"/>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8CCA469-6BD0-7B42-99A8-A553D74FDDA3}"/>
              </a:ext>
            </a:extLst>
          </p:cNvPr>
          <p:cNvSpPr>
            <a:spLocks noGrp="1"/>
          </p:cNvSpPr>
          <p:nvPr>
            <p:ph type="body" sz="quarter" idx="13"/>
          </p:nvPr>
        </p:nvSpPr>
        <p:spPr/>
        <p:txBody>
          <a:bodyPr/>
          <a:lstStyle/>
          <a:p>
            <a:endParaRPr lang="en-US"/>
          </a:p>
        </p:txBody>
      </p:sp>
      <p:sp>
        <p:nvSpPr>
          <p:cNvPr id="5" name="Title 4">
            <a:extLst>
              <a:ext uri="{FF2B5EF4-FFF2-40B4-BE49-F238E27FC236}">
                <a16:creationId xmlns:a16="http://schemas.microsoft.com/office/drawing/2014/main" id="{D010F42B-B19C-C14D-8975-AA9214988D18}"/>
              </a:ext>
            </a:extLst>
          </p:cNvPr>
          <p:cNvSpPr>
            <a:spLocks noGrp="1"/>
          </p:cNvSpPr>
          <p:nvPr>
            <p:ph type="title"/>
          </p:nvPr>
        </p:nvSpPr>
        <p:spPr/>
        <p:txBody>
          <a:bodyPr/>
          <a:lstStyle/>
          <a:p>
            <a:r>
              <a:rPr lang="en-US" dirty="0"/>
              <a:t>Terraform State</a:t>
            </a:r>
          </a:p>
        </p:txBody>
      </p:sp>
    </p:spTree>
    <p:extLst>
      <p:ext uri="{BB962C8B-B14F-4D97-AF65-F5344CB8AC3E}">
        <p14:creationId xmlns:p14="http://schemas.microsoft.com/office/powerpoint/2010/main" val="2970086406"/>
      </p:ext>
    </p:extLst>
  </p:cSld>
  <p:clrMapOvr>
    <a:masterClrMapping/>
  </p:clrMapOvr>
  <p:transition spd="med"/>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54CD80C-35C6-5440-91FF-B0F10C37B3DB}"/>
              </a:ext>
            </a:extLst>
          </p:cNvPr>
          <p:cNvSpPr>
            <a:spLocks noGrp="1"/>
          </p:cNvSpPr>
          <p:nvPr>
            <p:ph type="body" idx="1"/>
          </p:nvPr>
        </p:nvSpPr>
        <p:spPr/>
        <p:txBody>
          <a:bodyPr>
            <a:normAutofit/>
          </a:bodyPr>
          <a:lstStyle/>
          <a:p>
            <a:pPr marL="0" indent="0">
              <a:buNone/>
            </a:pPr>
            <a:endParaRPr lang="en-US" dirty="0"/>
          </a:p>
          <a:p>
            <a:pPr marL="0" indent="0">
              <a:buNone/>
            </a:pPr>
            <a:r>
              <a:rPr lang="en-US" dirty="0"/>
              <a:t>File that stores state about your managed infrastructure</a:t>
            </a:r>
          </a:p>
          <a:p>
            <a:pPr marL="0" indent="0">
              <a:buNone/>
            </a:pPr>
            <a:endParaRPr lang="en-US" dirty="0"/>
          </a:p>
          <a:p>
            <a:pPr marL="0" indent="0">
              <a:buNone/>
            </a:pPr>
            <a:r>
              <a:rPr lang="en-US" dirty="0"/>
              <a:t>Keeps track of resource metadata</a:t>
            </a:r>
          </a:p>
          <a:p>
            <a:pPr marL="0" indent="0">
              <a:buNone/>
            </a:pPr>
            <a:endParaRPr lang="en-US" dirty="0"/>
          </a:p>
          <a:p>
            <a:pPr marL="0" indent="0">
              <a:buNone/>
            </a:pPr>
            <a:r>
              <a:rPr lang="en-US" dirty="0"/>
              <a:t>Used to map real world resources to your configuration.</a:t>
            </a:r>
          </a:p>
          <a:p>
            <a:pPr marL="0" indent="0">
              <a:buNone/>
            </a:pPr>
            <a:endParaRPr lang="en-US" dirty="0"/>
          </a:p>
          <a:p>
            <a:pPr marL="0" indent="0">
              <a:buNone/>
            </a:pPr>
            <a:r>
              <a:rPr lang="en-US" dirty="0"/>
              <a:t>Local</a:t>
            </a:r>
            <a:r>
              <a:rPr lang="en-US" dirty="0">
                <a:solidFill>
                  <a:srgbClr val="A31515"/>
                </a:solidFill>
                <a:latin typeface="Menlo" panose="020B0609030804020204" pitchFamily="49" charset="0"/>
              </a:rPr>
              <a:t> </a:t>
            </a:r>
            <a:r>
              <a:rPr lang="en-US" dirty="0" err="1">
                <a:solidFill>
                  <a:srgbClr val="A31515"/>
                </a:solidFill>
                <a:latin typeface="Menlo" panose="020B0609030804020204" pitchFamily="49" charset="0"/>
              </a:rPr>
              <a:t>terraform.tfstate</a:t>
            </a:r>
            <a:r>
              <a:rPr lang="en-US" dirty="0"/>
              <a:t> file by default</a:t>
            </a:r>
          </a:p>
        </p:txBody>
      </p:sp>
      <p:sp>
        <p:nvSpPr>
          <p:cNvPr id="3" name="Title 2">
            <a:extLst>
              <a:ext uri="{FF2B5EF4-FFF2-40B4-BE49-F238E27FC236}">
                <a16:creationId xmlns:a16="http://schemas.microsoft.com/office/drawing/2014/main" id="{17A1F312-7F35-DE44-9CCD-DC422CA11104}"/>
              </a:ext>
            </a:extLst>
          </p:cNvPr>
          <p:cNvSpPr>
            <a:spLocks noGrp="1"/>
          </p:cNvSpPr>
          <p:nvPr>
            <p:ph type="title"/>
          </p:nvPr>
        </p:nvSpPr>
        <p:spPr/>
        <p:txBody>
          <a:bodyPr/>
          <a:lstStyle/>
          <a:p>
            <a:r>
              <a:rPr lang="en-US" dirty="0"/>
              <a:t>Terraform State</a:t>
            </a:r>
          </a:p>
        </p:txBody>
      </p:sp>
      <p:sp>
        <p:nvSpPr>
          <p:cNvPr id="4" name="Text Placeholder 3">
            <a:extLst>
              <a:ext uri="{FF2B5EF4-FFF2-40B4-BE49-F238E27FC236}">
                <a16:creationId xmlns:a16="http://schemas.microsoft.com/office/drawing/2014/main" id="{BAC6916F-BEE5-684F-B3EE-F5C33B53A19C}"/>
              </a:ext>
            </a:extLst>
          </p:cNvPr>
          <p:cNvSpPr>
            <a:spLocks noGrp="1"/>
          </p:cNvSpPr>
          <p:nvPr>
            <p:ph type="body" sz="quarter" idx="10"/>
          </p:nvPr>
        </p:nvSpPr>
        <p:spPr>
          <a:xfrm>
            <a:off x="10972800" y="12882563"/>
            <a:ext cx="11318875" cy="547687"/>
          </a:xfrm>
        </p:spPr>
        <p:txBody>
          <a:bodyPr/>
          <a:lstStyle/>
          <a:p>
            <a:r>
              <a:rPr lang="en-US" dirty="0"/>
              <a:t>https://</a:t>
            </a:r>
            <a:r>
              <a:rPr lang="en-US" dirty="0" err="1"/>
              <a:t>www.terraform.io</a:t>
            </a:r>
            <a:r>
              <a:rPr lang="en-US" dirty="0"/>
              <a:t>/docs/state</a:t>
            </a:r>
          </a:p>
        </p:txBody>
      </p:sp>
    </p:spTree>
    <p:extLst>
      <p:ext uri="{BB962C8B-B14F-4D97-AF65-F5344CB8AC3E}">
        <p14:creationId xmlns:p14="http://schemas.microsoft.com/office/powerpoint/2010/main" val="3912040128"/>
      </p:ext>
    </p:extLst>
  </p:cSld>
  <p:clrMapOvr>
    <a:masterClrMapping/>
  </p:clrMapOvr>
  <p:transition spd="med"/>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54CD80C-35C6-5440-91FF-B0F10C37B3DB}"/>
              </a:ext>
            </a:extLst>
          </p:cNvPr>
          <p:cNvSpPr>
            <a:spLocks noGrp="1"/>
          </p:cNvSpPr>
          <p:nvPr>
            <p:ph type="body" idx="1"/>
          </p:nvPr>
        </p:nvSpPr>
        <p:spPr/>
        <p:txBody>
          <a:bodyPr/>
          <a:lstStyle/>
          <a:p>
            <a:pPr marL="0" indent="0">
              <a:buNone/>
            </a:pPr>
            <a:endParaRPr lang="en-US" dirty="0"/>
          </a:p>
          <a:p>
            <a:pPr marL="0" indent="0">
              <a:buNone/>
            </a:pPr>
            <a:r>
              <a:rPr lang="en-US" b="1" dirty="0" err="1"/>
              <a:t>Config</a:t>
            </a:r>
            <a:r>
              <a:rPr lang="en-US" b="1" dirty="0"/>
              <a:t>: 	</a:t>
            </a:r>
            <a:r>
              <a:rPr lang="en-US" u="sng" dirty="0"/>
              <a:t>Desired</a:t>
            </a:r>
            <a:r>
              <a:rPr lang="en-US" dirty="0"/>
              <a:t> State</a:t>
            </a:r>
          </a:p>
          <a:p>
            <a:pPr marL="0" indent="0">
              <a:buNone/>
            </a:pPr>
            <a:r>
              <a:rPr lang="en-US" b="1" dirty="0"/>
              <a:t>State: 	</a:t>
            </a:r>
            <a:r>
              <a:rPr lang="en-US" u="sng" dirty="0"/>
              <a:t>Current</a:t>
            </a:r>
            <a:r>
              <a:rPr lang="en-US" dirty="0"/>
              <a:t> State</a:t>
            </a:r>
          </a:p>
          <a:p>
            <a:pPr marL="0" indent="0">
              <a:buNone/>
            </a:pPr>
            <a:r>
              <a:rPr lang="en-US" b="1" dirty="0"/>
              <a:t>Diff: 		</a:t>
            </a:r>
            <a:r>
              <a:rPr lang="en-US" u="sng" dirty="0"/>
              <a:t>Delta</a:t>
            </a:r>
            <a:r>
              <a:rPr lang="en-US" dirty="0"/>
              <a:t> of {Desired &amp; Current}</a:t>
            </a:r>
          </a:p>
          <a:p>
            <a:pPr marL="0" indent="0">
              <a:buNone/>
            </a:pPr>
            <a:r>
              <a:rPr lang="en-US" b="1" dirty="0"/>
              <a:t>Plan: 	</a:t>
            </a:r>
            <a:r>
              <a:rPr lang="en-US" u="sng" dirty="0"/>
              <a:t>Presents</a:t>
            </a:r>
            <a:r>
              <a:rPr lang="en-US" dirty="0"/>
              <a:t> Diff</a:t>
            </a:r>
          </a:p>
          <a:p>
            <a:pPr marL="0" indent="0">
              <a:buNone/>
            </a:pPr>
            <a:r>
              <a:rPr lang="en-US" b="1" dirty="0"/>
              <a:t>Apply: 	</a:t>
            </a:r>
            <a:r>
              <a:rPr lang="en-US" u="sng" dirty="0"/>
              <a:t>Resolves</a:t>
            </a:r>
            <a:r>
              <a:rPr lang="en-US" dirty="0"/>
              <a:t> Diff</a:t>
            </a:r>
          </a:p>
          <a:p>
            <a:pPr marL="0" indent="0">
              <a:buNone/>
            </a:pPr>
            <a:endParaRPr lang="en-US" dirty="0"/>
          </a:p>
        </p:txBody>
      </p:sp>
      <p:sp>
        <p:nvSpPr>
          <p:cNvPr id="3" name="Title 2">
            <a:extLst>
              <a:ext uri="{FF2B5EF4-FFF2-40B4-BE49-F238E27FC236}">
                <a16:creationId xmlns:a16="http://schemas.microsoft.com/office/drawing/2014/main" id="{17A1F312-7F35-DE44-9CCD-DC422CA11104}"/>
              </a:ext>
            </a:extLst>
          </p:cNvPr>
          <p:cNvSpPr>
            <a:spLocks noGrp="1"/>
          </p:cNvSpPr>
          <p:nvPr>
            <p:ph type="title"/>
          </p:nvPr>
        </p:nvSpPr>
        <p:spPr/>
        <p:txBody>
          <a:bodyPr/>
          <a:lstStyle/>
          <a:p>
            <a:r>
              <a:rPr lang="en-US" dirty="0"/>
              <a:t>Terraform State</a:t>
            </a:r>
          </a:p>
        </p:txBody>
      </p:sp>
      <p:sp>
        <p:nvSpPr>
          <p:cNvPr id="4" name="Text Placeholder 3">
            <a:extLst>
              <a:ext uri="{FF2B5EF4-FFF2-40B4-BE49-F238E27FC236}">
                <a16:creationId xmlns:a16="http://schemas.microsoft.com/office/drawing/2014/main" id="{BAC6916F-BEE5-684F-B3EE-F5C33B53A19C}"/>
              </a:ext>
            </a:extLst>
          </p:cNvPr>
          <p:cNvSpPr>
            <a:spLocks noGrp="1"/>
          </p:cNvSpPr>
          <p:nvPr>
            <p:ph type="body" sz="quarter" idx="10"/>
          </p:nvPr>
        </p:nvSpPr>
        <p:spPr>
          <a:xfrm>
            <a:off x="10972800" y="12882563"/>
            <a:ext cx="11318875" cy="547687"/>
          </a:xfrm>
        </p:spPr>
        <p:txBody>
          <a:bodyPr/>
          <a:lstStyle/>
          <a:p>
            <a:r>
              <a:rPr lang="en-US" dirty="0"/>
              <a:t>https://</a:t>
            </a:r>
            <a:r>
              <a:rPr lang="en-US" dirty="0" err="1"/>
              <a:t>www.terraform.io</a:t>
            </a:r>
            <a:r>
              <a:rPr lang="en-US" dirty="0"/>
              <a:t>/docs/state/</a:t>
            </a:r>
            <a:r>
              <a:rPr lang="en-US" dirty="0" err="1"/>
              <a:t>remote.html</a:t>
            </a:r>
            <a:endParaRPr lang="en-US" dirty="0"/>
          </a:p>
          <a:p>
            <a:endParaRPr lang="en-US" dirty="0"/>
          </a:p>
        </p:txBody>
      </p:sp>
    </p:spTree>
    <p:extLst>
      <p:ext uri="{BB962C8B-B14F-4D97-AF65-F5344CB8AC3E}">
        <p14:creationId xmlns:p14="http://schemas.microsoft.com/office/powerpoint/2010/main" val="3037509594"/>
      </p:ext>
    </p:extLst>
  </p:cSld>
  <p:clrMapOvr>
    <a:masterClrMapping/>
  </p:clrMapOvr>
  <p:transition spd="med"/>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ACC27AD-2513-4540-8B38-E94F58E88EE2}"/>
              </a:ext>
            </a:extLst>
          </p:cNvPr>
          <p:cNvPicPr>
            <a:picLocks noChangeAspect="1"/>
          </p:cNvPicPr>
          <p:nvPr/>
        </p:nvPicPr>
        <p:blipFill>
          <a:blip r:embed="rId3"/>
          <a:stretch>
            <a:fillRect/>
          </a:stretch>
        </p:blipFill>
        <p:spPr>
          <a:xfrm>
            <a:off x="2647867" y="1675840"/>
            <a:ext cx="19354800" cy="10887075"/>
          </a:xfrm>
          <a:prstGeom prst="rect">
            <a:avLst/>
          </a:prstGeom>
        </p:spPr>
      </p:pic>
      <p:sp>
        <p:nvSpPr>
          <p:cNvPr id="3" name="Title 2">
            <a:extLst>
              <a:ext uri="{FF2B5EF4-FFF2-40B4-BE49-F238E27FC236}">
                <a16:creationId xmlns:a16="http://schemas.microsoft.com/office/drawing/2014/main" id="{17A1F312-7F35-DE44-9CCD-DC422CA11104}"/>
              </a:ext>
            </a:extLst>
          </p:cNvPr>
          <p:cNvSpPr>
            <a:spLocks noGrp="1"/>
          </p:cNvSpPr>
          <p:nvPr>
            <p:ph type="title"/>
          </p:nvPr>
        </p:nvSpPr>
        <p:spPr/>
        <p:txBody>
          <a:bodyPr/>
          <a:lstStyle/>
          <a:p>
            <a:r>
              <a:rPr lang="en-US" dirty="0"/>
              <a:t>Terraform State</a:t>
            </a:r>
          </a:p>
        </p:txBody>
      </p:sp>
      <p:sp>
        <p:nvSpPr>
          <p:cNvPr id="4" name="Text Placeholder 3">
            <a:extLst>
              <a:ext uri="{FF2B5EF4-FFF2-40B4-BE49-F238E27FC236}">
                <a16:creationId xmlns:a16="http://schemas.microsoft.com/office/drawing/2014/main" id="{BAC6916F-BEE5-684F-B3EE-F5C33B53A19C}"/>
              </a:ext>
            </a:extLst>
          </p:cNvPr>
          <p:cNvSpPr>
            <a:spLocks noGrp="1"/>
          </p:cNvSpPr>
          <p:nvPr>
            <p:ph type="body" sz="quarter" idx="10"/>
          </p:nvPr>
        </p:nvSpPr>
        <p:spPr>
          <a:xfrm>
            <a:off x="10972800" y="12882563"/>
            <a:ext cx="11318875" cy="547687"/>
          </a:xfrm>
        </p:spPr>
        <p:txBody>
          <a:bodyPr/>
          <a:lstStyle/>
          <a:p>
            <a:r>
              <a:rPr lang="en-US" dirty="0"/>
              <a:t>https://</a:t>
            </a:r>
            <a:r>
              <a:rPr lang="en-US" dirty="0" err="1"/>
              <a:t>www.terraform.io</a:t>
            </a:r>
            <a:r>
              <a:rPr lang="en-US" dirty="0"/>
              <a:t>/docs/state/</a:t>
            </a:r>
            <a:r>
              <a:rPr lang="en-US" dirty="0" err="1"/>
              <a:t>remote.html</a:t>
            </a:r>
            <a:endParaRPr lang="en-US" dirty="0"/>
          </a:p>
          <a:p>
            <a:endParaRPr lang="en-US" dirty="0"/>
          </a:p>
        </p:txBody>
      </p:sp>
    </p:spTree>
    <p:extLst>
      <p:ext uri="{BB962C8B-B14F-4D97-AF65-F5344CB8AC3E}">
        <p14:creationId xmlns:p14="http://schemas.microsoft.com/office/powerpoint/2010/main" val="67607903"/>
      </p:ext>
    </p:extLst>
  </p:cSld>
  <p:clrMapOvr>
    <a:masterClrMapping/>
  </p:clrMapOvr>
  <p:transition spd="med"/>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54CD80C-35C6-5440-91FF-B0F10C37B3DB}"/>
              </a:ext>
            </a:extLst>
          </p:cNvPr>
          <p:cNvSpPr>
            <a:spLocks noGrp="1"/>
          </p:cNvSpPr>
          <p:nvPr>
            <p:ph type="body" idx="1"/>
          </p:nvPr>
        </p:nvSpPr>
        <p:spPr>
          <a:xfrm>
            <a:off x="1453186" y="2568107"/>
            <a:ext cx="11709361" cy="10022904"/>
          </a:xfrm>
        </p:spPr>
        <p:txBody>
          <a:bodyPr anchor="ctr">
            <a:normAutofit/>
          </a:bodyPr>
          <a:lstStyle/>
          <a:p>
            <a:pPr marL="0" indent="0">
              <a:buNone/>
            </a:pPr>
            <a:endParaRPr lang="en-US" dirty="0"/>
          </a:p>
          <a:p>
            <a:pPr marL="0" indent="0" algn="ctr">
              <a:buNone/>
            </a:pPr>
            <a:r>
              <a:rPr lang="en-US" sz="8800" dirty="0"/>
              <a:t>State file can contain sensitive data</a:t>
            </a:r>
            <a:endParaRPr lang="en-US" dirty="0"/>
          </a:p>
          <a:p>
            <a:pPr marL="0" indent="0">
              <a:buNone/>
            </a:pPr>
            <a:endParaRPr lang="en-US" dirty="0"/>
          </a:p>
        </p:txBody>
      </p:sp>
      <p:sp>
        <p:nvSpPr>
          <p:cNvPr id="3" name="Title 2">
            <a:extLst>
              <a:ext uri="{FF2B5EF4-FFF2-40B4-BE49-F238E27FC236}">
                <a16:creationId xmlns:a16="http://schemas.microsoft.com/office/drawing/2014/main" id="{17A1F312-7F35-DE44-9CCD-DC422CA11104}"/>
              </a:ext>
            </a:extLst>
          </p:cNvPr>
          <p:cNvSpPr>
            <a:spLocks noGrp="1"/>
          </p:cNvSpPr>
          <p:nvPr>
            <p:ph type="title"/>
          </p:nvPr>
        </p:nvSpPr>
        <p:spPr/>
        <p:txBody>
          <a:bodyPr/>
          <a:lstStyle/>
          <a:p>
            <a:r>
              <a:rPr lang="en-US" dirty="0"/>
              <a:t>Terraform State</a:t>
            </a:r>
          </a:p>
        </p:txBody>
      </p:sp>
      <p:sp>
        <p:nvSpPr>
          <p:cNvPr id="4" name="Text Placeholder 3">
            <a:extLst>
              <a:ext uri="{FF2B5EF4-FFF2-40B4-BE49-F238E27FC236}">
                <a16:creationId xmlns:a16="http://schemas.microsoft.com/office/drawing/2014/main" id="{BAC6916F-BEE5-684F-B3EE-F5C33B53A19C}"/>
              </a:ext>
            </a:extLst>
          </p:cNvPr>
          <p:cNvSpPr>
            <a:spLocks noGrp="1"/>
          </p:cNvSpPr>
          <p:nvPr>
            <p:ph type="body" sz="quarter" idx="10"/>
          </p:nvPr>
        </p:nvSpPr>
        <p:spPr>
          <a:xfrm>
            <a:off x="10972800" y="12882563"/>
            <a:ext cx="11318875" cy="547687"/>
          </a:xfrm>
        </p:spPr>
        <p:txBody>
          <a:bodyPr/>
          <a:lstStyle/>
          <a:p>
            <a:r>
              <a:rPr lang="en-US" dirty="0"/>
              <a:t>https://</a:t>
            </a:r>
            <a:r>
              <a:rPr lang="en-US" dirty="0" err="1"/>
              <a:t>www.terraform.io</a:t>
            </a:r>
            <a:r>
              <a:rPr lang="en-US" dirty="0"/>
              <a:t>/docs/state/sensitive-</a:t>
            </a:r>
            <a:r>
              <a:rPr lang="en-US" dirty="0" err="1"/>
              <a:t>data.html</a:t>
            </a:r>
            <a:endParaRPr lang="en-US" dirty="0"/>
          </a:p>
        </p:txBody>
      </p:sp>
      <p:pic>
        <p:nvPicPr>
          <p:cNvPr id="4098" name="Picture 2" descr="Image result for caution">
            <a:extLst>
              <a:ext uri="{FF2B5EF4-FFF2-40B4-BE49-F238E27FC236}">
                <a16:creationId xmlns:a16="http://schemas.microsoft.com/office/drawing/2014/main" id="{51888744-C198-CD4A-8F51-0EC848ADAA09}"/>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3980695" y="4540737"/>
            <a:ext cx="7289065" cy="60776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4070607"/>
      </p:ext>
    </p:extLst>
  </p:cSld>
  <p:clrMapOvr>
    <a:masterClrMapping/>
  </p:clrMapOvr>
  <p:transition spd="med"/>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032A062-7D54-D642-935C-C7A9BCDB0CCB}"/>
              </a:ext>
            </a:extLst>
          </p:cNvPr>
          <p:cNvSpPr>
            <a:spLocks noGrp="1"/>
          </p:cNvSpPr>
          <p:nvPr>
            <p:ph type="body" idx="1"/>
          </p:nvPr>
        </p:nvSpPr>
        <p:spPr/>
        <p:txBody>
          <a:bodyPr/>
          <a:lstStyle/>
          <a:p>
            <a:r>
              <a:rPr lang="en-US" dirty="0"/>
              <a:t>Remote state</a:t>
            </a:r>
          </a:p>
          <a:p>
            <a:r>
              <a:rPr lang="en-US" dirty="0"/>
              <a:t>Backend</a:t>
            </a:r>
          </a:p>
          <a:p>
            <a:r>
              <a:rPr lang="en-US" dirty="0"/>
              <a:t>Local is default</a:t>
            </a:r>
          </a:p>
          <a:p>
            <a:r>
              <a:rPr lang="en-US" dirty="0"/>
              <a:t>Teams/</a:t>
            </a:r>
            <a:r>
              <a:rPr lang="en-US" dirty="0" err="1"/>
              <a:t>collab</a:t>
            </a:r>
            <a:endParaRPr lang="en-US" dirty="0"/>
          </a:p>
          <a:p>
            <a:r>
              <a:rPr lang="en-US" dirty="0"/>
              <a:t>In memory state only</a:t>
            </a:r>
          </a:p>
          <a:p>
            <a:endParaRPr lang="en-US" dirty="0"/>
          </a:p>
        </p:txBody>
      </p:sp>
      <p:sp>
        <p:nvSpPr>
          <p:cNvPr id="3" name="Title 2">
            <a:extLst>
              <a:ext uri="{FF2B5EF4-FFF2-40B4-BE49-F238E27FC236}">
                <a16:creationId xmlns:a16="http://schemas.microsoft.com/office/drawing/2014/main" id="{8F75FF20-4D4F-D347-B801-FF276041C562}"/>
              </a:ext>
            </a:extLst>
          </p:cNvPr>
          <p:cNvSpPr>
            <a:spLocks noGrp="1"/>
          </p:cNvSpPr>
          <p:nvPr>
            <p:ph type="title"/>
          </p:nvPr>
        </p:nvSpPr>
        <p:spPr/>
        <p:txBody>
          <a:bodyPr/>
          <a:lstStyle/>
          <a:p>
            <a:r>
              <a:rPr lang="en-US" dirty="0"/>
              <a:t>Terraform State - Remote</a:t>
            </a:r>
          </a:p>
        </p:txBody>
      </p:sp>
      <p:sp>
        <p:nvSpPr>
          <p:cNvPr id="4" name="Text Placeholder 3">
            <a:extLst>
              <a:ext uri="{FF2B5EF4-FFF2-40B4-BE49-F238E27FC236}">
                <a16:creationId xmlns:a16="http://schemas.microsoft.com/office/drawing/2014/main" id="{778F5A42-DC7A-6B47-8A7B-B541ED0621D6}"/>
              </a:ext>
            </a:extLst>
          </p:cNvPr>
          <p:cNvSpPr>
            <a:spLocks noGrp="1"/>
          </p:cNvSpPr>
          <p:nvPr>
            <p:ph type="body" sz="quarter" idx="10"/>
          </p:nvPr>
        </p:nvSpPr>
        <p:spPr/>
        <p:txBody>
          <a:bodyPr/>
          <a:lstStyle/>
          <a:p>
            <a:r>
              <a:rPr lang="en-US" dirty="0"/>
              <a:t>https://</a:t>
            </a:r>
            <a:r>
              <a:rPr lang="en-US" dirty="0" err="1"/>
              <a:t>www.terraform.io</a:t>
            </a:r>
            <a:r>
              <a:rPr lang="en-US" dirty="0"/>
              <a:t>/docs/state/</a:t>
            </a:r>
            <a:r>
              <a:rPr lang="en-US" dirty="0" err="1"/>
              <a:t>remote.html</a:t>
            </a:r>
            <a:endParaRPr lang="en-US" dirty="0"/>
          </a:p>
        </p:txBody>
      </p:sp>
    </p:spTree>
    <p:extLst>
      <p:ext uri="{BB962C8B-B14F-4D97-AF65-F5344CB8AC3E}">
        <p14:creationId xmlns:p14="http://schemas.microsoft.com/office/powerpoint/2010/main" val="2953534750"/>
      </p:ext>
    </p:extLst>
  </p:cSld>
  <p:clrMapOvr>
    <a:masterClrMapping/>
  </p:clrMapOvr>
  <p:transition spd="med"/>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54CD80C-35C6-5440-91FF-B0F10C37B3DB}"/>
              </a:ext>
            </a:extLst>
          </p:cNvPr>
          <p:cNvSpPr>
            <a:spLocks noGrp="1"/>
          </p:cNvSpPr>
          <p:nvPr>
            <p:ph type="body" idx="1"/>
          </p:nvPr>
        </p:nvSpPr>
        <p:spPr/>
        <p:txBody>
          <a:bodyPr/>
          <a:lstStyle/>
          <a:p>
            <a:pPr marL="0" indent="0">
              <a:buNone/>
            </a:pPr>
            <a:endParaRPr lang="en-US" dirty="0"/>
          </a:p>
        </p:txBody>
      </p:sp>
      <p:sp>
        <p:nvSpPr>
          <p:cNvPr id="3" name="Title 2">
            <a:extLst>
              <a:ext uri="{FF2B5EF4-FFF2-40B4-BE49-F238E27FC236}">
                <a16:creationId xmlns:a16="http://schemas.microsoft.com/office/drawing/2014/main" id="{17A1F312-7F35-DE44-9CCD-DC422CA11104}"/>
              </a:ext>
            </a:extLst>
          </p:cNvPr>
          <p:cNvSpPr>
            <a:spLocks noGrp="1"/>
          </p:cNvSpPr>
          <p:nvPr>
            <p:ph type="title"/>
          </p:nvPr>
        </p:nvSpPr>
        <p:spPr/>
        <p:txBody>
          <a:bodyPr/>
          <a:lstStyle/>
          <a:p>
            <a:r>
              <a:rPr lang="en-US" dirty="0"/>
              <a:t>Terraform State – Operations</a:t>
            </a:r>
          </a:p>
        </p:txBody>
      </p:sp>
      <p:sp>
        <p:nvSpPr>
          <p:cNvPr id="4" name="Text Placeholder 3">
            <a:extLst>
              <a:ext uri="{FF2B5EF4-FFF2-40B4-BE49-F238E27FC236}">
                <a16:creationId xmlns:a16="http://schemas.microsoft.com/office/drawing/2014/main" id="{BAC6916F-BEE5-684F-B3EE-F5C33B53A19C}"/>
              </a:ext>
            </a:extLst>
          </p:cNvPr>
          <p:cNvSpPr>
            <a:spLocks noGrp="1"/>
          </p:cNvSpPr>
          <p:nvPr>
            <p:ph type="body" sz="quarter" idx="10"/>
          </p:nvPr>
        </p:nvSpPr>
        <p:spPr>
          <a:xfrm>
            <a:off x="10972800" y="12882563"/>
            <a:ext cx="11318875" cy="547687"/>
          </a:xfrm>
        </p:spPr>
        <p:txBody>
          <a:bodyPr/>
          <a:lstStyle/>
          <a:p>
            <a:r>
              <a:rPr lang="en-US" dirty="0"/>
              <a:t>https://</a:t>
            </a:r>
            <a:r>
              <a:rPr lang="en-US" dirty="0" err="1"/>
              <a:t>www.terraform.io</a:t>
            </a:r>
            <a:r>
              <a:rPr lang="en-US" dirty="0"/>
              <a:t>/docs/state/</a:t>
            </a:r>
            <a:r>
              <a:rPr lang="en-US" dirty="0" err="1"/>
              <a:t>remote.html</a:t>
            </a:r>
            <a:endParaRPr lang="en-US" dirty="0"/>
          </a:p>
          <a:p>
            <a:endParaRPr lang="en-US" dirty="0"/>
          </a:p>
        </p:txBody>
      </p:sp>
      <p:graphicFrame>
        <p:nvGraphicFramePr>
          <p:cNvPr id="6" name="Table 5">
            <a:extLst>
              <a:ext uri="{FF2B5EF4-FFF2-40B4-BE49-F238E27FC236}">
                <a16:creationId xmlns:a16="http://schemas.microsoft.com/office/drawing/2014/main" id="{135DEBAE-4F6D-C641-A5C6-7C766B213CD8}"/>
              </a:ext>
            </a:extLst>
          </p:cNvPr>
          <p:cNvGraphicFramePr>
            <a:graphicFrameLocks noGrp="1"/>
          </p:cNvGraphicFramePr>
          <p:nvPr>
            <p:extLst>
              <p:ext uri="{D42A27DB-BD31-4B8C-83A1-F6EECF244321}">
                <p14:modId xmlns:p14="http://schemas.microsoft.com/office/powerpoint/2010/main" val="3269601077"/>
              </p:ext>
            </p:extLst>
          </p:nvPr>
        </p:nvGraphicFramePr>
        <p:xfrm>
          <a:off x="1575816" y="4336473"/>
          <a:ext cx="21460692" cy="6968835"/>
        </p:xfrm>
        <a:graphic>
          <a:graphicData uri="http://schemas.openxmlformats.org/drawingml/2006/table">
            <a:tbl>
              <a:tblPr firstRow="1" bandRow="1">
                <a:tableStyleId>{C7B018BB-80A7-4F77-B60F-C8B233D01FF8}</a:tableStyleId>
              </a:tblPr>
              <a:tblGrid>
                <a:gridCol w="5365173">
                  <a:extLst>
                    <a:ext uri="{9D8B030D-6E8A-4147-A177-3AD203B41FA5}">
                      <a16:colId xmlns:a16="http://schemas.microsoft.com/office/drawing/2014/main" val="2676979497"/>
                    </a:ext>
                  </a:extLst>
                </a:gridCol>
                <a:gridCol w="5365173">
                  <a:extLst>
                    <a:ext uri="{9D8B030D-6E8A-4147-A177-3AD203B41FA5}">
                      <a16:colId xmlns:a16="http://schemas.microsoft.com/office/drawing/2014/main" val="473943463"/>
                    </a:ext>
                  </a:extLst>
                </a:gridCol>
                <a:gridCol w="5365173">
                  <a:extLst>
                    <a:ext uri="{9D8B030D-6E8A-4147-A177-3AD203B41FA5}">
                      <a16:colId xmlns:a16="http://schemas.microsoft.com/office/drawing/2014/main" val="611618679"/>
                    </a:ext>
                  </a:extLst>
                </a:gridCol>
                <a:gridCol w="5365173">
                  <a:extLst>
                    <a:ext uri="{9D8B030D-6E8A-4147-A177-3AD203B41FA5}">
                      <a16:colId xmlns:a16="http://schemas.microsoft.com/office/drawing/2014/main" val="2673059201"/>
                    </a:ext>
                  </a:extLst>
                </a:gridCol>
              </a:tblGrid>
              <a:tr h="1067807">
                <a:tc>
                  <a:txBody>
                    <a:bodyPr/>
                    <a:lstStyle/>
                    <a:p>
                      <a:pPr algn="ctr"/>
                      <a:r>
                        <a:rPr lang="en-US" dirty="0"/>
                        <a:t>Configuration</a:t>
                      </a:r>
                    </a:p>
                  </a:txBody>
                  <a:tcPr anchor="ctr">
                    <a:lnB w="12700" cap="flat" cmpd="sng" algn="ctr">
                      <a:noFill/>
                      <a:prstDash val="solid"/>
                      <a:round/>
                      <a:headEnd type="none" w="med" len="med"/>
                      <a:tailEnd type="none" w="med" len="med"/>
                    </a:lnB>
                    <a:solidFill>
                      <a:srgbClr val="6246EC"/>
                    </a:solidFill>
                  </a:tcPr>
                </a:tc>
                <a:tc>
                  <a:txBody>
                    <a:bodyPr/>
                    <a:lstStyle/>
                    <a:p>
                      <a:pPr algn="ctr"/>
                      <a:r>
                        <a:rPr lang="en-US" dirty="0"/>
                        <a:t>State</a:t>
                      </a:r>
                    </a:p>
                  </a:txBody>
                  <a:tcPr anchor="ctr">
                    <a:lnB w="12700" cap="flat" cmpd="sng" algn="ctr">
                      <a:noFill/>
                      <a:prstDash val="solid"/>
                      <a:round/>
                      <a:headEnd type="none" w="med" len="med"/>
                      <a:tailEnd type="none" w="med" len="med"/>
                    </a:lnB>
                    <a:solidFill>
                      <a:srgbClr val="6246EC"/>
                    </a:solidFill>
                  </a:tcPr>
                </a:tc>
                <a:tc>
                  <a:txBody>
                    <a:bodyPr/>
                    <a:lstStyle/>
                    <a:p>
                      <a:pPr algn="ctr"/>
                      <a:r>
                        <a:rPr lang="en-US" dirty="0"/>
                        <a:t>Reality</a:t>
                      </a:r>
                    </a:p>
                  </a:txBody>
                  <a:tcPr anchor="ctr">
                    <a:lnB w="12700" cap="flat" cmpd="sng" algn="ctr">
                      <a:noFill/>
                      <a:prstDash val="solid"/>
                      <a:round/>
                      <a:headEnd type="none" w="med" len="med"/>
                      <a:tailEnd type="none" w="med" len="med"/>
                    </a:lnB>
                    <a:solidFill>
                      <a:srgbClr val="6246EC"/>
                    </a:solidFill>
                  </a:tcPr>
                </a:tc>
                <a:tc>
                  <a:txBody>
                    <a:bodyPr/>
                    <a:lstStyle/>
                    <a:p>
                      <a:pPr algn="ctr"/>
                      <a:r>
                        <a:rPr lang="en-US" dirty="0"/>
                        <a:t>Operation</a:t>
                      </a:r>
                    </a:p>
                  </a:txBody>
                  <a:tcPr anchor="ctr">
                    <a:lnB w="12700" cap="flat" cmpd="sng" algn="ctr">
                      <a:noFill/>
                      <a:prstDash val="solid"/>
                      <a:round/>
                      <a:headEnd type="none" w="med" len="med"/>
                      <a:tailEnd type="none" w="med" len="med"/>
                    </a:lnB>
                    <a:solidFill>
                      <a:srgbClr val="6246EC"/>
                    </a:solidFill>
                  </a:tcPr>
                </a:tc>
                <a:extLst>
                  <a:ext uri="{0D108BD9-81ED-4DB2-BD59-A6C34878D82A}">
                    <a16:rowId xmlns:a16="http://schemas.microsoft.com/office/drawing/2014/main" val="3029176357"/>
                  </a:ext>
                </a:extLst>
              </a:tr>
              <a:tr h="843004">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54698993"/>
                  </a:ext>
                </a:extLst>
              </a:tr>
              <a:tr h="843004">
                <a:tc>
                  <a:txBody>
                    <a:bodyPr/>
                    <a:lstStyle/>
                    <a:p>
                      <a:pPr marL="0" marR="0" lvl="0" indent="0" algn="ctr" defTabSz="1828800" rtl="0" eaLnBrk="1" fontAlgn="auto" latinLnBrk="0" hangingPunct="1">
                        <a:lnSpc>
                          <a:spcPct val="100000"/>
                        </a:lnSpc>
                        <a:spcBef>
                          <a:spcPts val="0"/>
                        </a:spcBef>
                        <a:spcAft>
                          <a:spcPts val="0"/>
                        </a:spcAft>
                        <a:buClrTx/>
                        <a:buSzTx/>
                        <a:buFontTx/>
                        <a:buNone/>
                        <a:tabLst/>
                        <a:defRPr/>
                      </a:pP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2828385326"/>
                  </a:ext>
                </a:extLst>
              </a:tr>
              <a:tr h="843004">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161909195"/>
                  </a:ext>
                </a:extLst>
              </a:tr>
              <a:tr h="843004">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291834195"/>
                  </a:ext>
                </a:extLst>
              </a:tr>
              <a:tr h="843004">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689138136"/>
                  </a:ext>
                </a:extLst>
              </a:tr>
              <a:tr h="843004">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3105765587"/>
                  </a:ext>
                </a:extLst>
              </a:tr>
              <a:tr h="843004">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70434744"/>
                  </a:ext>
                </a:extLst>
              </a:tr>
            </a:tbl>
          </a:graphicData>
        </a:graphic>
      </p:graphicFrame>
    </p:spTree>
    <p:extLst>
      <p:ext uri="{BB962C8B-B14F-4D97-AF65-F5344CB8AC3E}">
        <p14:creationId xmlns:p14="http://schemas.microsoft.com/office/powerpoint/2010/main" val="3827963466"/>
      </p:ext>
    </p:extLst>
  </p:cSld>
  <p:clrMapOvr>
    <a:masterClrMapping/>
  </p:clrMapOvr>
  <p:transition spd="med"/>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54CD80C-35C6-5440-91FF-B0F10C37B3DB}"/>
              </a:ext>
            </a:extLst>
          </p:cNvPr>
          <p:cNvSpPr>
            <a:spLocks noGrp="1"/>
          </p:cNvSpPr>
          <p:nvPr>
            <p:ph type="body" idx="1"/>
          </p:nvPr>
        </p:nvSpPr>
        <p:spPr/>
        <p:txBody>
          <a:bodyPr/>
          <a:lstStyle/>
          <a:p>
            <a:pPr marL="0" indent="0">
              <a:buNone/>
            </a:pPr>
            <a:endParaRPr lang="en-US" dirty="0"/>
          </a:p>
        </p:txBody>
      </p:sp>
      <p:sp>
        <p:nvSpPr>
          <p:cNvPr id="3" name="Title 2">
            <a:extLst>
              <a:ext uri="{FF2B5EF4-FFF2-40B4-BE49-F238E27FC236}">
                <a16:creationId xmlns:a16="http://schemas.microsoft.com/office/drawing/2014/main" id="{17A1F312-7F35-DE44-9CCD-DC422CA11104}"/>
              </a:ext>
            </a:extLst>
          </p:cNvPr>
          <p:cNvSpPr>
            <a:spLocks noGrp="1"/>
          </p:cNvSpPr>
          <p:nvPr>
            <p:ph type="title"/>
          </p:nvPr>
        </p:nvSpPr>
        <p:spPr/>
        <p:txBody>
          <a:bodyPr/>
          <a:lstStyle/>
          <a:p>
            <a:r>
              <a:rPr lang="en-US" dirty="0"/>
              <a:t>Terraform State – Operations</a:t>
            </a:r>
          </a:p>
        </p:txBody>
      </p:sp>
      <p:sp>
        <p:nvSpPr>
          <p:cNvPr id="4" name="Text Placeholder 3">
            <a:extLst>
              <a:ext uri="{FF2B5EF4-FFF2-40B4-BE49-F238E27FC236}">
                <a16:creationId xmlns:a16="http://schemas.microsoft.com/office/drawing/2014/main" id="{BAC6916F-BEE5-684F-B3EE-F5C33B53A19C}"/>
              </a:ext>
            </a:extLst>
          </p:cNvPr>
          <p:cNvSpPr>
            <a:spLocks noGrp="1"/>
          </p:cNvSpPr>
          <p:nvPr>
            <p:ph type="body" sz="quarter" idx="10"/>
          </p:nvPr>
        </p:nvSpPr>
        <p:spPr>
          <a:xfrm>
            <a:off x="10972800" y="12882563"/>
            <a:ext cx="11318875" cy="547687"/>
          </a:xfrm>
        </p:spPr>
        <p:txBody>
          <a:bodyPr/>
          <a:lstStyle/>
          <a:p>
            <a:r>
              <a:rPr lang="en-US" dirty="0"/>
              <a:t>https://</a:t>
            </a:r>
            <a:r>
              <a:rPr lang="en-US" dirty="0" err="1"/>
              <a:t>www.terraform.io</a:t>
            </a:r>
            <a:r>
              <a:rPr lang="en-US" dirty="0"/>
              <a:t>/docs/state/</a:t>
            </a:r>
            <a:r>
              <a:rPr lang="en-US" dirty="0" err="1"/>
              <a:t>remote.html</a:t>
            </a:r>
            <a:endParaRPr lang="en-US" dirty="0"/>
          </a:p>
          <a:p>
            <a:endParaRPr lang="en-US" dirty="0"/>
          </a:p>
        </p:txBody>
      </p:sp>
      <p:graphicFrame>
        <p:nvGraphicFramePr>
          <p:cNvPr id="6" name="Table 5">
            <a:extLst>
              <a:ext uri="{FF2B5EF4-FFF2-40B4-BE49-F238E27FC236}">
                <a16:creationId xmlns:a16="http://schemas.microsoft.com/office/drawing/2014/main" id="{135DEBAE-4F6D-C641-A5C6-7C766B213CD8}"/>
              </a:ext>
            </a:extLst>
          </p:cNvPr>
          <p:cNvGraphicFramePr>
            <a:graphicFrameLocks noGrp="1"/>
          </p:cNvGraphicFramePr>
          <p:nvPr>
            <p:extLst>
              <p:ext uri="{D42A27DB-BD31-4B8C-83A1-F6EECF244321}">
                <p14:modId xmlns:p14="http://schemas.microsoft.com/office/powerpoint/2010/main" val="3574344998"/>
              </p:ext>
            </p:extLst>
          </p:nvPr>
        </p:nvGraphicFramePr>
        <p:xfrm>
          <a:off x="1575816" y="4336473"/>
          <a:ext cx="21460692" cy="6968835"/>
        </p:xfrm>
        <a:graphic>
          <a:graphicData uri="http://schemas.openxmlformats.org/drawingml/2006/table">
            <a:tbl>
              <a:tblPr firstRow="1" bandRow="1">
                <a:tableStyleId>{C7B018BB-80A7-4F77-B60F-C8B233D01FF8}</a:tableStyleId>
              </a:tblPr>
              <a:tblGrid>
                <a:gridCol w="5365173">
                  <a:extLst>
                    <a:ext uri="{9D8B030D-6E8A-4147-A177-3AD203B41FA5}">
                      <a16:colId xmlns:a16="http://schemas.microsoft.com/office/drawing/2014/main" val="2676979497"/>
                    </a:ext>
                  </a:extLst>
                </a:gridCol>
                <a:gridCol w="5365173">
                  <a:extLst>
                    <a:ext uri="{9D8B030D-6E8A-4147-A177-3AD203B41FA5}">
                      <a16:colId xmlns:a16="http://schemas.microsoft.com/office/drawing/2014/main" val="473943463"/>
                    </a:ext>
                  </a:extLst>
                </a:gridCol>
                <a:gridCol w="5365173">
                  <a:extLst>
                    <a:ext uri="{9D8B030D-6E8A-4147-A177-3AD203B41FA5}">
                      <a16:colId xmlns:a16="http://schemas.microsoft.com/office/drawing/2014/main" val="611618679"/>
                    </a:ext>
                  </a:extLst>
                </a:gridCol>
                <a:gridCol w="5365173">
                  <a:extLst>
                    <a:ext uri="{9D8B030D-6E8A-4147-A177-3AD203B41FA5}">
                      <a16:colId xmlns:a16="http://schemas.microsoft.com/office/drawing/2014/main" val="2673059201"/>
                    </a:ext>
                  </a:extLst>
                </a:gridCol>
              </a:tblGrid>
              <a:tr h="1067807">
                <a:tc>
                  <a:txBody>
                    <a:bodyPr/>
                    <a:lstStyle/>
                    <a:p>
                      <a:pPr algn="ctr"/>
                      <a:r>
                        <a:rPr lang="en-US" dirty="0"/>
                        <a:t>Configuration</a:t>
                      </a:r>
                    </a:p>
                  </a:txBody>
                  <a:tcPr anchor="ctr">
                    <a:lnB w="12700" cap="flat" cmpd="sng" algn="ctr">
                      <a:noFill/>
                      <a:prstDash val="solid"/>
                      <a:round/>
                      <a:headEnd type="none" w="med" len="med"/>
                      <a:tailEnd type="none" w="med" len="med"/>
                    </a:lnB>
                    <a:solidFill>
                      <a:srgbClr val="6246EC"/>
                    </a:solidFill>
                  </a:tcPr>
                </a:tc>
                <a:tc>
                  <a:txBody>
                    <a:bodyPr/>
                    <a:lstStyle/>
                    <a:p>
                      <a:pPr algn="ctr"/>
                      <a:r>
                        <a:rPr lang="en-US" dirty="0"/>
                        <a:t>State</a:t>
                      </a:r>
                    </a:p>
                  </a:txBody>
                  <a:tcPr anchor="ctr">
                    <a:lnB w="12700" cap="flat" cmpd="sng" algn="ctr">
                      <a:noFill/>
                      <a:prstDash val="solid"/>
                      <a:round/>
                      <a:headEnd type="none" w="med" len="med"/>
                      <a:tailEnd type="none" w="med" len="med"/>
                    </a:lnB>
                    <a:solidFill>
                      <a:srgbClr val="6246EC"/>
                    </a:solidFill>
                  </a:tcPr>
                </a:tc>
                <a:tc>
                  <a:txBody>
                    <a:bodyPr/>
                    <a:lstStyle/>
                    <a:p>
                      <a:pPr algn="ctr"/>
                      <a:r>
                        <a:rPr lang="en-US" dirty="0"/>
                        <a:t>Reality</a:t>
                      </a:r>
                    </a:p>
                  </a:txBody>
                  <a:tcPr anchor="ctr">
                    <a:lnB w="12700" cap="flat" cmpd="sng" algn="ctr">
                      <a:noFill/>
                      <a:prstDash val="solid"/>
                      <a:round/>
                      <a:headEnd type="none" w="med" len="med"/>
                      <a:tailEnd type="none" w="med" len="med"/>
                    </a:lnB>
                    <a:solidFill>
                      <a:srgbClr val="6246EC"/>
                    </a:solidFill>
                  </a:tcPr>
                </a:tc>
                <a:tc>
                  <a:txBody>
                    <a:bodyPr/>
                    <a:lstStyle/>
                    <a:p>
                      <a:pPr algn="ctr"/>
                      <a:r>
                        <a:rPr lang="en-US" dirty="0"/>
                        <a:t>Operation</a:t>
                      </a:r>
                    </a:p>
                  </a:txBody>
                  <a:tcPr anchor="ctr">
                    <a:lnB w="12700" cap="flat" cmpd="sng" algn="ctr">
                      <a:noFill/>
                      <a:prstDash val="solid"/>
                      <a:round/>
                      <a:headEnd type="none" w="med" len="med"/>
                      <a:tailEnd type="none" w="med" len="med"/>
                    </a:lnB>
                    <a:solidFill>
                      <a:srgbClr val="6246EC"/>
                    </a:solidFill>
                  </a:tcPr>
                </a:tc>
                <a:extLst>
                  <a:ext uri="{0D108BD9-81ED-4DB2-BD59-A6C34878D82A}">
                    <a16:rowId xmlns:a16="http://schemas.microsoft.com/office/drawing/2014/main" val="3029176357"/>
                  </a:ext>
                </a:extLst>
              </a:tr>
              <a:tr h="843004">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200" b="1" dirty="0"/>
                        <a:t>CREATE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54698993"/>
                  </a:ext>
                </a:extLst>
              </a:tr>
              <a:tr h="843004">
                <a:tc>
                  <a:txBody>
                    <a:bodyPr/>
                    <a:lstStyle/>
                    <a:p>
                      <a:pPr marL="0" marR="0" lvl="0" indent="0" algn="ctr" defTabSz="1828800" rtl="0" eaLnBrk="1" fontAlgn="auto" latinLnBrk="0" hangingPunct="1">
                        <a:lnSpc>
                          <a:spcPct val="100000"/>
                        </a:lnSpc>
                        <a:spcBef>
                          <a:spcPts val="0"/>
                        </a:spcBef>
                        <a:spcAft>
                          <a:spcPts val="0"/>
                        </a:spcAft>
                        <a:buClrTx/>
                        <a:buSzTx/>
                        <a:buFontTx/>
                        <a:buNone/>
                        <a:tabLst/>
                        <a:defRPr/>
                      </a:pP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3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2828385326"/>
                  </a:ext>
                </a:extLst>
              </a:tr>
              <a:tr h="843004">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3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161909195"/>
                  </a:ext>
                </a:extLst>
              </a:tr>
              <a:tr h="843004">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3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291834195"/>
                  </a:ext>
                </a:extLst>
              </a:tr>
              <a:tr h="843004">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3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689138136"/>
                  </a:ext>
                </a:extLst>
              </a:tr>
              <a:tr h="843004">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3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3105765587"/>
                  </a:ext>
                </a:extLst>
              </a:tr>
              <a:tr h="843004">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3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70434744"/>
                  </a:ext>
                </a:extLst>
              </a:tr>
            </a:tbl>
          </a:graphicData>
        </a:graphic>
      </p:graphicFrame>
    </p:spTree>
    <p:extLst>
      <p:ext uri="{BB962C8B-B14F-4D97-AF65-F5344CB8AC3E}">
        <p14:creationId xmlns:p14="http://schemas.microsoft.com/office/powerpoint/2010/main" val="71291304"/>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3" name="Company overview"/>
          <p:cNvSpPr txBox="1">
            <a:spLocks noGrp="1"/>
          </p:cNvSpPr>
          <p:nvPr>
            <p:ph type="title"/>
          </p:nvPr>
        </p:nvSpPr>
        <p:spPr>
          <a:xfrm>
            <a:off x="1451868" y="783573"/>
            <a:ext cx="21746798" cy="2207524"/>
          </a:xfrm>
          <a:prstGeom prst="rect">
            <a:avLst/>
          </a:prstGeom>
        </p:spPr>
        <p:txBody>
          <a:bodyPr/>
          <a:lstStyle>
            <a:lvl1pPr>
              <a:defRPr spc="-299"/>
            </a:lvl1pPr>
          </a:lstStyle>
          <a:p>
            <a:r>
              <a:t>Company overview</a:t>
            </a:r>
          </a:p>
        </p:txBody>
      </p:sp>
      <p:sp>
        <p:nvSpPr>
          <p:cNvPr id="674" name="Slide Number"/>
          <p:cNvSpPr txBox="1">
            <a:spLocks noGrp="1"/>
          </p:cNvSpPr>
          <p:nvPr>
            <p:ph type="sldNum" sz="quarter" idx="4294967295"/>
          </p:nvPr>
        </p:nvSpPr>
        <p:spPr>
          <a:xfrm>
            <a:off x="23586081" y="12945581"/>
            <a:ext cx="385722" cy="485139"/>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9</a:t>
            </a:fld>
            <a:endParaRPr/>
          </a:p>
        </p:txBody>
      </p:sp>
      <p:sp>
        <p:nvSpPr>
          <p:cNvPr id="675" name="Mission"/>
          <p:cNvSpPr txBox="1"/>
          <p:nvPr/>
        </p:nvSpPr>
        <p:spPr>
          <a:xfrm>
            <a:off x="1451870" y="5356914"/>
            <a:ext cx="2886138" cy="739139"/>
          </a:xfrm>
          <a:prstGeom prst="rect">
            <a:avLst/>
          </a:prstGeom>
          <a:ln w="12700">
            <a:miter lim="400000"/>
          </a:ln>
          <a:extLst>
            <a:ext uri="{C572A759-6A51-4108-AA02-DFA0A04FC94B}">
              <ma14:wrappingTextBoxFlag xmlns="" xmlns:ma14="http://schemas.microsoft.com/office/mac/drawingml/2011/main" val="1"/>
            </a:ext>
          </a:extLst>
        </p:spPr>
        <p:txBody>
          <a:bodyPr lIns="121918" tIns="121918" rIns="121918" bIns="121918">
            <a:spAutoFit/>
          </a:bodyPr>
          <a:lstStyle>
            <a:lvl1pPr>
              <a:lnSpc>
                <a:spcPct val="90000"/>
              </a:lnSpc>
              <a:spcBef>
                <a:spcPts val="1600"/>
              </a:spcBef>
              <a:defRPr sz="3200">
                <a:solidFill>
                  <a:srgbClr val="44546A"/>
                </a:solidFill>
                <a:latin typeface="Verdana"/>
                <a:ea typeface="Verdana"/>
                <a:cs typeface="Verdana"/>
                <a:sym typeface="Verdana"/>
              </a:defRPr>
            </a:lvl1pPr>
          </a:lstStyle>
          <a:p>
            <a:r>
              <a:t>Mission</a:t>
            </a:r>
          </a:p>
        </p:txBody>
      </p:sp>
      <p:sp>
        <p:nvSpPr>
          <p:cNvPr id="676" name="Key Products"/>
          <p:cNvSpPr txBox="1"/>
          <p:nvPr/>
        </p:nvSpPr>
        <p:spPr>
          <a:xfrm>
            <a:off x="1451870" y="8172108"/>
            <a:ext cx="2886138" cy="1184909"/>
          </a:xfrm>
          <a:prstGeom prst="rect">
            <a:avLst/>
          </a:prstGeom>
          <a:ln w="12700">
            <a:miter lim="400000"/>
          </a:ln>
          <a:extLst>
            <a:ext uri="{C572A759-6A51-4108-AA02-DFA0A04FC94B}">
              <ma14:wrappingTextBoxFlag xmlns="" xmlns:ma14="http://schemas.microsoft.com/office/mac/drawingml/2011/main" val="1"/>
            </a:ext>
          </a:extLst>
        </p:spPr>
        <p:txBody>
          <a:bodyPr lIns="121918" tIns="121918" rIns="121918" bIns="121918">
            <a:spAutoFit/>
          </a:bodyPr>
          <a:lstStyle>
            <a:lvl1pPr>
              <a:lnSpc>
                <a:spcPct val="90000"/>
              </a:lnSpc>
              <a:spcBef>
                <a:spcPts val="1600"/>
              </a:spcBef>
              <a:defRPr sz="3200">
                <a:solidFill>
                  <a:srgbClr val="44546A"/>
                </a:solidFill>
                <a:latin typeface="Verdana"/>
                <a:ea typeface="Verdana"/>
                <a:cs typeface="Verdana"/>
                <a:sym typeface="Verdana"/>
              </a:defRPr>
            </a:lvl1pPr>
          </a:lstStyle>
          <a:p>
            <a:r>
              <a:t>Key Products</a:t>
            </a:r>
          </a:p>
        </p:txBody>
      </p:sp>
      <p:pic>
        <p:nvPicPr>
          <p:cNvPr id="677" name="image21.png" descr="image21.png"/>
          <p:cNvPicPr>
            <a:picLocks noChangeAspect="1"/>
          </p:cNvPicPr>
          <p:nvPr/>
        </p:nvPicPr>
        <p:blipFill>
          <a:blip r:embed="rId3">
            <a:extLst/>
          </a:blip>
          <a:stretch>
            <a:fillRect/>
          </a:stretch>
        </p:blipFill>
        <p:spPr>
          <a:xfrm>
            <a:off x="12510235" y="8225598"/>
            <a:ext cx="920226" cy="1357333"/>
          </a:xfrm>
          <a:prstGeom prst="rect">
            <a:avLst/>
          </a:prstGeom>
          <a:ln w="12700">
            <a:miter lim="400000"/>
          </a:ln>
        </p:spPr>
      </p:pic>
      <p:pic>
        <p:nvPicPr>
          <p:cNvPr id="678" name="image19.png" descr="image19.png"/>
          <p:cNvPicPr>
            <a:picLocks noChangeAspect="1"/>
          </p:cNvPicPr>
          <p:nvPr/>
        </p:nvPicPr>
        <p:blipFill>
          <a:blip r:embed="rId4">
            <a:extLst/>
          </a:blip>
          <a:stretch>
            <a:fillRect/>
          </a:stretch>
        </p:blipFill>
        <p:spPr>
          <a:xfrm>
            <a:off x="14391862" y="8141486"/>
            <a:ext cx="1006496" cy="1449357"/>
          </a:xfrm>
          <a:prstGeom prst="rect">
            <a:avLst/>
          </a:prstGeom>
          <a:ln w="12700">
            <a:miter lim="400000"/>
          </a:ln>
        </p:spPr>
      </p:pic>
      <p:pic>
        <p:nvPicPr>
          <p:cNvPr id="679" name="image31.png" descr="image31.png"/>
          <p:cNvPicPr>
            <a:picLocks noChangeAspect="1"/>
          </p:cNvPicPr>
          <p:nvPr/>
        </p:nvPicPr>
        <p:blipFill>
          <a:blip r:embed="rId5">
            <a:extLst/>
          </a:blip>
          <a:stretch>
            <a:fillRect/>
          </a:stretch>
        </p:blipFill>
        <p:spPr>
          <a:xfrm>
            <a:off x="12692295" y="10062029"/>
            <a:ext cx="920226" cy="1409095"/>
          </a:xfrm>
          <a:prstGeom prst="rect">
            <a:avLst/>
          </a:prstGeom>
          <a:ln w="12700">
            <a:miter lim="400000"/>
          </a:ln>
        </p:spPr>
      </p:pic>
      <p:pic>
        <p:nvPicPr>
          <p:cNvPr id="680" name="image22.png" descr="image22.png"/>
          <p:cNvPicPr>
            <a:picLocks noChangeAspect="1"/>
          </p:cNvPicPr>
          <p:nvPr/>
        </p:nvPicPr>
        <p:blipFill>
          <a:blip r:embed="rId6">
            <a:extLst/>
          </a:blip>
          <a:stretch>
            <a:fillRect/>
          </a:stretch>
        </p:blipFill>
        <p:spPr>
          <a:xfrm>
            <a:off x="8573479" y="8157063"/>
            <a:ext cx="1391842" cy="1443605"/>
          </a:xfrm>
          <a:prstGeom prst="rect">
            <a:avLst/>
          </a:prstGeom>
          <a:ln w="12700">
            <a:miter lim="400000"/>
          </a:ln>
        </p:spPr>
      </p:pic>
      <p:pic>
        <p:nvPicPr>
          <p:cNvPr id="681" name="image20.png" descr="image20.png"/>
          <p:cNvPicPr>
            <a:picLocks noChangeAspect="1"/>
          </p:cNvPicPr>
          <p:nvPr/>
        </p:nvPicPr>
        <p:blipFill>
          <a:blip r:embed="rId7">
            <a:extLst/>
          </a:blip>
          <a:stretch>
            <a:fillRect/>
          </a:stretch>
        </p:blipFill>
        <p:spPr>
          <a:xfrm>
            <a:off x="10795517" y="8213294"/>
            <a:ext cx="897221" cy="1363087"/>
          </a:xfrm>
          <a:prstGeom prst="rect">
            <a:avLst/>
          </a:prstGeom>
          <a:ln w="12700">
            <a:miter lim="400000"/>
          </a:ln>
        </p:spPr>
      </p:pic>
      <p:sp>
        <p:nvSpPr>
          <p:cNvPr id="682" name="Founded"/>
          <p:cNvSpPr txBox="1"/>
          <p:nvPr/>
        </p:nvSpPr>
        <p:spPr>
          <a:xfrm>
            <a:off x="1451870" y="3397673"/>
            <a:ext cx="2886138" cy="739139"/>
          </a:xfrm>
          <a:prstGeom prst="rect">
            <a:avLst/>
          </a:prstGeom>
          <a:ln w="12700">
            <a:miter lim="400000"/>
          </a:ln>
          <a:extLst>
            <a:ext uri="{C572A759-6A51-4108-AA02-DFA0A04FC94B}">
              <ma14:wrappingTextBoxFlag xmlns="" xmlns:ma14="http://schemas.microsoft.com/office/mac/drawingml/2011/main" val="1"/>
            </a:ext>
          </a:extLst>
        </p:spPr>
        <p:txBody>
          <a:bodyPr lIns="121918" tIns="121918" rIns="121918" bIns="121918">
            <a:spAutoFit/>
          </a:bodyPr>
          <a:lstStyle>
            <a:lvl1pPr>
              <a:lnSpc>
                <a:spcPct val="90000"/>
              </a:lnSpc>
              <a:spcBef>
                <a:spcPts val="1600"/>
              </a:spcBef>
              <a:defRPr sz="3200">
                <a:solidFill>
                  <a:srgbClr val="44546A"/>
                </a:solidFill>
                <a:latin typeface="Verdana"/>
                <a:ea typeface="Verdana"/>
                <a:cs typeface="Verdana"/>
                <a:sym typeface="Verdana"/>
              </a:defRPr>
            </a:lvl1pPr>
          </a:lstStyle>
          <a:p>
            <a:r>
              <a:t>Founded</a:t>
            </a:r>
          </a:p>
        </p:txBody>
      </p:sp>
      <p:sp>
        <p:nvSpPr>
          <p:cNvPr id="683" name="2012 by Mitchell Hashimoto and Armon Dadgar"/>
          <p:cNvSpPr txBox="1"/>
          <p:nvPr/>
        </p:nvSpPr>
        <p:spPr>
          <a:xfrm>
            <a:off x="4730228" y="3257494"/>
            <a:ext cx="18094796" cy="980439"/>
          </a:xfrm>
          <a:prstGeom prst="rect">
            <a:avLst/>
          </a:prstGeom>
          <a:ln w="12700">
            <a:miter lim="400000"/>
          </a:ln>
          <a:extLst>
            <a:ext uri="{C572A759-6A51-4108-AA02-DFA0A04FC94B}">
              <ma14:wrappingTextBoxFlag xmlns="" xmlns:ma14="http://schemas.microsoft.com/office/mac/drawingml/2011/main" val="1"/>
            </a:ext>
          </a:extLst>
        </p:spPr>
        <p:txBody>
          <a:bodyPr lIns="121918" tIns="121918" rIns="121918" bIns="121918">
            <a:spAutoFit/>
          </a:bodyPr>
          <a:lstStyle>
            <a:lvl1pPr>
              <a:lnSpc>
                <a:spcPct val="90000"/>
              </a:lnSpc>
              <a:spcBef>
                <a:spcPts val="1600"/>
              </a:spcBef>
              <a:defRPr b="0">
                <a:solidFill>
                  <a:srgbClr val="44546A"/>
                </a:solidFill>
                <a:latin typeface="Verdana"/>
                <a:ea typeface="Verdana"/>
                <a:cs typeface="Verdana"/>
                <a:sym typeface="Verdana"/>
              </a:defRPr>
            </a:lvl1pPr>
          </a:lstStyle>
          <a:p>
            <a:r>
              <a:rPr dirty="0"/>
              <a:t>2012 by Mitchell Hashimoto and </a:t>
            </a:r>
            <a:r>
              <a:rPr dirty="0" err="1"/>
              <a:t>Armon</a:t>
            </a:r>
            <a:r>
              <a:rPr dirty="0"/>
              <a:t> </a:t>
            </a:r>
            <a:r>
              <a:rPr dirty="0" err="1"/>
              <a:t>Dadgar</a:t>
            </a:r>
            <a:endParaRPr dirty="0"/>
          </a:p>
        </p:txBody>
      </p:sp>
      <p:sp>
        <p:nvSpPr>
          <p:cNvPr id="684" name="We enable organizations to Provision, Secure, Connect, and Run any infrastructure for any application"/>
          <p:cNvSpPr txBox="1">
            <a:spLocks noGrp="1"/>
          </p:cNvSpPr>
          <p:nvPr>
            <p:ph type="body" sz="quarter" idx="4294967295"/>
          </p:nvPr>
        </p:nvSpPr>
        <p:spPr>
          <a:xfrm>
            <a:off x="4730228" y="5234916"/>
            <a:ext cx="18094796" cy="2338466"/>
          </a:xfrm>
          <a:prstGeom prst="rect">
            <a:avLst/>
          </a:prstGeom>
        </p:spPr>
        <p:txBody>
          <a:bodyPr/>
          <a:lstStyle>
            <a:lvl1pPr marL="0" indent="0">
              <a:buClrTx/>
              <a:buSzTx/>
              <a:buFont typeface="Arial"/>
              <a:buNone/>
            </a:lvl1pPr>
          </a:lstStyle>
          <a:p>
            <a:r>
              <a:rPr sz="4800" dirty="0">
                <a:solidFill>
                  <a:srgbClr val="44546A"/>
                </a:solidFill>
              </a:rPr>
              <a:t>We enable organizations to Provision, Secure, Connect, and Run any infrastructure for any application</a:t>
            </a:r>
          </a:p>
        </p:txBody>
      </p:sp>
      <p:pic>
        <p:nvPicPr>
          <p:cNvPr id="685" name="Image" descr="Image"/>
          <p:cNvPicPr>
            <a:picLocks noChangeAspect="1"/>
          </p:cNvPicPr>
          <p:nvPr/>
        </p:nvPicPr>
        <p:blipFill>
          <a:blip r:embed="rId8">
            <a:extLst/>
          </a:blip>
          <a:stretch>
            <a:fillRect/>
          </a:stretch>
        </p:blipFill>
        <p:spPr>
          <a:xfrm>
            <a:off x="10258528" y="9817203"/>
            <a:ext cx="1926989" cy="1924147"/>
          </a:xfrm>
          <a:prstGeom prst="rect">
            <a:avLst/>
          </a:prstGeom>
          <a:ln w="12700">
            <a:miter lim="400000"/>
          </a:ln>
        </p:spPr>
      </p:pic>
    </p:spTree>
    <p:extLst>
      <p:ext uri="{BB962C8B-B14F-4D97-AF65-F5344CB8AC3E}">
        <p14:creationId xmlns:p14="http://schemas.microsoft.com/office/powerpoint/2010/main" val="948443448"/>
      </p:ext>
    </p:extLst>
  </p:cSld>
  <p:clrMapOvr>
    <a:masterClrMapping/>
  </p:clrMapOvr>
  <p:transition spd="med"/>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54CD80C-35C6-5440-91FF-B0F10C37B3DB}"/>
              </a:ext>
            </a:extLst>
          </p:cNvPr>
          <p:cNvSpPr>
            <a:spLocks noGrp="1"/>
          </p:cNvSpPr>
          <p:nvPr>
            <p:ph type="body" idx="1"/>
          </p:nvPr>
        </p:nvSpPr>
        <p:spPr/>
        <p:txBody>
          <a:bodyPr/>
          <a:lstStyle/>
          <a:p>
            <a:pPr marL="0" indent="0">
              <a:buNone/>
            </a:pPr>
            <a:endParaRPr lang="en-US" dirty="0"/>
          </a:p>
        </p:txBody>
      </p:sp>
      <p:sp>
        <p:nvSpPr>
          <p:cNvPr id="3" name="Title 2">
            <a:extLst>
              <a:ext uri="{FF2B5EF4-FFF2-40B4-BE49-F238E27FC236}">
                <a16:creationId xmlns:a16="http://schemas.microsoft.com/office/drawing/2014/main" id="{17A1F312-7F35-DE44-9CCD-DC422CA11104}"/>
              </a:ext>
            </a:extLst>
          </p:cNvPr>
          <p:cNvSpPr>
            <a:spLocks noGrp="1"/>
          </p:cNvSpPr>
          <p:nvPr>
            <p:ph type="title"/>
          </p:nvPr>
        </p:nvSpPr>
        <p:spPr/>
        <p:txBody>
          <a:bodyPr/>
          <a:lstStyle/>
          <a:p>
            <a:r>
              <a:rPr lang="en-US" dirty="0"/>
              <a:t>Terraform State – Operations</a:t>
            </a:r>
          </a:p>
        </p:txBody>
      </p:sp>
      <p:sp>
        <p:nvSpPr>
          <p:cNvPr id="4" name="Text Placeholder 3">
            <a:extLst>
              <a:ext uri="{FF2B5EF4-FFF2-40B4-BE49-F238E27FC236}">
                <a16:creationId xmlns:a16="http://schemas.microsoft.com/office/drawing/2014/main" id="{BAC6916F-BEE5-684F-B3EE-F5C33B53A19C}"/>
              </a:ext>
            </a:extLst>
          </p:cNvPr>
          <p:cNvSpPr>
            <a:spLocks noGrp="1"/>
          </p:cNvSpPr>
          <p:nvPr>
            <p:ph type="body" sz="quarter" idx="10"/>
          </p:nvPr>
        </p:nvSpPr>
        <p:spPr>
          <a:xfrm>
            <a:off x="10972800" y="12882563"/>
            <a:ext cx="11318875" cy="547687"/>
          </a:xfrm>
        </p:spPr>
        <p:txBody>
          <a:bodyPr/>
          <a:lstStyle/>
          <a:p>
            <a:r>
              <a:rPr lang="en-US" dirty="0"/>
              <a:t>https://</a:t>
            </a:r>
            <a:r>
              <a:rPr lang="en-US" dirty="0" err="1"/>
              <a:t>www.terraform.io</a:t>
            </a:r>
            <a:r>
              <a:rPr lang="en-US" dirty="0"/>
              <a:t>/docs/state/</a:t>
            </a:r>
            <a:r>
              <a:rPr lang="en-US" dirty="0" err="1"/>
              <a:t>remote.html</a:t>
            </a:r>
            <a:endParaRPr lang="en-US" dirty="0"/>
          </a:p>
          <a:p>
            <a:endParaRPr lang="en-US" dirty="0"/>
          </a:p>
        </p:txBody>
      </p:sp>
      <p:graphicFrame>
        <p:nvGraphicFramePr>
          <p:cNvPr id="6" name="Table 5">
            <a:extLst>
              <a:ext uri="{FF2B5EF4-FFF2-40B4-BE49-F238E27FC236}">
                <a16:creationId xmlns:a16="http://schemas.microsoft.com/office/drawing/2014/main" id="{135DEBAE-4F6D-C641-A5C6-7C766B213CD8}"/>
              </a:ext>
            </a:extLst>
          </p:cNvPr>
          <p:cNvGraphicFramePr>
            <a:graphicFrameLocks noGrp="1"/>
          </p:cNvGraphicFramePr>
          <p:nvPr>
            <p:extLst>
              <p:ext uri="{D42A27DB-BD31-4B8C-83A1-F6EECF244321}">
                <p14:modId xmlns:p14="http://schemas.microsoft.com/office/powerpoint/2010/main" val="1516237129"/>
              </p:ext>
            </p:extLst>
          </p:nvPr>
        </p:nvGraphicFramePr>
        <p:xfrm>
          <a:off x="1575816" y="4336473"/>
          <a:ext cx="21460692" cy="6968835"/>
        </p:xfrm>
        <a:graphic>
          <a:graphicData uri="http://schemas.openxmlformats.org/drawingml/2006/table">
            <a:tbl>
              <a:tblPr firstRow="1" bandRow="1">
                <a:tableStyleId>{C7B018BB-80A7-4F77-B60F-C8B233D01FF8}</a:tableStyleId>
              </a:tblPr>
              <a:tblGrid>
                <a:gridCol w="5365173">
                  <a:extLst>
                    <a:ext uri="{9D8B030D-6E8A-4147-A177-3AD203B41FA5}">
                      <a16:colId xmlns:a16="http://schemas.microsoft.com/office/drawing/2014/main" val="2676979497"/>
                    </a:ext>
                  </a:extLst>
                </a:gridCol>
                <a:gridCol w="5365173">
                  <a:extLst>
                    <a:ext uri="{9D8B030D-6E8A-4147-A177-3AD203B41FA5}">
                      <a16:colId xmlns:a16="http://schemas.microsoft.com/office/drawing/2014/main" val="473943463"/>
                    </a:ext>
                  </a:extLst>
                </a:gridCol>
                <a:gridCol w="5365173">
                  <a:extLst>
                    <a:ext uri="{9D8B030D-6E8A-4147-A177-3AD203B41FA5}">
                      <a16:colId xmlns:a16="http://schemas.microsoft.com/office/drawing/2014/main" val="611618679"/>
                    </a:ext>
                  </a:extLst>
                </a:gridCol>
                <a:gridCol w="5365173">
                  <a:extLst>
                    <a:ext uri="{9D8B030D-6E8A-4147-A177-3AD203B41FA5}">
                      <a16:colId xmlns:a16="http://schemas.microsoft.com/office/drawing/2014/main" val="2673059201"/>
                    </a:ext>
                  </a:extLst>
                </a:gridCol>
              </a:tblGrid>
              <a:tr h="1067807">
                <a:tc>
                  <a:txBody>
                    <a:bodyPr/>
                    <a:lstStyle/>
                    <a:p>
                      <a:pPr algn="ctr"/>
                      <a:r>
                        <a:rPr lang="en-US" dirty="0"/>
                        <a:t>Configuration</a:t>
                      </a:r>
                    </a:p>
                  </a:txBody>
                  <a:tcPr anchor="ctr">
                    <a:lnB w="12700" cap="flat" cmpd="sng" algn="ctr">
                      <a:noFill/>
                      <a:prstDash val="solid"/>
                      <a:round/>
                      <a:headEnd type="none" w="med" len="med"/>
                      <a:tailEnd type="none" w="med" len="med"/>
                    </a:lnB>
                    <a:solidFill>
                      <a:srgbClr val="6246EC"/>
                    </a:solidFill>
                  </a:tcPr>
                </a:tc>
                <a:tc>
                  <a:txBody>
                    <a:bodyPr/>
                    <a:lstStyle/>
                    <a:p>
                      <a:pPr algn="ctr"/>
                      <a:r>
                        <a:rPr lang="en-US" dirty="0"/>
                        <a:t>State</a:t>
                      </a:r>
                    </a:p>
                  </a:txBody>
                  <a:tcPr anchor="ctr">
                    <a:lnB w="12700" cap="flat" cmpd="sng" algn="ctr">
                      <a:noFill/>
                      <a:prstDash val="solid"/>
                      <a:round/>
                      <a:headEnd type="none" w="med" len="med"/>
                      <a:tailEnd type="none" w="med" len="med"/>
                    </a:lnB>
                    <a:solidFill>
                      <a:srgbClr val="6246EC"/>
                    </a:solidFill>
                  </a:tcPr>
                </a:tc>
                <a:tc>
                  <a:txBody>
                    <a:bodyPr/>
                    <a:lstStyle/>
                    <a:p>
                      <a:pPr algn="ctr"/>
                      <a:r>
                        <a:rPr lang="en-US" dirty="0"/>
                        <a:t>Reality</a:t>
                      </a:r>
                    </a:p>
                  </a:txBody>
                  <a:tcPr anchor="ctr">
                    <a:lnB w="12700" cap="flat" cmpd="sng" algn="ctr">
                      <a:noFill/>
                      <a:prstDash val="solid"/>
                      <a:round/>
                      <a:headEnd type="none" w="med" len="med"/>
                      <a:tailEnd type="none" w="med" len="med"/>
                    </a:lnB>
                    <a:solidFill>
                      <a:srgbClr val="6246EC"/>
                    </a:solidFill>
                  </a:tcPr>
                </a:tc>
                <a:tc>
                  <a:txBody>
                    <a:bodyPr/>
                    <a:lstStyle/>
                    <a:p>
                      <a:pPr algn="ctr"/>
                      <a:r>
                        <a:rPr lang="en-US" dirty="0"/>
                        <a:t>Operation</a:t>
                      </a:r>
                    </a:p>
                  </a:txBody>
                  <a:tcPr anchor="ctr">
                    <a:lnB w="12700" cap="flat" cmpd="sng" algn="ctr">
                      <a:noFill/>
                      <a:prstDash val="solid"/>
                      <a:round/>
                      <a:headEnd type="none" w="med" len="med"/>
                      <a:tailEnd type="none" w="med" len="med"/>
                    </a:lnB>
                    <a:solidFill>
                      <a:srgbClr val="6246EC"/>
                    </a:solidFill>
                  </a:tcPr>
                </a:tc>
                <a:extLst>
                  <a:ext uri="{0D108BD9-81ED-4DB2-BD59-A6C34878D82A}">
                    <a16:rowId xmlns:a16="http://schemas.microsoft.com/office/drawing/2014/main" val="3029176357"/>
                  </a:ext>
                </a:extLst>
              </a:tr>
              <a:tr h="843004">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200" b="1" dirty="0"/>
                        <a:t>CREATE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54698993"/>
                  </a:ext>
                </a:extLst>
              </a:tr>
              <a:tr h="843004">
                <a:tc>
                  <a:txBody>
                    <a:bodyPr/>
                    <a:lstStyle/>
                    <a:p>
                      <a:pPr marL="0" marR="0" lvl="0" indent="0" algn="ctr" defTabSz="1828800" rtl="0" eaLnBrk="1" fontAlgn="auto" latinLnBrk="0" hangingPunct="1">
                        <a:lnSpc>
                          <a:spcPct val="100000"/>
                        </a:lnSpc>
                        <a:spcBef>
                          <a:spcPts val="0"/>
                        </a:spcBef>
                        <a:spcAft>
                          <a:spcPts val="0"/>
                        </a:spcAft>
                        <a:buClrTx/>
                        <a:buSzTx/>
                        <a:buFontTx/>
                        <a:buNone/>
                        <a:tabLst/>
                        <a:defRPr/>
                      </a:pP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3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2828385326"/>
                  </a:ext>
                </a:extLst>
              </a:tr>
              <a:tr h="843004">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3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161909195"/>
                  </a:ext>
                </a:extLst>
              </a:tr>
              <a:tr h="843004">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3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291834195"/>
                  </a:ext>
                </a:extLst>
              </a:tr>
              <a:tr h="843004">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3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689138136"/>
                  </a:ext>
                </a:extLst>
              </a:tr>
              <a:tr h="843004">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3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3105765587"/>
                  </a:ext>
                </a:extLst>
              </a:tr>
              <a:tr h="843004">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3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70434744"/>
                  </a:ext>
                </a:extLst>
              </a:tr>
            </a:tbl>
          </a:graphicData>
        </a:graphic>
      </p:graphicFrame>
    </p:spTree>
    <p:extLst>
      <p:ext uri="{BB962C8B-B14F-4D97-AF65-F5344CB8AC3E}">
        <p14:creationId xmlns:p14="http://schemas.microsoft.com/office/powerpoint/2010/main" val="1517177939"/>
      </p:ext>
    </p:extLst>
  </p:cSld>
  <p:clrMapOvr>
    <a:masterClrMapping/>
  </p:clrMapOvr>
  <p:transition spd="med"/>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54CD80C-35C6-5440-91FF-B0F10C37B3DB}"/>
              </a:ext>
            </a:extLst>
          </p:cNvPr>
          <p:cNvSpPr>
            <a:spLocks noGrp="1"/>
          </p:cNvSpPr>
          <p:nvPr>
            <p:ph type="body" idx="1"/>
          </p:nvPr>
        </p:nvSpPr>
        <p:spPr/>
        <p:txBody>
          <a:bodyPr/>
          <a:lstStyle/>
          <a:p>
            <a:pPr marL="0" indent="0">
              <a:buNone/>
            </a:pPr>
            <a:endParaRPr lang="en-US" dirty="0"/>
          </a:p>
        </p:txBody>
      </p:sp>
      <p:sp>
        <p:nvSpPr>
          <p:cNvPr id="3" name="Title 2">
            <a:extLst>
              <a:ext uri="{FF2B5EF4-FFF2-40B4-BE49-F238E27FC236}">
                <a16:creationId xmlns:a16="http://schemas.microsoft.com/office/drawing/2014/main" id="{17A1F312-7F35-DE44-9CCD-DC422CA11104}"/>
              </a:ext>
            </a:extLst>
          </p:cNvPr>
          <p:cNvSpPr>
            <a:spLocks noGrp="1"/>
          </p:cNvSpPr>
          <p:nvPr>
            <p:ph type="title"/>
          </p:nvPr>
        </p:nvSpPr>
        <p:spPr/>
        <p:txBody>
          <a:bodyPr/>
          <a:lstStyle/>
          <a:p>
            <a:r>
              <a:rPr lang="en-US" dirty="0"/>
              <a:t>Terraform State – Operations</a:t>
            </a:r>
          </a:p>
        </p:txBody>
      </p:sp>
      <p:sp>
        <p:nvSpPr>
          <p:cNvPr id="4" name="Text Placeholder 3">
            <a:extLst>
              <a:ext uri="{FF2B5EF4-FFF2-40B4-BE49-F238E27FC236}">
                <a16:creationId xmlns:a16="http://schemas.microsoft.com/office/drawing/2014/main" id="{BAC6916F-BEE5-684F-B3EE-F5C33B53A19C}"/>
              </a:ext>
            </a:extLst>
          </p:cNvPr>
          <p:cNvSpPr>
            <a:spLocks noGrp="1"/>
          </p:cNvSpPr>
          <p:nvPr>
            <p:ph type="body" sz="quarter" idx="10"/>
          </p:nvPr>
        </p:nvSpPr>
        <p:spPr>
          <a:xfrm>
            <a:off x="10972800" y="12882563"/>
            <a:ext cx="11318875" cy="547687"/>
          </a:xfrm>
        </p:spPr>
        <p:txBody>
          <a:bodyPr/>
          <a:lstStyle/>
          <a:p>
            <a:r>
              <a:rPr lang="en-US" dirty="0"/>
              <a:t>https://</a:t>
            </a:r>
            <a:r>
              <a:rPr lang="en-US" dirty="0" err="1"/>
              <a:t>www.terraform.io</a:t>
            </a:r>
            <a:r>
              <a:rPr lang="en-US" dirty="0"/>
              <a:t>/docs/state/</a:t>
            </a:r>
            <a:r>
              <a:rPr lang="en-US" dirty="0" err="1"/>
              <a:t>remote.html</a:t>
            </a:r>
            <a:endParaRPr lang="en-US" dirty="0"/>
          </a:p>
          <a:p>
            <a:endParaRPr lang="en-US" dirty="0"/>
          </a:p>
        </p:txBody>
      </p:sp>
      <p:graphicFrame>
        <p:nvGraphicFramePr>
          <p:cNvPr id="6" name="Table 5">
            <a:extLst>
              <a:ext uri="{FF2B5EF4-FFF2-40B4-BE49-F238E27FC236}">
                <a16:creationId xmlns:a16="http://schemas.microsoft.com/office/drawing/2014/main" id="{135DEBAE-4F6D-C641-A5C6-7C766B213CD8}"/>
              </a:ext>
            </a:extLst>
          </p:cNvPr>
          <p:cNvGraphicFramePr>
            <a:graphicFrameLocks noGrp="1"/>
          </p:cNvGraphicFramePr>
          <p:nvPr>
            <p:extLst>
              <p:ext uri="{D42A27DB-BD31-4B8C-83A1-F6EECF244321}">
                <p14:modId xmlns:p14="http://schemas.microsoft.com/office/powerpoint/2010/main" val="2273406756"/>
              </p:ext>
            </p:extLst>
          </p:nvPr>
        </p:nvGraphicFramePr>
        <p:xfrm>
          <a:off x="1575816" y="4336473"/>
          <a:ext cx="21460692" cy="6968835"/>
        </p:xfrm>
        <a:graphic>
          <a:graphicData uri="http://schemas.openxmlformats.org/drawingml/2006/table">
            <a:tbl>
              <a:tblPr firstRow="1" bandRow="1">
                <a:tableStyleId>{C7B018BB-80A7-4F77-B60F-C8B233D01FF8}</a:tableStyleId>
              </a:tblPr>
              <a:tblGrid>
                <a:gridCol w="5365173">
                  <a:extLst>
                    <a:ext uri="{9D8B030D-6E8A-4147-A177-3AD203B41FA5}">
                      <a16:colId xmlns:a16="http://schemas.microsoft.com/office/drawing/2014/main" val="2676979497"/>
                    </a:ext>
                  </a:extLst>
                </a:gridCol>
                <a:gridCol w="5365173">
                  <a:extLst>
                    <a:ext uri="{9D8B030D-6E8A-4147-A177-3AD203B41FA5}">
                      <a16:colId xmlns:a16="http://schemas.microsoft.com/office/drawing/2014/main" val="473943463"/>
                    </a:ext>
                  </a:extLst>
                </a:gridCol>
                <a:gridCol w="5365173">
                  <a:extLst>
                    <a:ext uri="{9D8B030D-6E8A-4147-A177-3AD203B41FA5}">
                      <a16:colId xmlns:a16="http://schemas.microsoft.com/office/drawing/2014/main" val="611618679"/>
                    </a:ext>
                  </a:extLst>
                </a:gridCol>
                <a:gridCol w="5365173">
                  <a:extLst>
                    <a:ext uri="{9D8B030D-6E8A-4147-A177-3AD203B41FA5}">
                      <a16:colId xmlns:a16="http://schemas.microsoft.com/office/drawing/2014/main" val="2673059201"/>
                    </a:ext>
                  </a:extLst>
                </a:gridCol>
              </a:tblGrid>
              <a:tr h="1067807">
                <a:tc>
                  <a:txBody>
                    <a:bodyPr/>
                    <a:lstStyle/>
                    <a:p>
                      <a:pPr algn="ctr"/>
                      <a:r>
                        <a:rPr lang="en-US" dirty="0"/>
                        <a:t>Configuration</a:t>
                      </a:r>
                    </a:p>
                  </a:txBody>
                  <a:tcPr anchor="ctr">
                    <a:lnB w="12700" cap="flat" cmpd="sng" algn="ctr">
                      <a:noFill/>
                      <a:prstDash val="solid"/>
                      <a:round/>
                      <a:headEnd type="none" w="med" len="med"/>
                      <a:tailEnd type="none" w="med" len="med"/>
                    </a:lnB>
                    <a:solidFill>
                      <a:srgbClr val="6246EC"/>
                    </a:solidFill>
                  </a:tcPr>
                </a:tc>
                <a:tc>
                  <a:txBody>
                    <a:bodyPr/>
                    <a:lstStyle/>
                    <a:p>
                      <a:pPr algn="ctr"/>
                      <a:r>
                        <a:rPr lang="en-US" dirty="0"/>
                        <a:t>State</a:t>
                      </a:r>
                    </a:p>
                  </a:txBody>
                  <a:tcPr anchor="ctr">
                    <a:lnB w="12700" cap="flat" cmpd="sng" algn="ctr">
                      <a:noFill/>
                      <a:prstDash val="solid"/>
                      <a:round/>
                      <a:headEnd type="none" w="med" len="med"/>
                      <a:tailEnd type="none" w="med" len="med"/>
                    </a:lnB>
                    <a:solidFill>
                      <a:srgbClr val="6246EC"/>
                    </a:solidFill>
                  </a:tcPr>
                </a:tc>
                <a:tc>
                  <a:txBody>
                    <a:bodyPr/>
                    <a:lstStyle/>
                    <a:p>
                      <a:pPr algn="ctr"/>
                      <a:r>
                        <a:rPr lang="en-US" dirty="0"/>
                        <a:t>Reality</a:t>
                      </a:r>
                    </a:p>
                  </a:txBody>
                  <a:tcPr anchor="ctr">
                    <a:lnB w="12700" cap="flat" cmpd="sng" algn="ctr">
                      <a:noFill/>
                      <a:prstDash val="solid"/>
                      <a:round/>
                      <a:headEnd type="none" w="med" len="med"/>
                      <a:tailEnd type="none" w="med" len="med"/>
                    </a:lnB>
                    <a:solidFill>
                      <a:srgbClr val="6246EC"/>
                    </a:solidFill>
                  </a:tcPr>
                </a:tc>
                <a:tc>
                  <a:txBody>
                    <a:bodyPr/>
                    <a:lstStyle/>
                    <a:p>
                      <a:pPr algn="ctr"/>
                      <a:r>
                        <a:rPr lang="en-US" dirty="0"/>
                        <a:t>Operation</a:t>
                      </a:r>
                    </a:p>
                  </a:txBody>
                  <a:tcPr anchor="ctr">
                    <a:lnB w="12700" cap="flat" cmpd="sng" algn="ctr">
                      <a:noFill/>
                      <a:prstDash val="solid"/>
                      <a:round/>
                      <a:headEnd type="none" w="med" len="med"/>
                      <a:tailEnd type="none" w="med" len="med"/>
                    </a:lnB>
                    <a:solidFill>
                      <a:srgbClr val="6246EC"/>
                    </a:solidFill>
                  </a:tcPr>
                </a:tc>
                <a:extLst>
                  <a:ext uri="{0D108BD9-81ED-4DB2-BD59-A6C34878D82A}">
                    <a16:rowId xmlns:a16="http://schemas.microsoft.com/office/drawing/2014/main" val="3029176357"/>
                  </a:ext>
                </a:extLst>
              </a:tr>
              <a:tr h="843004">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200" b="1" dirty="0"/>
                        <a:t>CREATE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54698993"/>
                  </a:ext>
                </a:extLst>
              </a:tr>
              <a:tr h="843004">
                <a:tc>
                  <a:txBody>
                    <a:bodyPr/>
                    <a:lstStyle/>
                    <a:p>
                      <a:pPr marL="0" marR="0" lvl="0" indent="0" algn="ctr" defTabSz="1828800" rtl="0" eaLnBrk="1" fontAlgn="auto" latinLnBrk="0" hangingPunct="1">
                        <a:lnSpc>
                          <a:spcPct val="100000"/>
                        </a:lnSpc>
                        <a:spcBef>
                          <a:spcPts val="0"/>
                        </a:spcBef>
                        <a:spcAft>
                          <a:spcPts val="0"/>
                        </a:spcAft>
                        <a:buClrTx/>
                        <a:buSzTx/>
                        <a:buFontTx/>
                        <a:buNone/>
                        <a:tabLst/>
                        <a:defRPr/>
                      </a:pP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200" b="1" dirty="0"/>
                        <a:t>CREATE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2828385326"/>
                  </a:ext>
                </a:extLst>
              </a:tr>
              <a:tr h="843004">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3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161909195"/>
                  </a:ext>
                </a:extLst>
              </a:tr>
              <a:tr h="843004">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3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291834195"/>
                  </a:ext>
                </a:extLst>
              </a:tr>
              <a:tr h="843004">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3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689138136"/>
                  </a:ext>
                </a:extLst>
              </a:tr>
              <a:tr h="843004">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3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3105765587"/>
                  </a:ext>
                </a:extLst>
              </a:tr>
              <a:tr h="843004">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3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70434744"/>
                  </a:ext>
                </a:extLst>
              </a:tr>
            </a:tbl>
          </a:graphicData>
        </a:graphic>
      </p:graphicFrame>
    </p:spTree>
    <p:extLst>
      <p:ext uri="{BB962C8B-B14F-4D97-AF65-F5344CB8AC3E}">
        <p14:creationId xmlns:p14="http://schemas.microsoft.com/office/powerpoint/2010/main" val="2872807709"/>
      </p:ext>
    </p:extLst>
  </p:cSld>
  <p:clrMapOvr>
    <a:masterClrMapping/>
  </p:clrMapOvr>
  <p:transition spd="med"/>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54CD80C-35C6-5440-91FF-B0F10C37B3DB}"/>
              </a:ext>
            </a:extLst>
          </p:cNvPr>
          <p:cNvSpPr>
            <a:spLocks noGrp="1"/>
          </p:cNvSpPr>
          <p:nvPr>
            <p:ph type="body" idx="1"/>
          </p:nvPr>
        </p:nvSpPr>
        <p:spPr/>
        <p:txBody>
          <a:bodyPr/>
          <a:lstStyle/>
          <a:p>
            <a:pPr marL="0" indent="0">
              <a:buNone/>
            </a:pPr>
            <a:endParaRPr lang="en-US" dirty="0"/>
          </a:p>
        </p:txBody>
      </p:sp>
      <p:sp>
        <p:nvSpPr>
          <p:cNvPr id="3" name="Title 2">
            <a:extLst>
              <a:ext uri="{FF2B5EF4-FFF2-40B4-BE49-F238E27FC236}">
                <a16:creationId xmlns:a16="http://schemas.microsoft.com/office/drawing/2014/main" id="{17A1F312-7F35-DE44-9CCD-DC422CA11104}"/>
              </a:ext>
            </a:extLst>
          </p:cNvPr>
          <p:cNvSpPr>
            <a:spLocks noGrp="1"/>
          </p:cNvSpPr>
          <p:nvPr>
            <p:ph type="title"/>
          </p:nvPr>
        </p:nvSpPr>
        <p:spPr/>
        <p:txBody>
          <a:bodyPr/>
          <a:lstStyle/>
          <a:p>
            <a:r>
              <a:rPr lang="en-US" dirty="0"/>
              <a:t>Terraform State – Operations</a:t>
            </a:r>
          </a:p>
        </p:txBody>
      </p:sp>
      <p:sp>
        <p:nvSpPr>
          <p:cNvPr id="4" name="Text Placeholder 3">
            <a:extLst>
              <a:ext uri="{FF2B5EF4-FFF2-40B4-BE49-F238E27FC236}">
                <a16:creationId xmlns:a16="http://schemas.microsoft.com/office/drawing/2014/main" id="{BAC6916F-BEE5-684F-B3EE-F5C33B53A19C}"/>
              </a:ext>
            </a:extLst>
          </p:cNvPr>
          <p:cNvSpPr>
            <a:spLocks noGrp="1"/>
          </p:cNvSpPr>
          <p:nvPr>
            <p:ph type="body" sz="quarter" idx="10"/>
          </p:nvPr>
        </p:nvSpPr>
        <p:spPr>
          <a:xfrm>
            <a:off x="10972800" y="12882563"/>
            <a:ext cx="11318875" cy="547687"/>
          </a:xfrm>
        </p:spPr>
        <p:txBody>
          <a:bodyPr/>
          <a:lstStyle/>
          <a:p>
            <a:r>
              <a:rPr lang="en-US" dirty="0"/>
              <a:t>https://</a:t>
            </a:r>
            <a:r>
              <a:rPr lang="en-US" dirty="0" err="1"/>
              <a:t>www.terraform.io</a:t>
            </a:r>
            <a:r>
              <a:rPr lang="en-US" dirty="0"/>
              <a:t>/docs/state/</a:t>
            </a:r>
            <a:r>
              <a:rPr lang="en-US" dirty="0" err="1"/>
              <a:t>remote.html</a:t>
            </a:r>
            <a:endParaRPr lang="en-US" dirty="0"/>
          </a:p>
          <a:p>
            <a:endParaRPr lang="en-US" dirty="0"/>
          </a:p>
        </p:txBody>
      </p:sp>
      <p:graphicFrame>
        <p:nvGraphicFramePr>
          <p:cNvPr id="6" name="Table 5">
            <a:extLst>
              <a:ext uri="{FF2B5EF4-FFF2-40B4-BE49-F238E27FC236}">
                <a16:creationId xmlns:a16="http://schemas.microsoft.com/office/drawing/2014/main" id="{135DEBAE-4F6D-C641-A5C6-7C766B213CD8}"/>
              </a:ext>
            </a:extLst>
          </p:cNvPr>
          <p:cNvGraphicFramePr>
            <a:graphicFrameLocks noGrp="1"/>
          </p:cNvGraphicFramePr>
          <p:nvPr>
            <p:extLst>
              <p:ext uri="{D42A27DB-BD31-4B8C-83A1-F6EECF244321}">
                <p14:modId xmlns:p14="http://schemas.microsoft.com/office/powerpoint/2010/main" val="3689669742"/>
              </p:ext>
            </p:extLst>
          </p:nvPr>
        </p:nvGraphicFramePr>
        <p:xfrm>
          <a:off x="1575816" y="4336473"/>
          <a:ext cx="21460692" cy="6968835"/>
        </p:xfrm>
        <a:graphic>
          <a:graphicData uri="http://schemas.openxmlformats.org/drawingml/2006/table">
            <a:tbl>
              <a:tblPr firstRow="1" bandRow="1">
                <a:tableStyleId>{C7B018BB-80A7-4F77-B60F-C8B233D01FF8}</a:tableStyleId>
              </a:tblPr>
              <a:tblGrid>
                <a:gridCol w="5365173">
                  <a:extLst>
                    <a:ext uri="{9D8B030D-6E8A-4147-A177-3AD203B41FA5}">
                      <a16:colId xmlns:a16="http://schemas.microsoft.com/office/drawing/2014/main" val="2676979497"/>
                    </a:ext>
                  </a:extLst>
                </a:gridCol>
                <a:gridCol w="5365173">
                  <a:extLst>
                    <a:ext uri="{9D8B030D-6E8A-4147-A177-3AD203B41FA5}">
                      <a16:colId xmlns:a16="http://schemas.microsoft.com/office/drawing/2014/main" val="473943463"/>
                    </a:ext>
                  </a:extLst>
                </a:gridCol>
                <a:gridCol w="5365173">
                  <a:extLst>
                    <a:ext uri="{9D8B030D-6E8A-4147-A177-3AD203B41FA5}">
                      <a16:colId xmlns:a16="http://schemas.microsoft.com/office/drawing/2014/main" val="611618679"/>
                    </a:ext>
                  </a:extLst>
                </a:gridCol>
                <a:gridCol w="5365173">
                  <a:extLst>
                    <a:ext uri="{9D8B030D-6E8A-4147-A177-3AD203B41FA5}">
                      <a16:colId xmlns:a16="http://schemas.microsoft.com/office/drawing/2014/main" val="2673059201"/>
                    </a:ext>
                  </a:extLst>
                </a:gridCol>
              </a:tblGrid>
              <a:tr h="1067807">
                <a:tc>
                  <a:txBody>
                    <a:bodyPr/>
                    <a:lstStyle/>
                    <a:p>
                      <a:pPr algn="ctr"/>
                      <a:r>
                        <a:rPr lang="en-US" dirty="0"/>
                        <a:t>Configuration</a:t>
                      </a:r>
                    </a:p>
                  </a:txBody>
                  <a:tcPr anchor="ctr">
                    <a:lnB w="12700" cap="flat" cmpd="sng" algn="ctr">
                      <a:noFill/>
                      <a:prstDash val="solid"/>
                      <a:round/>
                      <a:headEnd type="none" w="med" len="med"/>
                      <a:tailEnd type="none" w="med" len="med"/>
                    </a:lnB>
                    <a:solidFill>
                      <a:srgbClr val="6246EC"/>
                    </a:solidFill>
                  </a:tcPr>
                </a:tc>
                <a:tc>
                  <a:txBody>
                    <a:bodyPr/>
                    <a:lstStyle/>
                    <a:p>
                      <a:pPr algn="ctr"/>
                      <a:r>
                        <a:rPr lang="en-US" dirty="0"/>
                        <a:t>State</a:t>
                      </a:r>
                    </a:p>
                  </a:txBody>
                  <a:tcPr anchor="ctr">
                    <a:lnB w="12700" cap="flat" cmpd="sng" algn="ctr">
                      <a:noFill/>
                      <a:prstDash val="solid"/>
                      <a:round/>
                      <a:headEnd type="none" w="med" len="med"/>
                      <a:tailEnd type="none" w="med" len="med"/>
                    </a:lnB>
                    <a:solidFill>
                      <a:srgbClr val="6246EC"/>
                    </a:solidFill>
                  </a:tcPr>
                </a:tc>
                <a:tc>
                  <a:txBody>
                    <a:bodyPr/>
                    <a:lstStyle/>
                    <a:p>
                      <a:pPr algn="ctr"/>
                      <a:r>
                        <a:rPr lang="en-US" dirty="0"/>
                        <a:t>Reality</a:t>
                      </a:r>
                    </a:p>
                  </a:txBody>
                  <a:tcPr anchor="ctr">
                    <a:lnB w="12700" cap="flat" cmpd="sng" algn="ctr">
                      <a:noFill/>
                      <a:prstDash val="solid"/>
                      <a:round/>
                      <a:headEnd type="none" w="med" len="med"/>
                      <a:tailEnd type="none" w="med" len="med"/>
                    </a:lnB>
                    <a:solidFill>
                      <a:srgbClr val="6246EC"/>
                    </a:solidFill>
                  </a:tcPr>
                </a:tc>
                <a:tc>
                  <a:txBody>
                    <a:bodyPr/>
                    <a:lstStyle/>
                    <a:p>
                      <a:pPr algn="ctr"/>
                      <a:r>
                        <a:rPr lang="en-US" dirty="0"/>
                        <a:t>Operation</a:t>
                      </a:r>
                    </a:p>
                  </a:txBody>
                  <a:tcPr anchor="ctr">
                    <a:lnB w="12700" cap="flat" cmpd="sng" algn="ctr">
                      <a:noFill/>
                      <a:prstDash val="solid"/>
                      <a:round/>
                      <a:headEnd type="none" w="med" len="med"/>
                      <a:tailEnd type="none" w="med" len="med"/>
                    </a:lnB>
                    <a:solidFill>
                      <a:srgbClr val="6246EC"/>
                    </a:solidFill>
                  </a:tcPr>
                </a:tc>
                <a:extLst>
                  <a:ext uri="{0D108BD9-81ED-4DB2-BD59-A6C34878D82A}">
                    <a16:rowId xmlns:a16="http://schemas.microsoft.com/office/drawing/2014/main" val="3029176357"/>
                  </a:ext>
                </a:extLst>
              </a:tr>
              <a:tr h="843004">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200" b="1" dirty="0"/>
                        <a:t>CREATE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54698993"/>
                  </a:ext>
                </a:extLst>
              </a:tr>
              <a:tr h="843004">
                <a:tc>
                  <a:txBody>
                    <a:bodyPr/>
                    <a:lstStyle/>
                    <a:p>
                      <a:pPr marL="0" marR="0" lvl="0" indent="0" algn="ctr" defTabSz="1828800" rtl="0" eaLnBrk="1" fontAlgn="auto" latinLnBrk="0" hangingPunct="1">
                        <a:lnSpc>
                          <a:spcPct val="100000"/>
                        </a:lnSpc>
                        <a:spcBef>
                          <a:spcPts val="0"/>
                        </a:spcBef>
                        <a:spcAft>
                          <a:spcPts val="0"/>
                        </a:spcAft>
                        <a:buClrTx/>
                        <a:buSzTx/>
                        <a:buFontTx/>
                        <a:buNone/>
                        <a:tabLst/>
                        <a:defRPr/>
                      </a:pP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200" b="1" dirty="0"/>
                        <a:t>CREATE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2828385326"/>
                  </a:ext>
                </a:extLst>
              </a:tr>
              <a:tr h="843004">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3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161909195"/>
                  </a:ext>
                </a:extLst>
              </a:tr>
              <a:tr h="843004">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3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291834195"/>
                  </a:ext>
                </a:extLst>
              </a:tr>
              <a:tr h="843004">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3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689138136"/>
                  </a:ext>
                </a:extLst>
              </a:tr>
              <a:tr h="843004">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3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3105765587"/>
                  </a:ext>
                </a:extLst>
              </a:tr>
              <a:tr h="843004">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3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70434744"/>
                  </a:ext>
                </a:extLst>
              </a:tr>
            </a:tbl>
          </a:graphicData>
        </a:graphic>
      </p:graphicFrame>
    </p:spTree>
    <p:extLst>
      <p:ext uri="{BB962C8B-B14F-4D97-AF65-F5344CB8AC3E}">
        <p14:creationId xmlns:p14="http://schemas.microsoft.com/office/powerpoint/2010/main" val="2480536826"/>
      </p:ext>
    </p:extLst>
  </p:cSld>
  <p:clrMapOvr>
    <a:masterClrMapping/>
  </p:clrMapOvr>
  <p:transition spd="med"/>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54CD80C-35C6-5440-91FF-B0F10C37B3DB}"/>
              </a:ext>
            </a:extLst>
          </p:cNvPr>
          <p:cNvSpPr>
            <a:spLocks noGrp="1"/>
          </p:cNvSpPr>
          <p:nvPr>
            <p:ph type="body" idx="1"/>
          </p:nvPr>
        </p:nvSpPr>
        <p:spPr/>
        <p:txBody>
          <a:bodyPr/>
          <a:lstStyle/>
          <a:p>
            <a:pPr marL="0" indent="0">
              <a:buNone/>
            </a:pPr>
            <a:endParaRPr lang="en-US" dirty="0"/>
          </a:p>
        </p:txBody>
      </p:sp>
      <p:sp>
        <p:nvSpPr>
          <p:cNvPr id="3" name="Title 2">
            <a:extLst>
              <a:ext uri="{FF2B5EF4-FFF2-40B4-BE49-F238E27FC236}">
                <a16:creationId xmlns:a16="http://schemas.microsoft.com/office/drawing/2014/main" id="{17A1F312-7F35-DE44-9CCD-DC422CA11104}"/>
              </a:ext>
            </a:extLst>
          </p:cNvPr>
          <p:cNvSpPr>
            <a:spLocks noGrp="1"/>
          </p:cNvSpPr>
          <p:nvPr>
            <p:ph type="title"/>
          </p:nvPr>
        </p:nvSpPr>
        <p:spPr/>
        <p:txBody>
          <a:bodyPr/>
          <a:lstStyle/>
          <a:p>
            <a:r>
              <a:rPr lang="en-US" dirty="0"/>
              <a:t>Terraform State – Operations</a:t>
            </a:r>
          </a:p>
        </p:txBody>
      </p:sp>
      <p:sp>
        <p:nvSpPr>
          <p:cNvPr id="4" name="Text Placeholder 3">
            <a:extLst>
              <a:ext uri="{FF2B5EF4-FFF2-40B4-BE49-F238E27FC236}">
                <a16:creationId xmlns:a16="http://schemas.microsoft.com/office/drawing/2014/main" id="{BAC6916F-BEE5-684F-B3EE-F5C33B53A19C}"/>
              </a:ext>
            </a:extLst>
          </p:cNvPr>
          <p:cNvSpPr>
            <a:spLocks noGrp="1"/>
          </p:cNvSpPr>
          <p:nvPr>
            <p:ph type="body" sz="quarter" idx="10"/>
          </p:nvPr>
        </p:nvSpPr>
        <p:spPr>
          <a:xfrm>
            <a:off x="10972800" y="12882563"/>
            <a:ext cx="11318875" cy="547687"/>
          </a:xfrm>
        </p:spPr>
        <p:txBody>
          <a:bodyPr/>
          <a:lstStyle/>
          <a:p>
            <a:r>
              <a:rPr lang="en-US" dirty="0"/>
              <a:t>https://</a:t>
            </a:r>
            <a:r>
              <a:rPr lang="en-US" dirty="0" err="1"/>
              <a:t>www.terraform.io</a:t>
            </a:r>
            <a:r>
              <a:rPr lang="en-US" dirty="0"/>
              <a:t>/docs/state/</a:t>
            </a:r>
            <a:r>
              <a:rPr lang="en-US" dirty="0" err="1"/>
              <a:t>remote.html</a:t>
            </a:r>
            <a:endParaRPr lang="en-US" dirty="0"/>
          </a:p>
          <a:p>
            <a:endParaRPr lang="en-US" dirty="0"/>
          </a:p>
        </p:txBody>
      </p:sp>
      <p:graphicFrame>
        <p:nvGraphicFramePr>
          <p:cNvPr id="6" name="Table 5">
            <a:extLst>
              <a:ext uri="{FF2B5EF4-FFF2-40B4-BE49-F238E27FC236}">
                <a16:creationId xmlns:a16="http://schemas.microsoft.com/office/drawing/2014/main" id="{135DEBAE-4F6D-C641-A5C6-7C766B213CD8}"/>
              </a:ext>
            </a:extLst>
          </p:cNvPr>
          <p:cNvGraphicFramePr>
            <a:graphicFrameLocks noGrp="1"/>
          </p:cNvGraphicFramePr>
          <p:nvPr>
            <p:extLst>
              <p:ext uri="{D42A27DB-BD31-4B8C-83A1-F6EECF244321}">
                <p14:modId xmlns:p14="http://schemas.microsoft.com/office/powerpoint/2010/main" val="3180293808"/>
              </p:ext>
            </p:extLst>
          </p:nvPr>
        </p:nvGraphicFramePr>
        <p:xfrm>
          <a:off x="1575816" y="4336473"/>
          <a:ext cx="21460692" cy="6968835"/>
        </p:xfrm>
        <a:graphic>
          <a:graphicData uri="http://schemas.openxmlformats.org/drawingml/2006/table">
            <a:tbl>
              <a:tblPr firstRow="1" bandRow="1">
                <a:tableStyleId>{C7B018BB-80A7-4F77-B60F-C8B233D01FF8}</a:tableStyleId>
              </a:tblPr>
              <a:tblGrid>
                <a:gridCol w="5365173">
                  <a:extLst>
                    <a:ext uri="{9D8B030D-6E8A-4147-A177-3AD203B41FA5}">
                      <a16:colId xmlns:a16="http://schemas.microsoft.com/office/drawing/2014/main" val="2676979497"/>
                    </a:ext>
                  </a:extLst>
                </a:gridCol>
                <a:gridCol w="5365173">
                  <a:extLst>
                    <a:ext uri="{9D8B030D-6E8A-4147-A177-3AD203B41FA5}">
                      <a16:colId xmlns:a16="http://schemas.microsoft.com/office/drawing/2014/main" val="473943463"/>
                    </a:ext>
                  </a:extLst>
                </a:gridCol>
                <a:gridCol w="5365173">
                  <a:extLst>
                    <a:ext uri="{9D8B030D-6E8A-4147-A177-3AD203B41FA5}">
                      <a16:colId xmlns:a16="http://schemas.microsoft.com/office/drawing/2014/main" val="611618679"/>
                    </a:ext>
                  </a:extLst>
                </a:gridCol>
                <a:gridCol w="5365173">
                  <a:extLst>
                    <a:ext uri="{9D8B030D-6E8A-4147-A177-3AD203B41FA5}">
                      <a16:colId xmlns:a16="http://schemas.microsoft.com/office/drawing/2014/main" val="2673059201"/>
                    </a:ext>
                  </a:extLst>
                </a:gridCol>
              </a:tblGrid>
              <a:tr h="1067807">
                <a:tc>
                  <a:txBody>
                    <a:bodyPr/>
                    <a:lstStyle/>
                    <a:p>
                      <a:pPr algn="ctr"/>
                      <a:r>
                        <a:rPr lang="en-US" dirty="0"/>
                        <a:t>Configuration</a:t>
                      </a:r>
                    </a:p>
                  </a:txBody>
                  <a:tcPr anchor="ctr">
                    <a:lnB w="12700" cap="flat" cmpd="sng" algn="ctr">
                      <a:noFill/>
                      <a:prstDash val="solid"/>
                      <a:round/>
                      <a:headEnd type="none" w="med" len="med"/>
                      <a:tailEnd type="none" w="med" len="med"/>
                    </a:lnB>
                    <a:solidFill>
                      <a:srgbClr val="6246EC"/>
                    </a:solidFill>
                  </a:tcPr>
                </a:tc>
                <a:tc>
                  <a:txBody>
                    <a:bodyPr/>
                    <a:lstStyle/>
                    <a:p>
                      <a:pPr algn="ctr"/>
                      <a:r>
                        <a:rPr lang="en-US" dirty="0"/>
                        <a:t>State</a:t>
                      </a:r>
                    </a:p>
                  </a:txBody>
                  <a:tcPr anchor="ctr">
                    <a:lnB w="12700" cap="flat" cmpd="sng" algn="ctr">
                      <a:noFill/>
                      <a:prstDash val="solid"/>
                      <a:round/>
                      <a:headEnd type="none" w="med" len="med"/>
                      <a:tailEnd type="none" w="med" len="med"/>
                    </a:lnB>
                    <a:solidFill>
                      <a:srgbClr val="6246EC"/>
                    </a:solidFill>
                  </a:tcPr>
                </a:tc>
                <a:tc>
                  <a:txBody>
                    <a:bodyPr/>
                    <a:lstStyle/>
                    <a:p>
                      <a:pPr algn="ctr"/>
                      <a:r>
                        <a:rPr lang="en-US" dirty="0"/>
                        <a:t>Reality</a:t>
                      </a:r>
                    </a:p>
                  </a:txBody>
                  <a:tcPr anchor="ctr">
                    <a:lnB w="12700" cap="flat" cmpd="sng" algn="ctr">
                      <a:noFill/>
                      <a:prstDash val="solid"/>
                      <a:round/>
                      <a:headEnd type="none" w="med" len="med"/>
                      <a:tailEnd type="none" w="med" len="med"/>
                    </a:lnB>
                    <a:solidFill>
                      <a:srgbClr val="6246EC"/>
                    </a:solidFill>
                  </a:tcPr>
                </a:tc>
                <a:tc>
                  <a:txBody>
                    <a:bodyPr/>
                    <a:lstStyle/>
                    <a:p>
                      <a:pPr algn="ctr"/>
                      <a:r>
                        <a:rPr lang="en-US" dirty="0"/>
                        <a:t>Operation</a:t>
                      </a:r>
                    </a:p>
                  </a:txBody>
                  <a:tcPr anchor="ctr">
                    <a:lnB w="12700" cap="flat" cmpd="sng" algn="ctr">
                      <a:noFill/>
                      <a:prstDash val="solid"/>
                      <a:round/>
                      <a:headEnd type="none" w="med" len="med"/>
                      <a:tailEnd type="none" w="med" len="med"/>
                    </a:lnB>
                    <a:solidFill>
                      <a:srgbClr val="6246EC"/>
                    </a:solidFill>
                  </a:tcPr>
                </a:tc>
                <a:extLst>
                  <a:ext uri="{0D108BD9-81ED-4DB2-BD59-A6C34878D82A}">
                    <a16:rowId xmlns:a16="http://schemas.microsoft.com/office/drawing/2014/main" val="3029176357"/>
                  </a:ext>
                </a:extLst>
              </a:tr>
              <a:tr h="843004">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200" b="1" dirty="0"/>
                        <a:t>CREATE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54698993"/>
                  </a:ext>
                </a:extLst>
              </a:tr>
              <a:tr h="843004">
                <a:tc>
                  <a:txBody>
                    <a:bodyPr/>
                    <a:lstStyle/>
                    <a:p>
                      <a:pPr marL="0" marR="0" lvl="0" indent="0" algn="ctr" defTabSz="1828800" rtl="0" eaLnBrk="1" fontAlgn="auto" latinLnBrk="0" hangingPunct="1">
                        <a:lnSpc>
                          <a:spcPct val="100000"/>
                        </a:lnSpc>
                        <a:spcBef>
                          <a:spcPts val="0"/>
                        </a:spcBef>
                        <a:spcAft>
                          <a:spcPts val="0"/>
                        </a:spcAft>
                        <a:buClrTx/>
                        <a:buSzTx/>
                        <a:buFontTx/>
                        <a:buNone/>
                        <a:tabLst/>
                        <a:defRPr/>
                      </a:pP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200" b="1" dirty="0"/>
                        <a:t>CREATE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2828385326"/>
                  </a:ext>
                </a:extLst>
              </a:tr>
              <a:tr h="843004">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200" b="1" dirty="0"/>
                        <a:t>NOOP</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161909195"/>
                  </a:ext>
                </a:extLst>
              </a:tr>
              <a:tr h="843004">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3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291834195"/>
                  </a:ext>
                </a:extLst>
              </a:tr>
              <a:tr h="843004">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3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689138136"/>
                  </a:ext>
                </a:extLst>
              </a:tr>
              <a:tr h="843004">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3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3105765587"/>
                  </a:ext>
                </a:extLst>
              </a:tr>
              <a:tr h="843004">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3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70434744"/>
                  </a:ext>
                </a:extLst>
              </a:tr>
            </a:tbl>
          </a:graphicData>
        </a:graphic>
      </p:graphicFrame>
    </p:spTree>
    <p:extLst>
      <p:ext uri="{BB962C8B-B14F-4D97-AF65-F5344CB8AC3E}">
        <p14:creationId xmlns:p14="http://schemas.microsoft.com/office/powerpoint/2010/main" val="3738083834"/>
      </p:ext>
    </p:extLst>
  </p:cSld>
  <p:clrMapOvr>
    <a:masterClrMapping/>
  </p:clrMapOvr>
  <p:transition spd="med"/>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54CD80C-35C6-5440-91FF-B0F10C37B3DB}"/>
              </a:ext>
            </a:extLst>
          </p:cNvPr>
          <p:cNvSpPr>
            <a:spLocks noGrp="1"/>
          </p:cNvSpPr>
          <p:nvPr>
            <p:ph type="body" idx="1"/>
          </p:nvPr>
        </p:nvSpPr>
        <p:spPr/>
        <p:txBody>
          <a:bodyPr/>
          <a:lstStyle/>
          <a:p>
            <a:pPr marL="0" indent="0">
              <a:buNone/>
            </a:pPr>
            <a:endParaRPr lang="en-US" dirty="0"/>
          </a:p>
        </p:txBody>
      </p:sp>
      <p:sp>
        <p:nvSpPr>
          <p:cNvPr id="3" name="Title 2">
            <a:extLst>
              <a:ext uri="{FF2B5EF4-FFF2-40B4-BE49-F238E27FC236}">
                <a16:creationId xmlns:a16="http://schemas.microsoft.com/office/drawing/2014/main" id="{17A1F312-7F35-DE44-9CCD-DC422CA11104}"/>
              </a:ext>
            </a:extLst>
          </p:cNvPr>
          <p:cNvSpPr>
            <a:spLocks noGrp="1"/>
          </p:cNvSpPr>
          <p:nvPr>
            <p:ph type="title"/>
          </p:nvPr>
        </p:nvSpPr>
        <p:spPr/>
        <p:txBody>
          <a:bodyPr/>
          <a:lstStyle/>
          <a:p>
            <a:r>
              <a:rPr lang="en-US" dirty="0"/>
              <a:t>Terraform State – Operations</a:t>
            </a:r>
          </a:p>
        </p:txBody>
      </p:sp>
      <p:sp>
        <p:nvSpPr>
          <p:cNvPr id="4" name="Text Placeholder 3">
            <a:extLst>
              <a:ext uri="{FF2B5EF4-FFF2-40B4-BE49-F238E27FC236}">
                <a16:creationId xmlns:a16="http://schemas.microsoft.com/office/drawing/2014/main" id="{BAC6916F-BEE5-684F-B3EE-F5C33B53A19C}"/>
              </a:ext>
            </a:extLst>
          </p:cNvPr>
          <p:cNvSpPr>
            <a:spLocks noGrp="1"/>
          </p:cNvSpPr>
          <p:nvPr>
            <p:ph type="body" sz="quarter" idx="10"/>
          </p:nvPr>
        </p:nvSpPr>
        <p:spPr>
          <a:xfrm>
            <a:off x="10972800" y="12882563"/>
            <a:ext cx="11318875" cy="547687"/>
          </a:xfrm>
        </p:spPr>
        <p:txBody>
          <a:bodyPr/>
          <a:lstStyle/>
          <a:p>
            <a:r>
              <a:rPr lang="en-US" dirty="0"/>
              <a:t>https://</a:t>
            </a:r>
            <a:r>
              <a:rPr lang="en-US" dirty="0" err="1"/>
              <a:t>www.terraform.io</a:t>
            </a:r>
            <a:r>
              <a:rPr lang="en-US" dirty="0"/>
              <a:t>/docs/state/</a:t>
            </a:r>
            <a:r>
              <a:rPr lang="en-US" dirty="0" err="1"/>
              <a:t>remote.html</a:t>
            </a:r>
            <a:endParaRPr lang="en-US" dirty="0"/>
          </a:p>
          <a:p>
            <a:endParaRPr lang="en-US" dirty="0"/>
          </a:p>
        </p:txBody>
      </p:sp>
      <p:graphicFrame>
        <p:nvGraphicFramePr>
          <p:cNvPr id="6" name="Table 5">
            <a:extLst>
              <a:ext uri="{FF2B5EF4-FFF2-40B4-BE49-F238E27FC236}">
                <a16:creationId xmlns:a16="http://schemas.microsoft.com/office/drawing/2014/main" id="{135DEBAE-4F6D-C641-A5C6-7C766B213CD8}"/>
              </a:ext>
            </a:extLst>
          </p:cNvPr>
          <p:cNvGraphicFramePr>
            <a:graphicFrameLocks noGrp="1"/>
          </p:cNvGraphicFramePr>
          <p:nvPr>
            <p:extLst>
              <p:ext uri="{D42A27DB-BD31-4B8C-83A1-F6EECF244321}">
                <p14:modId xmlns:p14="http://schemas.microsoft.com/office/powerpoint/2010/main" val="3574589181"/>
              </p:ext>
            </p:extLst>
          </p:nvPr>
        </p:nvGraphicFramePr>
        <p:xfrm>
          <a:off x="1575816" y="4336473"/>
          <a:ext cx="21460692" cy="6968835"/>
        </p:xfrm>
        <a:graphic>
          <a:graphicData uri="http://schemas.openxmlformats.org/drawingml/2006/table">
            <a:tbl>
              <a:tblPr firstRow="1" bandRow="1">
                <a:tableStyleId>{C7B018BB-80A7-4F77-B60F-C8B233D01FF8}</a:tableStyleId>
              </a:tblPr>
              <a:tblGrid>
                <a:gridCol w="5365173">
                  <a:extLst>
                    <a:ext uri="{9D8B030D-6E8A-4147-A177-3AD203B41FA5}">
                      <a16:colId xmlns:a16="http://schemas.microsoft.com/office/drawing/2014/main" val="2676979497"/>
                    </a:ext>
                  </a:extLst>
                </a:gridCol>
                <a:gridCol w="5365173">
                  <a:extLst>
                    <a:ext uri="{9D8B030D-6E8A-4147-A177-3AD203B41FA5}">
                      <a16:colId xmlns:a16="http://schemas.microsoft.com/office/drawing/2014/main" val="473943463"/>
                    </a:ext>
                  </a:extLst>
                </a:gridCol>
                <a:gridCol w="5365173">
                  <a:extLst>
                    <a:ext uri="{9D8B030D-6E8A-4147-A177-3AD203B41FA5}">
                      <a16:colId xmlns:a16="http://schemas.microsoft.com/office/drawing/2014/main" val="611618679"/>
                    </a:ext>
                  </a:extLst>
                </a:gridCol>
                <a:gridCol w="5365173">
                  <a:extLst>
                    <a:ext uri="{9D8B030D-6E8A-4147-A177-3AD203B41FA5}">
                      <a16:colId xmlns:a16="http://schemas.microsoft.com/office/drawing/2014/main" val="2673059201"/>
                    </a:ext>
                  </a:extLst>
                </a:gridCol>
              </a:tblGrid>
              <a:tr h="1067807">
                <a:tc>
                  <a:txBody>
                    <a:bodyPr/>
                    <a:lstStyle/>
                    <a:p>
                      <a:pPr algn="ctr"/>
                      <a:r>
                        <a:rPr lang="en-US" dirty="0"/>
                        <a:t>Configuration</a:t>
                      </a:r>
                    </a:p>
                  </a:txBody>
                  <a:tcPr anchor="ctr">
                    <a:lnB w="12700" cap="flat" cmpd="sng" algn="ctr">
                      <a:noFill/>
                      <a:prstDash val="solid"/>
                      <a:round/>
                      <a:headEnd type="none" w="med" len="med"/>
                      <a:tailEnd type="none" w="med" len="med"/>
                    </a:lnB>
                    <a:solidFill>
                      <a:srgbClr val="6246EC"/>
                    </a:solidFill>
                  </a:tcPr>
                </a:tc>
                <a:tc>
                  <a:txBody>
                    <a:bodyPr/>
                    <a:lstStyle/>
                    <a:p>
                      <a:pPr algn="ctr"/>
                      <a:r>
                        <a:rPr lang="en-US" dirty="0"/>
                        <a:t>State</a:t>
                      </a:r>
                    </a:p>
                  </a:txBody>
                  <a:tcPr anchor="ctr">
                    <a:lnB w="12700" cap="flat" cmpd="sng" algn="ctr">
                      <a:noFill/>
                      <a:prstDash val="solid"/>
                      <a:round/>
                      <a:headEnd type="none" w="med" len="med"/>
                      <a:tailEnd type="none" w="med" len="med"/>
                    </a:lnB>
                    <a:solidFill>
                      <a:srgbClr val="6246EC"/>
                    </a:solidFill>
                  </a:tcPr>
                </a:tc>
                <a:tc>
                  <a:txBody>
                    <a:bodyPr/>
                    <a:lstStyle/>
                    <a:p>
                      <a:pPr algn="ctr"/>
                      <a:r>
                        <a:rPr lang="en-US" dirty="0"/>
                        <a:t>Reality</a:t>
                      </a:r>
                    </a:p>
                  </a:txBody>
                  <a:tcPr anchor="ctr">
                    <a:lnB w="12700" cap="flat" cmpd="sng" algn="ctr">
                      <a:noFill/>
                      <a:prstDash val="solid"/>
                      <a:round/>
                      <a:headEnd type="none" w="med" len="med"/>
                      <a:tailEnd type="none" w="med" len="med"/>
                    </a:lnB>
                    <a:solidFill>
                      <a:srgbClr val="6246EC"/>
                    </a:solidFill>
                  </a:tcPr>
                </a:tc>
                <a:tc>
                  <a:txBody>
                    <a:bodyPr/>
                    <a:lstStyle/>
                    <a:p>
                      <a:pPr algn="ctr"/>
                      <a:r>
                        <a:rPr lang="en-US" dirty="0"/>
                        <a:t>Operation</a:t>
                      </a:r>
                    </a:p>
                  </a:txBody>
                  <a:tcPr anchor="ctr">
                    <a:lnB w="12700" cap="flat" cmpd="sng" algn="ctr">
                      <a:noFill/>
                      <a:prstDash val="solid"/>
                      <a:round/>
                      <a:headEnd type="none" w="med" len="med"/>
                      <a:tailEnd type="none" w="med" len="med"/>
                    </a:lnB>
                    <a:solidFill>
                      <a:srgbClr val="6246EC"/>
                    </a:solidFill>
                  </a:tcPr>
                </a:tc>
                <a:extLst>
                  <a:ext uri="{0D108BD9-81ED-4DB2-BD59-A6C34878D82A}">
                    <a16:rowId xmlns:a16="http://schemas.microsoft.com/office/drawing/2014/main" val="3029176357"/>
                  </a:ext>
                </a:extLst>
              </a:tr>
              <a:tr h="843004">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200" b="1" dirty="0"/>
                        <a:t>CREATE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54698993"/>
                  </a:ext>
                </a:extLst>
              </a:tr>
              <a:tr h="843004">
                <a:tc>
                  <a:txBody>
                    <a:bodyPr/>
                    <a:lstStyle/>
                    <a:p>
                      <a:pPr marL="0" marR="0" lvl="0" indent="0" algn="ctr" defTabSz="1828800" rtl="0" eaLnBrk="1" fontAlgn="auto" latinLnBrk="0" hangingPunct="1">
                        <a:lnSpc>
                          <a:spcPct val="100000"/>
                        </a:lnSpc>
                        <a:spcBef>
                          <a:spcPts val="0"/>
                        </a:spcBef>
                        <a:spcAft>
                          <a:spcPts val="0"/>
                        </a:spcAft>
                        <a:buClrTx/>
                        <a:buSzTx/>
                        <a:buFontTx/>
                        <a:buNone/>
                        <a:tabLst/>
                        <a:defRPr/>
                      </a:pP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200" b="1" dirty="0"/>
                        <a:t>CREATE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2828385326"/>
                  </a:ext>
                </a:extLst>
              </a:tr>
              <a:tr h="843004">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200" b="1" dirty="0"/>
                        <a:t>NOOP</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161909195"/>
                  </a:ext>
                </a:extLst>
              </a:tr>
              <a:tr h="843004">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3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291834195"/>
                  </a:ext>
                </a:extLst>
              </a:tr>
              <a:tr h="843004">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3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689138136"/>
                  </a:ext>
                </a:extLst>
              </a:tr>
              <a:tr h="843004">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3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3105765587"/>
                  </a:ext>
                </a:extLst>
              </a:tr>
              <a:tr h="843004">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3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70434744"/>
                  </a:ext>
                </a:extLst>
              </a:tr>
            </a:tbl>
          </a:graphicData>
        </a:graphic>
      </p:graphicFrame>
    </p:spTree>
    <p:extLst>
      <p:ext uri="{BB962C8B-B14F-4D97-AF65-F5344CB8AC3E}">
        <p14:creationId xmlns:p14="http://schemas.microsoft.com/office/powerpoint/2010/main" val="3005057360"/>
      </p:ext>
    </p:extLst>
  </p:cSld>
  <p:clrMapOvr>
    <a:masterClrMapping/>
  </p:clrMapOvr>
  <p:transition spd="med"/>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54CD80C-35C6-5440-91FF-B0F10C37B3DB}"/>
              </a:ext>
            </a:extLst>
          </p:cNvPr>
          <p:cNvSpPr>
            <a:spLocks noGrp="1"/>
          </p:cNvSpPr>
          <p:nvPr>
            <p:ph type="body" idx="1"/>
          </p:nvPr>
        </p:nvSpPr>
        <p:spPr/>
        <p:txBody>
          <a:bodyPr/>
          <a:lstStyle/>
          <a:p>
            <a:pPr marL="0" indent="0">
              <a:buNone/>
            </a:pPr>
            <a:endParaRPr lang="en-US" dirty="0"/>
          </a:p>
        </p:txBody>
      </p:sp>
      <p:sp>
        <p:nvSpPr>
          <p:cNvPr id="3" name="Title 2">
            <a:extLst>
              <a:ext uri="{FF2B5EF4-FFF2-40B4-BE49-F238E27FC236}">
                <a16:creationId xmlns:a16="http://schemas.microsoft.com/office/drawing/2014/main" id="{17A1F312-7F35-DE44-9CCD-DC422CA11104}"/>
              </a:ext>
            </a:extLst>
          </p:cNvPr>
          <p:cNvSpPr>
            <a:spLocks noGrp="1"/>
          </p:cNvSpPr>
          <p:nvPr>
            <p:ph type="title"/>
          </p:nvPr>
        </p:nvSpPr>
        <p:spPr/>
        <p:txBody>
          <a:bodyPr/>
          <a:lstStyle/>
          <a:p>
            <a:r>
              <a:rPr lang="en-US" dirty="0"/>
              <a:t>Terraform State – Operations</a:t>
            </a:r>
          </a:p>
        </p:txBody>
      </p:sp>
      <p:sp>
        <p:nvSpPr>
          <p:cNvPr id="4" name="Text Placeholder 3">
            <a:extLst>
              <a:ext uri="{FF2B5EF4-FFF2-40B4-BE49-F238E27FC236}">
                <a16:creationId xmlns:a16="http://schemas.microsoft.com/office/drawing/2014/main" id="{BAC6916F-BEE5-684F-B3EE-F5C33B53A19C}"/>
              </a:ext>
            </a:extLst>
          </p:cNvPr>
          <p:cNvSpPr>
            <a:spLocks noGrp="1"/>
          </p:cNvSpPr>
          <p:nvPr>
            <p:ph type="body" sz="quarter" idx="10"/>
          </p:nvPr>
        </p:nvSpPr>
        <p:spPr>
          <a:xfrm>
            <a:off x="10972800" y="12882563"/>
            <a:ext cx="11318875" cy="547687"/>
          </a:xfrm>
        </p:spPr>
        <p:txBody>
          <a:bodyPr/>
          <a:lstStyle/>
          <a:p>
            <a:r>
              <a:rPr lang="en-US" dirty="0"/>
              <a:t>https://</a:t>
            </a:r>
            <a:r>
              <a:rPr lang="en-US" dirty="0" err="1"/>
              <a:t>www.terraform.io</a:t>
            </a:r>
            <a:r>
              <a:rPr lang="en-US" dirty="0"/>
              <a:t>/docs/state/</a:t>
            </a:r>
            <a:r>
              <a:rPr lang="en-US" dirty="0" err="1"/>
              <a:t>remote.html</a:t>
            </a:r>
            <a:endParaRPr lang="en-US" dirty="0"/>
          </a:p>
          <a:p>
            <a:endParaRPr lang="en-US" dirty="0"/>
          </a:p>
        </p:txBody>
      </p:sp>
      <p:graphicFrame>
        <p:nvGraphicFramePr>
          <p:cNvPr id="6" name="Table 5">
            <a:extLst>
              <a:ext uri="{FF2B5EF4-FFF2-40B4-BE49-F238E27FC236}">
                <a16:creationId xmlns:a16="http://schemas.microsoft.com/office/drawing/2014/main" id="{135DEBAE-4F6D-C641-A5C6-7C766B213CD8}"/>
              </a:ext>
            </a:extLst>
          </p:cNvPr>
          <p:cNvGraphicFramePr>
            <a:graphicFrameLocks noGrp="1"/>
          </p:cNvGraphicFramePr>
          <p:nvPr>
            <p:extLst>
              <p:ext uri="{D42A27DB-BD31-4B8C-83A1-F6EECF244321}">
                <p14:modId xmlns:p14="http://schemas.microsoft.com/office/powerpoint/2010/main" val="13759468"/>
              </p:ext>
            </p:extLst>
          </p:nvPr>
        </p:nvGraphicFramePr>
        <p:xfrm>
          <a:off x="1575816" y="4336473"/>
          <a:ext cx="21460692" cy="6968835"/>
        </p:xfrm>
        <a:graphic>
          <a:graphicData uri="http://schemas.openxmlformats.org/drawingml/2006/table">
            <a:tbl>
              <a:tblPr firstRow="1" bandRow="1">
                <a:tableStyleId>{C7B018BB-80A7-4F77-B60F-C8B233D01FF8}</a:tableStyleId>
              </a:tblPr>
              <a:tblGrid>
                <a:gridCol w="5365173">
                  <a:extLst>
                    <a:ext uri="{9D8B030D-6E8A-4147-A177-3AD203B41FA5}">
                      <a16:colId xmlns:a16="http://schemas.microsoft.com/office/drawing/2014/main" val="2676979497"/>
                    </a:ext>
                  </a:extLst>
                </a:gridCol>
                <a:gridCol w="5365173">
                  <a:extLst>
                    <a:ext uri="{9D8B030D-6E8A-4147-A177-3AD203B41FA5}">
                      <a16:colId xmlns:a16="http://schemas.microsoft.com/office/drawing/2014/main" val="473943463"/>
                    </a:ext>
                  </a:extLst>
                </a:gridCol>
                <a:gridCol w="5365173">
                  <a:extLst>
                    <a:ext uri="{9D8B030D-6E8A-4147-A177-3AD203B41FA5}">
                      <a16:colId xmlns:a16="http://schemas.microsoft.com/office/drawing/2014/main" val="611618679"/>
                    </a:ext>
                  </a:extLst>
                </a:gridCol>
                <a:gridCol w="5365173">
                  <a:extLst>
                    <a:ext uri="{9D8B030D-6E8A-4147-A177-3AD203B41FA5}">
                      <a16:colId xmlns:a16="http://schemas.microsoft.com/office/drawing/2014/main" val="2673059201"/>
                    </a:ext>
                  </a:extLst>
                </a:gridCol>
              </a:tblGrid>
              <a:tr h="1067807">
                <a:tc>
                  <a:txBody>
                    <a:bodyPr/>
                    <a:lstStyle/>
                    <a:p>
                      <a:pPr algn="ctr"/>
                      <a:r>
                        <a:rPr lang="en-US" dirty="0"/>
                        <a:t>Configuration</a:t>
                      </a:r>
                    </a:p>
                  </a:txBody>
                  <a:tcPr anchor="ctr">
                    <a:lnB w="12700" cap="flat" cmpd="sng" algn="ctr">
                      <a:noFill/>
                      <a:prstDash val="solid"/>
                      <a:round/>
                      <a:headEnd type="none" w="med" len="med"/>
                      <a:tailEnd type="none" w="med" len="med"/>
                    </a:lnB>
                    <a:solidFill>
                      <a:srgbClr val="6246EC"/>
                    </a:solidFill>
                  </a:tcPr>
                </a:tc>
                <a:tc>
                  <a:txBody>
                    <a:bodyPr/>
                    <a:lstStyle/>
                    <a:p>
                      <a:pPr algn="ctr"/>
                      <a:r>
                        <a:rPr lang="en-US" dirty="0"/>
                        <a:t>State</a:t>
                      </a:r>
                    </a:p>
                  </a:txBody>
                  <a:tcPr anchor="ctr">
                    <a:lnB w="12700" cap="flat" cmpd="sng" algn="ctr">
                      <a:noFill/>
                      <a:prstDash val="solid"/>
                      <a:round/>
                      <a:headEnd type="none" w="med" len="med"/>
                      <a:tailEnd type="none" w="med" len="med"/>
                    </a:lnB>
                    <a:solidFill>
                      <a:srgbClr val="6246EC"/>
                    </a:solidFill>
                  </a:tcPr>
                </a:tc>
                <a:tc>
                  <a:txBody>
                    <a:bodyPr/>
                    <a:lstStyle/>
                    <a:p>
                      <a:pPr algn="ctr"/>
                      <a:r>
                        <a:rPr lang="en-US" dirty="0"/>
                        <a:t>Reality</a:t>
                      </a:r>
                    </a:p>
                  </a:txBody>
                  <a:tcPr anchor="ctr">
                    <a:lnB w="12700" cap="flat" cmpd="sng" algn="ctr">
                      <a:noFill/>
                      <a:prstDash val="solid"/>
                      <a:round/>
                      <a:headEnd type="none" w="med" len="med"/>
                      <a:tailEnd type="none" w="med" len="med"/>
                    </a:lnB>
                    <a:solidFill>
                      <a:srgbClr val="6246EC"/>
                    </a:solidFill>
                  </a:tcPr>
                </a:tc>
                <a:tc>
                  <a:txBody>
                    <a:bodyPr/>
                    <a:lstStyle/>
                    <a:p>
                      <a:pPr algn="ctr"/>
                      <a:r>
                        <a:rPr lang="en-US" dirty="0"/>
                        <a:t>Operation</a:t>
                      </a:r>
                    </a:p>
                  </a:txBody>
                  <a:tcPr anchor="ctr">
                    <a:lnB w="12700" cap="flat" cmpd="sng" algn="ctr">
                      <a:noFill/>
                      <a:prstDash val="solid"/>
                      <a:round/>
                      <a:headEnd type="none" w="med" len="med"/>
                      <a:tailEnd type="none" w="med" len="med"/>
                    </a:lnB>
                    <a:solidFill>
                      <a:srgbClr val="6246EC"/>
                    </a:solidFill>
                  </a:tcPr>
                </a:tc>
                <a:extLst>
                  <a:ext uri="{0D108BD9-81ED-4DB2-BD59-A6C34878D82A}">
                    <a16:rowId xmlns:a16="http://schemas.microsoft.com/office/drawing/2014/main" val="3029176357"/>
                  </a:ext>
                </a:extLst>
              </a:tr>
              <a:tr h="843004">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200" b="1" dirty="0"/>
                        <a:t>CREATE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54698993"/>
                  </a:ext>
                </a:extLst>
              </a:tr>
              <a:tr h="843004">
                <a:tc>
                  <a:txBody>
                    <a:bodyPr/>
                    <a:lstStyle/>
                    <a:p>
                      <a:pPr marL="0" marR="0" lvl="0" indent="0" algn="ctr" defTabSz="1828800" rtl="0" eaLnBrk="1" fontAlgn="auto" latinLnBrk="0" hangingPunct="1">
                        <a:lnSpc>
                          <a:spcPct val="100000"/>
                        </a:lnSpc>
                        <a:spcBef>
                          <a:spcPts val="0"/>
                        </a:spcBef>
                        <a:spcAft>
                          <a:spcPts val="0"/>
                        </a:spcAft>
                        <a:buClrTx/>
                        <a:buSzTx/>
                        <a:buFontTx/>
                        <a:buNone/>
                        <a:tabLst/>
                        <a:defRPr/>
                      </a:pP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200" b="1" dirty="0"/>
                        <a:t>CREATE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2828385326"/>
                  </a:ext>
                </a:extLst>
              </a:tr>
              <a:tr h="843004">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200" b="1" dirty="0"/>
                        <a:t>NOOP</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161909195"/>
                  </a:ext>
                </a:extLst>
              </a:tr>
              <a:tr h="843004">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200" b="1" dirty="0"/>
                        <a:t>DELETE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291834195"/>
                  </a:ext>
                </a:extLst>
              </a:tr>
              <a:tr h="843004">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3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689138136"/>
                  </a:ext>
                </a:extLst>
              </a:tr>
              <a:tr h="843004">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3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3105765587"/>
                  </a:ext>
                </a:extLst>
              </a:tr>
              <a:tr h="843004">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3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70434744"/>
                  </a:ext>
                </a:extLst>
              </a:tr>
            </a:tbl>
          </a:graphicData>
        </a:graphic>
      </p:graphicFrame>
    </p:spTree>
    <p:extLst>
      <p:ext uri="{BB962C8B-B14F-4D97-AF65-F5344CB8AC3E}">
        <p14:creationId xmlns:p14="http://schemas.microsoft.com/office/powerpoint/2010/main" val="1387565419"/>
      </p:ext>
    </p:extLst>
  </p:cSld>
  <p:clrMapOvr>
    <a:masterClrMapping/>
  </p:clrMapOvr>
  <p:transition spd="med"/>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54CD80C-35C6-5440-91FF-B0F10C37B3DB}"/>
              </a:ext>
            </a:extLst>
          </p:cNvPr>
          <p:cNvSpPr>
            <a:spLocks noGrp="1"/>
          </p:cNvSpPr>
          <p:nvPr>
            <p:ph type="body" idx="1"/>
          </p:nvPr>
        </p:nvSpPr>
        <p:spPr/>
        <p:txBody>
          <a:bodyPr/>
          <a:lstStyle/>
          <a:p>
            <a:pPr marL="0" indent="0">
              <a:buNone/>
            </a:pPr>
            <a:endParaRPr lang="en-US" dirty="0"/>
          </a:p>
        </p:txBody>
      </p:sp>
      <p:sp>
        <p:nvSpPr>
          <p:cNvPr id="3" name="Title 2">
            <a:extLst>
              <a:ext uri="{FF2B5EF4-FFF2-40B4-BE49-F238E27FC236}">
                <a16:creationId xmlns:a16="http://schemas.microsoft.com/office/drawing/2014/main" id="{17A1F312-7F35-DE44-9CCD-DC422CA11104}"/>
              </a:ext>
            </a:extLst>
          </p:cNvPr>
          <p:cNvSpPr>
            <a:spLocks noGrp="1"/>
          </p:cNvSpPr>
          <p:nvPr>
            <p:ph type="title"/>
          </p:nvPr>
        </p:nvSpPr>
        <p:spPr/>
        <p:txBody>
          <a:bodyPr/>
          <a:lstStyle/>
          <a:p>
            <a:r>
              <a:rPr lang="en-US" dirty="0"/>
              <a:t>Terraform State – Operations</a:t>
            </a:r>
          </a:p>
        </p:txBody>
      </p:sp>
      <p:sp>
        <p:nvSpPr>
          <p:cNvPr id="4" name="Text Placeholder 3">
            <a:extLst>
              <a:ext uri="{FF2B5EF4-FFF2-40B4-BE49-F238E27FC236}">
                <a16:creationId xmlns:a16="http://schemas.microsoft.com/office/drawing/2014/main" id="{BAC6916F-BEE5-684F-B3EE-F5C33B53A19C}"/>
              </a:ext>
            </a:extLst>
          </p:cNvPr>
          <p:cNvSpPr>
            <a:spLocks noGrp="1"/>
          </p:cNvSpPr>
          <p:nvPr>
            <p:ph type="body" sz="quarter" idx="10"/>
          </p:nvPr>
        </p:nvSpPr>
        <p:spPr>
          <a:xfrm>
            <a:off x="10972800" y="12882563"/>
            <a:ext cx="11318875" cy="547687"/>
          </a:xfrm>
        </p:spPr>
        <p:txBody>
          <a:bodyPr/>
          <a:lstStyle/>
          <a:p>
            <a:r>
              <a:rPr lang="en-US" dirty="0"/>
              <a:t>https://</a:t>
            </a:r>
            <a:r>
              <a:rPr lang="en-US" dirty="0" err="1"/>
              <a:t>www.terraform.io</a:t>
            </a:r>
            <a:r>
              <a:rPr lang="en-US" dirty="0"/>
              <a:t>/docs/state/</a:t>
            </a:r>
            <a:r>
              <a:rPr lang="en-US" dirty="0" err="1"/>
              <a:t>remote.html</a:t>
            </a:r>
            <a:endParaRPr lang="en-US" dirty="0"/>
          </a:p>
          <a:p>
            <a:endParaRPr lang="en-US" dirty="0"/>
          </a:p>
        </p:txBody>
      </p:sp>
      <p:graphicFrame>
        <p:nvGraphicFramePr>
          <p:cNvPr id="6" name="Table 5">
            <a:extLst>
              <a:ext uri="{FF2B5EF4-FFF2-40B4-BE49-F238E27FC236}">
                <a16:creationId xmlns:a16="http://schemas.microsoft.com/office/drawing/2014/main" id="{135DEBAE-4F6D-C641-A5C6-7C766B213CD8}"/>
              </a:ext>
            </a:extLst>
          </p:cNvPr>
          <p:cNvGraphicFramePr>
            <a:graphicFrameLocks noGrp="1"/>
          </p:cNvGraphicFramePr>
          <p:nvPr>
            <p:extLst>
              <p:ext uri="{D42A27DB-BD31-4B8C-83A1-F6EECF244321}">
                <p14:modId xmlns:p14="http://schemas.microsoft.com/office/powerpoint/2010/main" val="2499104914"/>
              </p:ext>
            </p:extLst>
          </p:nvPr>
        </p:nvGraphicFramePr>
        <p:xfrm>
          <a:off x="1575816" y="4336473"/>
          <a:ext cx="21460692" cy="6968835"/>
        </p:xfrm>
        <a:graphic>
          <a:graphicData uri="http://schemas.openxmlformats.org/drawingml/2006/table">
            <a:tbl>
              <a:tblPr firstRow="1" bandRow="1">
                <a:tableStyleId>{C7B018BB-80A7-4F77-B60F-C8B233D01FF8}</a:tableStyleId>
              </a:tblPr>
              <a:tblGrid>
                <a:gridCol w="5365173">
                  <a:extLst>
                    <a:ext uri="{9D8B030D-6E8A-4147-A177-3AD203B41FA5}">
                      <a16:colId xmlns:a16="http://schemas.microsoft.com/office/drawing/2014/main" val="2676979497"/>
                    </a:ext>
                  </a:extLst>
                </a:gridCol>
                <a:gridCol w="5365173">
                  <a:extLst>
                    <a:ext uri="{9D8B030D-6E8A-4147-A177-3AD203B41FA5}">
                      <a16:colId xmlns:a16="http://schemas.microsoft.com/office/drawing/2014/main" val="473943463"/>
                    </a:ext>
                  </a:extLst>
                </a:gridCol>
                <a:gridCol w="5365173">
                  <a:extLst>
                    <a:ext uri="{9D8B030D-6E8A-4147-A177-3AD203B41FA5}">
                      <a16:colId xmlns:a16="http://schemas.microsoft.com/office/drawing/2014/main" val="611618679"/>
                    </a:ext>
                  </a:extLst>
                </a:gridCol>
                <a:gridCol w="5365173">
                  <a:extLst>
                    <a:ext uri="{9D8B030D-6E8A-4147-A177-3AD203B41FA5}">
                      <a16:colId xmlns:a16="http://schemas.microsoft.com/office/drawing/2014/main" val="2673059201"/>
                    </a:ext>
                  </a:extLst>
                </a:gridCol>
              </a:tblGrid>
              <a:tr h="1067807">
                <a:tc>
                  <a:txBody>
                    <a:bodyPr/>
                    <a:lstStyle/>
                    <a:p>
                      <a:pPr algn="ctr"/>
                      <a:r>
                        <a:rPr lang="en-US" dirty="0"/>
                        <a:t>Configuration</a:t>
                      </a:r>
                    </a:p>
                  </a:txBody>
                  <a:tcPr anchor="ctr">
                    <a:lnB w="12700" cap="flat" cmpd="sng" algn="ctr">
                      <a:noFill/>
                      <a:prstDash val="solid"/>
                      <a:round/>
                      <a:headEnd type="none" w="med" len="med"/>
                      <a:tailEnd type="none" w="med" len="med"/>
                    </a:lnB>
                    <a:solidFill>
                      <a:srgbClr val="6246EC"/>
                    </a:solidFill>
                  </a:tcPr>
                </a:tc>
                <a:tc>
                  <a:txBody>
                    <a:bodyPr/>
                    <a:lstStyle/>
                    <a:p>
                      <a:pPr algn="ctr"/>
                      <a:r>
                        <a:rPr lang="en-US" dirty="0"/>
                        <a:t>State</a:t>
                      </a:r>
                    </a:p>
                  </a:txBody>
                  <a:tcPr anchor="ctr">
                    <a:lnB w="12700" cap="flat" cmpd="sng" algn="ctr">
                      <a:noFill/>
                      <a:prstDash val="solid"/>
                      <a:round/>
                      <a:headEnd type="none" w="med" len="med"/>
                      <a:tailEnd type="none" w="med" len="med"/>
                    </a:lnB>
                    <a:solidFill>
                      <a:srgbClr val="6246EC"/>
                    </a:solidFill>
                  </a:tcPr>
                </a:tc>
                <a:tc>
                  <a:txBody>
                    <a:bodyPr/>
                    <a:lstStyle/>
                    <a:p>
                      <a:pPr algn="ctr"/>
                      <a:r>
                        <a:rPr lang="en-US" dirty="0"/>
                        <a:t>Reality</a:t>
                      </a:r>
                    </a:p>
                  </a:txBody>
                  <a:tcPr anchor="ctr">
                    <a:lnB w="12700" cap="flat" cmpd="sng" algn="ctr">
                      <a:noFill/>
                      <a:prstDash val="solid"/>
                      <a:round/>
                      <a:headEnd type="none" w="med" len="med"/>
                      <a:tailEnd type="none" w="med" len="med"/>
                    </a:lnB>
                    <a:solidFill>
                      <a:srgbClr val="6246EC"/>
                    </a:solidFill>
                  </a:tcPr>
                </a:tc>
                <a:tc>
                  <a:txBody>
                    <a:bodyPr/>
                    <a:lstStyle/>
                    <a:p>
                      <a:pPr algn="ctr"/>
                      <a:r>
                        <a:rPr lang="en-US" dirty="0"/>
                        <a:t>Operation</a:t>
                      </a:r>
                    </a:p>
                  </a:txBody>
                  <a:tcPr anchor="ctr">
                    <a:lnB w="12700" cap="flat" cmpd="sng" algn="ctr">
                      <a:noFill/>
                      <a:prstDash val="solid"/>
                      <a:round/>
                      <a:headEnd type="none" w="med" len="med"/>
                      <a:tailEnd type="none" w="med" len="med"/>
                    </a:lnB>
                    <a:solidFill>
                      <a:srgbClr val="6246EC"/>
                    </a:solidFill>
                  </a:tcPr>
                </a:tc>
                <a:extLst>
                  <a:ext uri="{0D108BD9-81ED-4DB2-BD59-A6C34878D82A}">
                    <a16:rowId xmlns:a16="http://schemas.microsoft.com/office/drawing/2014/main" val="3029176357"/>
                  </a:ext>
                </a:extLst>
              </a:tr>
              <a:tr h="843004">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200" b="1" dirty="0"/>
                        <a:t>CREATE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54698993"/>
                  </a:ext>
                </a:extLst>
              </a:tr>
              <a:tr h="843004">
                <a:tc>
                  <a:txBody>
                    <a:bodyPr/>
                    <a:lstStyle/>
                    <a:p>
                      <a:pPr marL="0" marR="0" lvl="0" indent="0" algn="ctr" defTabSz="1828800" rtl="0" eaLnBrk="1" fontAlgn="auto" latinLnBrk="0" hangingPunct="1">
                        <a:lnSpc>
                          <a:spcPct val="100000"/>
                        </a:lnSpc>
                        <a:spcBef>
                          <a:spcPts val="0"/>
                        </a:spcBef>
                        <a:spcAft>
                          <a:spcPts val="0"/>
                        </a:spcAft>
                        <a:buClrTx/>
                        <a:buSzTx/>
                        <a:buFontTx/>
                        <a:buNone/>
                        <a:tabLst/>
                        <a:defRPr/>
                      </a:pP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200" b="1" dirty="0"/>
                        <a:t>CREATE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2828385326"/>
                  </a:ext>
                </a:extLst>
              </a:tr>
              <a:tr h="843004">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200" b="1" dirty="0"/>
                        <a:t>NOOP</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161909195"/>
                  </a:ext>
                </a:extLst>
              </a:tr>
              <a:tr h="843004">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200" b="1" dirty="0"/>
                        <a:t>DELETE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291834195"/>
                  </a:ext>
                </a:extLst>
              </a:tr>
              <a:tr h="843004">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3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689138136"/>
                  </a:ext>
                </a:extLst>
              </a:tr>
              <a:tr h="843004">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3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3105765587"/>
                  </a:ext>
                </a:extLst>
              </a:tr>
              <a:tr h="843004">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3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70434744"/>
                  </a:ext>
                </a:extLst>
              </a:tr>
            </a:tbl>
          </a:graphicData>
        </a:graphic>
      </p:graphicFrame>
    </p:spTree>
    <p:extLst>
      <p:ext uri="{BB962C8B-B14F-4D97-AF65-F5344CB8AC3E}">
        <p14:creationId xmlns:p14="http://schemas.microsoft.com/office/powerpoint/2010/main" val="3146316565"/>
      </p:ext>
    </p:extLst>
  </p:cSld>
  <p:clrMapOvr>
    <a:masterClrMapping/>
  </p:clrMapOvr>
  <p:transition spd="med"/>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54CD80C-35C6-5440-91FF-B0F10C37B3DB}"/>
              </a:ext>
            </a:extLst>
          </p:cNvPr>
          <p:cNvSpPr>
            <a:spLocks noGrp="1"/>
          </p:cNvSpPr>
          <p:nvPr>
            <p:ph type="body" idx="1"/>
          </p:nvPr>
        </p:nvSpPr>
        <p:spPr/>
        <p:txBody>
          <a:bodyPr/>
          <a:lstStyle/>
          <a:p>
            <a:pPr marL="0" indent="0">
              <a:buNone/>
            </a:pPr>
            <a:endParaRPr lang="en-US" dirty="0"/>
          </a:p>
        </p:txBody>
      </p:sp>
      <p:sp>
        <p:nvSpPr>
          <p:cNvPr id="3" name="Title 2">
            <a:extLst>
              <a:ext uri="{FF2B5EF4-FFF2-40B4-BE49-F238E27FC236}">
                <a16:creationId xmlns:a16="http://schemas.microsoft.com/office/drawing/2014/main" id="{17A1F312-7F35-DE44-9CCD-DC422CA11104}"/>
              </a:ext>
            </a:extLst>
          </p:cNvPr>
          <p:cNvSpPr>
            <a:spLocks noGrp="1"/>
          </p:cNvSpPr>
          <p:nvPr>
            <p:ph type="title"/>
          </p:nvPr>
        </p:nvSpPr>
        <p:spPr/>
        <p:txBody>
          <a:bodyPr/>
          <a:lstStyle/>
          <a:p>
            <a:r>
              <a:rPr lang="en-US" dirty="0"/>
              <a:t>Terraform State – Operations</a:t>
            </a:r>
          </a:p>
        </p:txBody>
      </p:sp>
      <p:sp>
        <p:nvSpPr>
          <p:cNvPr id="4" name="Text Placeholder 3">
            <a:extLst>
              <a:ext uri="{FF2B5EF4-FFF2-40B4-BE49-F238E27FC236}">
                <a16:creationId xmlns:a16="http://schemas.microsoft.com/office/drawing/2014/main" id="{BAC6916F-BEE5-684F-B3EE-F5C33B53A19C}"/>
              </a:ext>
            </a:extLst>
          </p:cNvPr>
          <p:cNvSpPr>
            <a:spLocks noGrp="1"/>
          </p:cNvSpPr>
          <p:nvPr>
            <p:ph type="body" sz="quarter" idx="10"/>
          </p:nvPr>
        </p:nvSpPr>
        <p:spPr>
          <a:xfrm>
            <a:off x="10972800" y="12882563"/>
            <a:ext cx="11318875" cy="547687"/>
          </a:xfrm>
        </p:spPr>
        <p:txBody>
          <a:bodyPr/>
          <a:lstStyle/>
          <a:p>
            <a:r>
              <a:rPr lang="en-US" dirty="0"/>
              <a:t>https://</a:t>
            </a:r>
            <a:r>
              <a:rPr lang="en-US" dirty="0" err="1"/>
              <a:t>www.terraform.io</a:t>
            </a:r>
            <a:r>
              <a:rPr lang="en-US" dirty="0"/>
              <a:t>/docs/state/</a:t>
            </a:r>
            <a:r>
              <a:rPr lang="en-US" dirty="0" err="1"/>
              <a:t>remote.html</a:t>
            </a:r>
            <a:endParaRPr lang="en-US" dirty="0"/>
          </a:p>
          <a:p>
            <a:endParaRPr lang="en-US" dirty="0"/>
          </a:p>
        </p:txBody>
      </p:sp>
      <p:graphicFrame>
        <p:nvGraphicFramePr>
          <p:cNvPr id="6" name="Table 5">
            <a:extLst>
              <a:ext uri="{FF2B5EF4-FFF2-40B4-BE49-F238E27FC236}">
                <a16:creationId xmlns:a16="http://schemas.microsoft.com/office/drawing/2014/main" id="{135DEBAE-4F6D-C641-A5C6-7C766B213CD8}"/>
              </a:ext>
            </a:extLst>
          </p:cNvPr>
          <p:cNvGraphicFramePr>
            <a:graphicFrameLocks noGrp="1"/>
          </p:cNvGraphicFramePr>
          <p:nvPr>
            <p:extLst>
              <p:ext uri="{D42A27DB-BD31-4B8C-83A1-F6EECF244321}">
                <p14:modId xmlns:p14="http://schemas.microsoft.com/office/powerpoint/2010/main" val="2552559658"/>
              </p:ext>
            </p:extLst>
          </p:nvPr>
        </p:nvGraphicFramePr>
        <p:xfrm>
          <a:off x="1575816" y="4336473"/>
          <a:ext cx="21460692" cy="6968835"/>
        </p:xfrm>
        <a:graphic>
          <a:graphicData uri="http://schemas.openxmlformats.org/drawingml/2006/table">
            <a:tbl>
              <a:tblPr firstRow="1" bandRow="1">
                <a:tableStyleId>{C7B018BB-80A7-4F77-B60F-C8B233D01FF8}</a:tableStyleId>
              </a:tblPr>
              <a:tblGrid>
                <a:gridCol w="5365173">
                  <a:extLst>
                    <a:ext uri="{9D8B030D-6E8A-4147-A177-3AD203B41FA5}">
                      <a16:colId xmlns:a16="http://schemas.microsoft.com/office/drawing/2014/main" val="2676979497"/>
                    </a:ext>
                  </a:extLst>
                </a:gridCol>
                <a:gridCol w="5365173">
                  <a:extLst>
                    <a:ext uri="{9D8B030D-6E8A-4147-A177-3AD203B41FA5}">
                      <a16:colId xmlns:a16="http://schemas.microsoft.com/office/drawing/2014/main" val="473943463"/>
                    </a:ext>
                  </a:extLst>
                </a:gridCol>
                <a:gridCol w="5365173">
                  <a:extLst>
                    <a:ext uri="{9D8B030D-6E8A-4147-A177-3AD203B41FA5}">
                      <a16:colId xmlns:a16="http://schemas.microsoft.com/office/drawing/2014/main" val="611618679"/>
                    </a:ext>
                  </a:extLst>
                </a:gridCol>
                <a:gridCol w="5365173">
                  <a:extLst>
                    <a:ext uri="{9D8B030D-6E8A-4147-A177-3AD203B41FA5}">
                      <a16:colId xmlns:a16="http://schemas.microsoft.com/office/drawing/2014/main" val="2673059201"/>
                    </a:ext>
                  </a:extLst>
                </a:gridCol>
              </a:tblGrid>
              <a:tr h="1067807">
                <a:tc>
                  <a:txBody>
                    <a:bodyPr/>
                    <a:lstStyle/>
                    <a:p>
                      <a:pPr algn="ctr"/>
                      <a:r>
                        <a:rPr lang="en-US" dirty="0"/>
                        <a:t>Configuration</a:t>
                      </a:r>
                    </a:p>
                  </a:txBody>
                  <a:tcPr anchor="ctr">
                    <a:lnB w="12700" cap="flat" cmpd="sng" algn="ctr">
                      <a:noFill/>
                      <a:prstDash val="solid"/>
                      <a:round/>
                      <a:headEnd type="none" w="med" len="med"/>
                      <a:tailEnd type="none" w="med" len="med"/>
                    </a:lnB>
                    <a:solidFill>
                      <a:srgbClr val="6246EC"/>
                    </a:solidFill>
                  </a:tcPr>
                </a:tc>
                <a:tc>
                  <a:txBody>
                    <a:bodyPr/>
                    <a:lstStyle/>
                    <a:p>
                      <a:pPr algn="ctr"/>
                      <a:r>
                        <a:rPr lang="en-US" dirty="0"/>
                        <a:t>State</a:t>
                      </a:r>
                    </a:p>
                  </a:txBody>
                  <a:tcPr anchor="ctr">
                    <a:lnB w="12700" cap="flat" cmpd="sng" algn="ctr">
                      <a:noFill/>
                      <a:prstDash val="solid"/>
                      <a:round/>
                      <a:headEnd type="none" w="med" len="med"/>
                      <a:tailEnd type="none" w="med" len="med"/>
                    </a:lnB>
                    <a:solidFill>
                      <a:srgbClr val="6246EC"/>
                    </a:solidFill>
                  </a:tcPr>
                </a:tc>
                <a:tc>
                  <a:txBody>
                    <a:bodyPr/>
                    <a:lstStyle/>
                    <a:p>
                      <a:pPr algn="ctr"/>
                      <a:r>
                        <a:rPr lang="en-US" dirty="0"/>
                        <a:t>Reality</a:t>
                      </a:r>
                    </a:p>
                  </a:txBody>
                  <a:tcPr anchor="ctr">
                    <a:lnB w="12700" cap="flat" cmpd="sng" algn="ctr">
                      <a:noFill/>
                      <a:prstDash val="solid"/>
                      <a:round/>
                      <a:headEnd type="none" w="med" len="med"/>
                      <a:tailEnd type="none" w="med" len="med"/>
                    </a:lnB>
                    <a:solidFill>
                      <a:srgbClr val="6246EC"/>
                    </a:solidFill>
                  </a:tcPr>
                </a:tc>
                <a:tc>
                  <a:txBody>
                    <a:bodyPr/>
                    <a:lstStyle/>
                    <a:p>
                      <a:pPr algn="ctr"/>
                      <a:r>
                        <a:rPr lang="en-US" dirty="0"/>
                        <a:t>Operation</a:t>
                      </a:r>
                    </a:p>
                  </a:txBody>
                  <a:tcPr anchor="ctr">
                    <a:lnB w="12700" cap="flat" cmpd="sng" algn="ctr">
                      <a:noFill/>
                      <a:prstDash val="solid"/>
                      <a:round/>
                      <a:headEnd type="none" w="med" len="med"/>
                      <a:tailEnd type="none" w="med" len="med"/>
                    </a:lnB>
                    <a:solidFill>
                      <a:srgbClr val="6246EC"/>
                    </a:solidFill>
                  </a:tcPr>
                </a:tc>
                <a:extLst>
                  <a:ext uri="{0D108BD9-81ED-4DB2-BD59-A6C34878D82A}">
                    <a16:rowId xmlns:a16="http://schemas.microsoft.com/office/drawing/2014/main" val="3029176357"/>
                  </a:ext>
                </a:extLst>
              </a:tr>
              <a:tr h="843004">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200" b="1" dirty="0"/>
                        <a:t>CREATE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54698993"/>
                  </a:ext>
                </a:extLst>
              </a:tr>
              <a:tr h="843004">
                <a:tc>
                  <a:txBody>
                    <a:bodyPr/>
                    <a:lstStyle/>
                    <a:p>
                      <a:pPr marL="0" marR="0" lvl="0" indent="0" algn="ctr" defTabSz="1828800" rtl="0" eaLnBrk="1" fontAlgn="auto" latinLnBrk="0" hangingPunct="1">
                        <a:lnSpc>
                          <a:spcPct val="100000"/>
                        </a:lnSpc>
                        <a:spcBef>
                          <a:spcPts val="0"/>
                        </a:spcBef>
                        <a:spcAft>
                          <a:spcPts val="0"/>
                        </a:spcAft>
                        <a:buClrTx/>
                        <a:buSzTx/>
                        <a:buFontTx/>
                        <a:buNone/>
                        <a:tabLst/>
                        <a:defRPr/>
                      </a:pP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200" b="1" dirty="0"/>
                        <a:t>CREATE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2828385326"/>
                  </a:ext>
                </a:extLst>
              </a:tr>
              <a:tr h="843004">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200" b="1" dirty="0"/>
                        <a:t>NOOP</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161909195"/>
                  </a:ext>
                </a:extLst>
              </a:tr>
              <a:tr h="843004">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200" b="1" dirty="0"/>
                        <a:t>DELETE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291834195"/>
                  </a:ext>
                </a:extLst>
              </a:tr>
              <a:tr h="843004">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200" b="1" dirty="0"/>
                        <a:t>NOOP</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689138136"/>
                  </a:ext>
                </a:extLst>
              </a:tr>
              <a:tr h="843004">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3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3105765587"/>
                  </a:ext>
                </a:extLst>
              </a:tr>
              <a:tr h="843004">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3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70434744"/>
                  </a:ext>
                </a:extLst>
              </a:tr>
            </a:tbl>
          </a:graphicData>
        </a:graphic>
      </p:graphicFrame>
    </p:spTree>
    <p:extLst>
      <p:ext uri="{BB962C8B-B14F-4D97-AF65-F5344CB8AC3E}">
        <p14:creationId xmlns:p14="http://schemas.microsoft.com/office/powerpoint/2010/main" val="1054028925"/>
      </p:ext>
    </p:extLst>
  </p:cSld>
  <p:clrMapOvr>
    <a:masterClrMapping/>
  </p:clrMapOvr>
  <p:transition spd="med"/>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54CD80C-35C6-5440-91FF-B0F10C37B3DB}"/>
              </a:ext>
            </a:extLst>
          </p:cNvPr>
          <p:cNvSpPr>
            <a:spLocks noGrp="1"/>
          </p:cNvSpPr>
          <p:nvPr>
            <p:ph type="body" idx="1"/>
          </p:nvPr>
        </p:nvSpPr>
        <p:spPr/>
        <p:txBody>
          <a:bodyPr/>
          <a:lstStyle/>
          <a:p>
            <a:pPr marL="0" indent="0">
              <a:buNone/>
            </a:pPr>
            <a:endParaRPr lang="en-US" dirty="0"/>
          </a:p>
        </p:txBody>
      </p:sp>
      <p:sp>
        <p:nvSpPr>
          <p:cNvPr id="3" name="Title 2">
            <a:extLst>
              <a:ext uri="{FF2B5EF4-FFF2-40B4-BE49-F238E27FC236}">
                <a16:creationId xmlns:a16="http://schemas.microsoft.com/office/drawing/2014/main" id="{17A1F312-7F35-DE44-9CCD-DC422CA11104}"/>
              </a:ext>
            </a:extLst>
          </p:cNvPr>
          <p:cNvSpPr>
            <a:spLocks noGrp="1"/>
          </p:cNvSpPr>
          <p:nvPr>
            <p:ph type="title"/>
          </p:nvPr>
        </p:nvSpPr>
        <p:spPr/>
        <p:txBody>
          <a:bodyPr/>
          <a:lstStyle/>
          <a:p>
            <a:r>
              <a:rPr lang="en-US" dirty="0"/>
              <a:t>Terraform State – Operations</a:t>
            </a:r>
          </a:p>
        </p:txBody>
      </p:sp>
      <p:sp>
        <p:nvSpPr>
          <p:cNvPr id="4" name="Text Placeholder 3">
            <a:extLst>
              <a:ext uri="{FF2B5EF4-FFF2-40B4-BE49-F238E27FC236}">
                <a16:creationId xmlns:a16="http://schemas.microsoft.com/office/drawing/2014/main" id="{BAC6916F-BEE5-684F-B3EE-F5C33B53A19C}"/>
              </a:ext>
            </a:extLst>
          </p:cNvPr>
          <p:cNvSpPr>
            <a:spLocks noGrp="1"/>
          </p:cNvSpPr>
          <p:nvPr>
            <p:ph type="body" sz="quarter" idx="10"/>
          </p:nvPr>
        </p:nvSpPr>
        <p:spPr>
          <a:xfrm>
            <a:off x="10972800" y="12882563"/>
            <a:ext cx="11318875" cy="547687"/>
          </a:xfrm>
        </p:spPr>
        <p:txBody>
          <a:bodyPr/>
          <a:lstStyle/>
          <a:p>
            <a:r>
              <a:rPr lang="en-US" dirty="0"/>
              <a:t>https://</a:t>
            </a:r>
            <a:r>
              <a:rPr lang="en-US" dirty="0" err="1"/>
              <a:t>www.terraform.io</a:t>
            </a:r>
            <a:r>
              <a:rPr lang="en-US" dirty="0"/>
              <a:t>/docs/state/</a:t>
            </a:r>
            <a:r>
              <a:rPr lang="en-US" dirty="0" err="1"/>
              <a:t>remote.html</a:t>
            </a:r>
            <a:endParaRPr lang="en-US" dirty="0"/>
          </a:p>
          <a:p>
            <a:endParaRPr lang="en-US" dirty="0"/>
          </a:p>
        </p:txBody>
      </p:sp>
      <p:graphicFrame>
        <p:nvGraphicFramePr>
          <p:cNvPr id="6" name="Table 5">
            <a:extLst>
              <a:ext uri="{FF2B5EF4-FFF2-40B4-BE49-F238E27FC236}">
                <a16:creationId xmlns:a16="http://schemas.microsoft.com/office/drawing/2014/main" id="{135DEBAE-4F6D-C641-A5C6-7C766B213CD8}"/>
              </a:ext>
            </a:extLst>
          </p:cNvPr>
          <p:cNvGraphicFramePr>
            <a:graphicFrameLocks noGrp="1"/>
          </p:cNvGraphicFramePr>
          <p:nvPr>
            <p:extLst>
              <p:ext uri="{D42A27DB-BD31-4B8C-83A1-F6EECF244321}">
                <p14:modId xmlns:p14="http://schemas.microsoft.com/office/powerpoint/2010/main" val="1665833172"/>
              </p:ext>
            </p:extLst>
          </p:nvPr>
        </p:nvGraphicFramePr>
        <p:xfrm>
          <a:off x="1575816" y="4336473"/>
          <a:ext cx="21460692" cy="6968835"/>
        </p:xfrm>
        <a:graphic>
          <a:graphicData uri="http://schemas.openxmlformats.org/drawingml/2006/table">
            <a:tbl>
              <a:tblPr firstRow="1" bandRow="1">
                <a:tableStyleId>{C7B018BB-80A7-4F77-B60F-C8B233D01FF8}</a:tableStyleId>
              </a:tblPr>
              <a:tblGrid>
                <a:gridCol w="5365173">
                  <a:extLst>
                    <a:ext uri="{9D8B030D-6E8A-4147-A177-3AD203B41FA5}">
                      <a16:colId xmlns:a16="http://schemas.microsoft.com/office/drawing/2014/main" val="2676979497"/>
                    </a:ext>
                  </a:extLst>
                </a:gridCol>
                <a:gridCol w="5365173">
                  <a:extLst>
                    <a:ext uri="{9D8B030D-6E8A-4147-A177-3AD203B41FA5}">
                      <a16:colId xmlns:a16="http://schemas.microsoft.com/office/drawing/2014/main" val="473943463"/>
                    </a:ext>
                  </a:extLst>
                </a:gridCol>
                <a:gridCol w="5365173">
                  <a:extLst>
                    <a:ext uri="{9D8B030D-6E8A-4147-A177-3AD203B41FA5}">
                      <a16:colId xmlns:a16="http://schemas.microsoft.com/office/drawing/2014/main" val="611618679"/>
                    </a:ext>
                  </a:extLst>
                </a:gridCol>
                <a:gridCol w="5365173">
                  <a:extLst>
                    <a:ext uri="{9D8B030D-6E8A-4147-A177-3AD203B41FA5}">
                      <a16:colId xmlns:a16="http://schemas.microsoft.com/office/drawing/2014/main" val="2673059201"/>
                    </a:ext>
                  </a:extLst>
                </a:gridCol>
              </a:tblGrid>
              <a:tr h="1067807">
                <a:tc>
                  <a:txBody>
                    <a:bodyPr/>
                    <a:lstStyle/>
                    <a:p>
                      <a:pPr algn="ctr"/>
                      <a:r>
                        <a:rPr lang="en-US" dirty="0"/>
                        <a:t>Configuration</a:t>
                      </a:r>
                    </a:p>
                  </a:txBody>
                  <a:tcPr anchor="ctr">
                    <a:lnB w="12700" cap="flat" cmpd="sng" algn="ctr">
                      <a:noFill/>
                      <a:prstDash val="solid"/>
                      <a:round/>
                      <a:headEnd type="none" w="med" len="med"/>
                      <a:tailEnd type="none" w="med" len="med"/>
                    </a:lnB>
                    <a:solidFill>
                      <a:srgbClr val="6246EC"/>
                    </a:solidFill>
                  </a:tcPr>
                </a:tc>
                <a:tc>
                  <a:txBody>
                    <a:bodyPr/>
                    <a:lstStyle/>
                    <a:p>
                      <a:pPr algn="ctr"/>
                      <a:r>
                        <a:rPr lang="en-US" dirty="0"/>
                        <a:t>State</a:t>
                      </a:r>
                    </a:p>
                  </a:txBody>
                  <a:tcPr anchor="ctr">
                    <a:lnB w="12700" cap="flat" cmpd="sng" algn="ctr">
                      <a:noFill/>
                      <a:prstDash val="solid"/>
                      <a:round/>
                      <a:headEnd type="none" w="med" len="med"/>
                      <a:tailEnd type="none" w="med" len="med"/>
                    </a:lnB>
                    <a:solidFill>
                      <a:srgbClr val="6246EC"/>
                    </a:solidFill>
                  </a:tcPr>
                </a:tc>
                <a:tc>
                  <a:txBody>
                    <a:bodyPr/>
                    <a:lstStyle/>
                    <a:p>
                      <a:pPr algn="ctr"/>
                      <a:r>
                        <a:rPr lang="en-US" dirty="0"/>
                        <a:t>Reality</a:t>
                      </a:r>
                    </a:p>
                  </a:txBody>
                  <a:tcPr anchor="ctr">
                    <a:lnB w="12700" cap="flat" cmpd="sng" algn="ctr">
                      <a:noFill/>
                      <a:prstDash val="solid"/>
                      <a:round/>
                      <a:headEnd type="none" w="med" len="med"/>
                      <a:tailEnd type="none" w="med" len="med"/>
                    </a:lnB>
                    <a:solidFill>
                      <a:srgbClr val="6246EC"/>
                    </a:solidFill>
                  </a:tcPr>
                </a:tc>
                <a:tc>
                  <a:txBody>
                    <a:bodyPr/>
                    <a:lstStyle/>
                    <a:p>
                      <a:pPr algn="ctr"/>
                      <a:r>
                        <a:rPr lang="en-US" dirty="0"/>
                        <a:t>Operation</a:t>
                      </a:r>
                    </a:p>
                  </a:txBody>
                  <a:tcPr anchor="ctr">
                    <a:lnB w="12700" cap="flat" cmpd="sng" algn="ctr">
                      <a:noFill/>
                      <a:prstDash val="solid"/>
                      <a:round/>
                      <a:headEnd type="none" w="med" len="med"/>
                      <a:tailEnd type="none" w="med" len="med"/>
                    </a:lnB>
                    <a:solidFill>
                      <a:srgbClr val="6246EC"/>
                    </a:solidFill>
                  </a:tcPr>
                </a:tc>
                <a:extLst>
                  <a:ext uri="{0D108BD9-81ED-4DB2-BD59-A6C34878D82A}">
                    <a16:rowId xmlns:a16="http://schemas.microsoft.com/office/drawing/2014/main" val="3029176357"/>
                  </a:ext>
                </a:extLst>
              </a:tr>
              <a:tr h="843004">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200" b="1" dirty="0"/>
                        <a:t>CREATE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54698993"/>
                  </a:ext>
                </a:extLst>
              </a:tr>
              <a:tr h="843004">
                <a:tc>
                  <a:txBody>
                    <a:bodyPr/>
                    <a:lstStyle/>
                    <a:p>
                      <a:pPr marL="0" marR="0" lvl="0" indent="0" algn="ctr" defTabSz="1828800" rtl="0" eaLnBrk="1" fontAlgn="auto" latinLnBrk="0" hangingPunct="1">
                        <a:lnSpc>
                          <a:spcPct val="100000"/>
                        </a:lnSpc>
                        <a:spcBef>
                          <a:spcPts val="0"/>
                        </a:spcBef>
                        <a:spcAft>
                          <a:spcPts val="0"/>
                        </a:spcAft>
                        <a:buClrTx/>
                        <a:buSzTx/>
                        <a:buFontTx/>
                        <a:buNone/>
                        <a:tabLst/>
                        <a:defRPr/>
                      </a:pP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200" b="1" dirty="0"/>
                        <a:t>CREATE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2828385326"/>
                  </a:ext>
                </a:extLst>
              </a:tr>
              <a:tr h="843004">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200" b="1" dirty="0"/>
                        <a:t>NOOP</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161909195"/>
                  </a:ext>
                </a:extLst>
              </a:tr>
              <a:tr h="843004">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200" b="1" dirty="0"/>
                        <a:t>DELETE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291834195"/>
                  </a:ext>
                </a:extLst>
              </a:tr>
              <a:tr h="843004">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200" b="1" dirty="0"/>
                        <a:t>NOOP</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689138136"/>
                  </a:ext>
                </a:extLst>
              </a:tr>
              <a:tr h="843004">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3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3105765587"/>
                  </a:ext>
                </a:extLst>
              </a:tr>
              <a:tr h="843004">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3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70434744"/>
                  </a:ext>
                </a:extLst>
              </a:tr>
            </a:tbl>
          </a:graphicData>
        </a:graphic>
      </p:graphicFrame>
    </p:spTree>
    <p:extLst>
      <p:ext uri="{BB962C8B-B14F-4D97-AF65-F5344CB8AC3E}">
        <p14:creationId xmlns:p14="http://schemas.microsoft.com/office/powerpoint/2010/main" val="3330135083"/>
      </p:ext>
    </p:extLst>
  </p:cSld>
  <p:clrMapOvr>
    <a:masterClrMapping/>
  </p:clrMapOvr>
  <p:transition spd="med"/>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54CD80C-35C6-5440-91FF-B0F10C37B3DB}"/>
              </a:ext>
            </a:extLst>
          </p:cNvPr>
          <p:cNvSpPr>
            <a:spLocks noGrp="1"/>
          </p:cNvSpPr>
          <p:nvPr>
            <p:ph type="body" idx="1"/>
          </p:nvPr>
        </p:nvSpPr>
        <p:spPr/>
        <p:txBody>
          <a:bodyPr/>
          <a:lstStyle/>
          <a:p>
            <a:pPr marL="0" indent="0">
              <a:buNone/>
            </a:pPr>
            <a:endParaRPr lang="en-US" dirty="0"/>
          </a:p>
        </p:txBody>
      </p:sp>
      <p:sp>
        <p:nvSpPr>
          <p:cNvPr id="3" name="Title 2">
            <a:extLst>
              <a:ext uri="{FF2B5EF4-FFF2-40B4-BE49-F238E27FC236}">
                <a16:creationId xmlns:a16="http://schemas.microsoft.com/office/drawing/2014/main" id="{17A1F312-7F35-DE44-9CCD-DC422CA11104}"/>
              </a:ext>
            </a:extLst>
          </p:cNvPr>
          <p:cNvSpPr>
            <a:spLocks noGrp="1"/>
          </p:cNvSpPr>
          <p:nvPr>
            <p:ph type="title"/>
          </p:nvPr>
        </p:nvSpPr>
        <p:spPr/>
        <p:txBody>
          <a:bodyPr/>
          <a:lstStyle/>
          <a:p>
            <a:r>
              <a:rPr lang="en-US" dirty="0"/>
              <a:t>Terraform State – Operations</a:t>
            </a:r>
          </a:p>
        </p:txBody>
      </p:sp>
      <p:sp>
        <p:nvSpPr>
          <p:cNvPr id="4" name="Text Placeholder 3">
            <a:extLst>
              <a:ext uri="{FF2B5EF4-FFF2-40B4-BE49-F238E27FC236}">
                <a16:creationId xmlns:a16="http://schemas.microsoft.com/office/drawing/2014/main" id="{BAC6916F-BEE5-684F-B3EE-F5C33B53A19C}"/>
              </a:ext>
            </a:extLst>
          </p:cNvPr>
          <p:cNvSpPr>
            <a:spLocks noGrp="1"/>
          </p:cNvSpPr>
          <p:nvPr>
            <p:ph type="body" sz="quarter" idx="10"/>
          </p:nvPr>
        </p:nvSpPr>
        <p:spPr>
          <a:xfrm>
            <a:off x="10972800" y="12882563"/>
            <a:ext cx="11318875" cy="547687"/>
          </a:xfrm>
        </p:spPr>
        <p:txBody>
          <a:bodyPr/>
          <a:lstStyle/>
          <a:p>
            <a:r>
              <a:rPr lang="en-US" dirty="0"/>
              <a:t>https://</a:t>
            </a:r>
            <a:r>
              <a:rPr lang="en-US" dirty="0" err="1"/>
              <a:t>www.terraform.io</a:t>
            </a:r>
            <a:r>
              <a:rPr lang="en-US" dirty="0"/>
              <a:t>/docs/state/</a:t>
            </a:r>
            <a:r>
              <a:rPr lang="en-US" dirty="0" err="1"/>
              <a:t>remote.html</a:t>
            </a:r>
            <a:endParaRPr lang="en-US" dirty="0"/>
          </a:p>
          <a:p>
            <a:endParaRPr lang="en-US" dirty="0"/>
          </a:p>
        </p:txBody>
      </p:sp>
      <p:graphicFrame>
        <p:nvGraphicFramePr>
          <p:cNvPr id="6" name="Table 5">
            <a:extLst>
              <a:ext uri="{FF2B5EF4-FFF2-40B4-BE49-F238E27FC236}">
                <a16:creationId xmlns:a16="http://schemas.microsoft.com/office/drawing/2014/main" id="{135DEBAE-4F6D-C641-A5C6-7C766B213CD8}"/>
              </a:ext>
            </a:extLst>
          </p:cNvPr>
          <p:cNvGraphicFramePr>
            <a:graphicFrameLocks noGrp="1"/>
          </p:cNvGraphicFramePr>
          <p:nvPr>
            <p:extLst>
              <p:ext uri="{D42A27DB-BD31-4B8C-83A1-F6EECF244321}">
                <p14:modId xmlns:p14="http://schemas.microsoft.com/office/powerpoint/2010/main" val="3735643688"/>
              </p:ext>
            </p:extLst>
          </p:nvPr>
        </p:nvGraphicFramePr>
        <p:xfrm>
          <a:off x="1575816" y="4336473"/>
          <a:ext cx="21460692" cy="6968835"/>
        </p:xfrm>
        <a:graphic>
          <a:graphicData uri="http://schemas.openxmlformats.org/drawingml/2006/table">
            <a:tbl>
              <a:tblPr firstRow="1" bandRow="1">
                <a:tableStyleId>{C7B018BB-80A7-4F77-B60F-C8B233D01FF8}</a:tableStyleId>
              </a:tblPr>
              <a:tblGrid>
                <a:gridCol w="5365173">
                  <a:extLst>
                    <a:ext uri="{9D8B030D-6E8A-4147-A177-3AD203B41FA5}">
                      <a16:colId xmlns:a16="http://schemas.microsoft.com/office/drawing/2014/main" val="2676979497"/>
                    </a:ext>
                  </a:extLst>
                </a:gridCol>
                <a:gridCol w="5365173">
                  <a:extLst>
                    <a:ext uri="{9D8B030D-6E8A-4147-A177-3AD203B41FA5}">
                      <a16:colId xmlns:a16="http://schemas.microsoft.com/office/drawing/2014/main" val="473943463"/>
                    </a:ext>
                  </a:extLst>
                </a:gridCol>
                <a:gridCol w="5365173">
                  <a:extLst>
                    <a:ext uri="{9D8B030D-6E8A-4147-A177-3AD203B41FA5}">
                      <a16:colId xmlns:a16="http://schemas.microsoft.com/office/drawing/2014/main" val="611618679"/>
                    </a:ext>
                  </a:extLst>
                </a:gridCol>
                <a:gridCol w="5365173">
                  <a:extLst>
                    <a:ext uri="{9D8B030D-6E8A-4147-A177-3AD203B41FA5}">
                      <a16:colId xmlns:a16="http://schemas.microsoft.com/office/drawing/2014/main" val="2673059201"/>
                    </a:ext>
                  </a:extLst>
                </a:gridCol>
              </a:tblGrid>
              <a:tr h="1067807">
                <a:tc>
                  <a:txBody>
                    <a:bodyPr/>
                    <a:lstStyle/>
                    <a:p>
                      <a:pPr algn="ctr"/>
                      <a:r>
                        <a:rPr lang="en-US" dirty="0"/>
                        <a:t>Configuration</a:t>
                      </a:r>
                    </a:p>
                  </a:txBody>
                  <a:tcPr anchor="ctr">
                    <a:lnB w="12700" cap="flat" cmpd="sng" algn="ctr">
                      <a:noFill/>
                      <a:prstDash val="solid"/>
                      <a:round/>
                      <a:headEnd type="none" w="med" len="med"/>
                      <a:tailEnd type="none" w="med" len="med"/>
                    </a:lnB>
                    <a:solidFill>
                      <a:srgbClr val="6246EC"/>
                    </a:solidFill>
                  </a:tcPr>
                </a:tc>
                <a:tc>
                  <a:txBody>
                    <a:bodyPr/>
                    <a:lstStyle/>
                    <a:p>
                      <a:pPr algn="ctr"/>
                      <a:r>
                        <a:rPr lang="en-US" dirty="0"/>
                        <a:t>State</a:t>
                      </a:r>
                    </a:p>
                  </a:txBody>
                  <a:tcPr anchor="ctr">
                    <a:lnB w="12700" cap="flat" cmpd="sng" algn="ctr">
                      <a:noFill/>
                      <a:prstDash val="solid"/>
                      <a:round/>
                      <a:headEnd type="none" w="med" len="med"/>
                      <a:tailEnd type="none" w="med" len="med"/>
                    </a:lnB>
                    <a:solidFill>
                      <a:srgbClr val="6246EC"/>
                    </a:solidFill>
                  </a:tcPr>
                </a:tc>
                <a:tc>
                  <a:txBody>
                    <a:bodyPr/>
                    <a:lstStyle/>
                    <a:p>
                      <a:pPr algn="ctr"/>
                      <a:r>
                        <a:rPr lang="en-US" dirty="0"/>
                        <a:t>Reality</a:t>
                      </a:r>
                    </a:p>
                  </a:txBody>
                  <a:tcPr anchor="ctr">
                    <a:lnB w="12700" cap="flat" cmpd="sng" algn="ctr">
                      <a:noFill/>
                      <a:prstDash val="solid"/>
                      <a:round/>
                      <a:headEnd type="none" w="med" len="med"/>
                      <a:tailEnd type="none" w="med" len="med"/>
                    </a:lnB>
                    <a:solidFill>
                      <a:srgbClr val="6246EC"/>
                    </a:solidFill>
                  </a:tcPr>
                </a:tc>
                <a:tc>
                  <a:txBody>
                    <a:bodyPr/>
                    <a:lstStyle/>
                    <a:p>
                      <a:pPr algn="ctr"/>
                      <a:r>
                        <a:rPr lang="en-US" dirty="0"/>
                        <a:t>Operation</a:t>
                      </a:r>
                    </a:p>
                  </a:txBody>
                  <a:tcPr anchor="ctr">
                    <a:lnB w="12700" cap="flat" cmpd="sng" algn="ctr">
                      <a:noFill/>
                      <a:prstDash val="solid"/>
                      <a:round/>
                      <a:headEnd type="none" w="med" len="med"/>
                      <a:tailEnd type="none" w="med" len="med"/>
                    </a:lnB>
                    <a:solidFill>
                      <a:srgbClr val="6246EC"/>
                    </a:solidFill>
                  </a:tcPr>
                </a:tc>
                <a:extLst>
                  <a:ext uri="{0D108BD9-81ED-4DB2-BD59-A6C34878D82A}">
                    <a16:rowId xmlns:a16="http://schemas.microsoft.com/office/drawing/2014/main" val="3029176357"/>
                  </a:ext>
                </a:extLst>
              </a:tr>
              <a:tr h="843004">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200" b="1" dirty="0"/>
                        <a:t>CREATE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54698993"/>
                  </a:ext>
                </a:extLst>
              </a:tr>
              <a:tr h="843004">
                <a:tc>
                  <a:txBody>
                    <a:bodyPr/>
                    <a:lstStyle/>
                    <a:p>
                      <a:pPr marL="0" marR="0" lvl="0" indent="0" algn="ctr" defTabSz="1828800" rtl="0" eaLnBrk="1" fontAlgn="auto" latinLnBrk="0" hangingPunct="1">
                        <a:lnSpc>
                          <a:spcPct val="100000"/>
                        </a:lnSpc>
                        <a:spcBef>
                          <a:spcPts val="0"/>
                        </a:spcBef>
                        <a:spcAft>
                          <a:spcPts val="0"/>
                        </a:spcAft>
                        <a:buClrTx/>
                        <a:buSzTx/>
                        <a:buFontTx/>
                        <a:buNone/>
                        <a:tabLst/>
                        <a:defRPr/>
                      </a:pP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200" b="1" dirty="0"/>
                        <a:t>CREATE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2828385326"/>
                  </a:ext>
                </a:extLst>
              </a:tr>
              <a:tr h="843004">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200" b="1" dirty="0"/>
                        <a:t>NOOP</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161909195"/>
                  </a:ext>
                </a:extLst>
              </a:tr>
              <a:tr h="843004">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200" b="1" dirty="0"/>
                        <a:t>DELETE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291834195"/>
                  </a:ext>
                </a:extLst>
              </a:tr>
              <a:tr h="843004">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200" b="1" dirty="0"/>
                        <a:t>NOOP</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689138136"/>
                  </a:ext>
                </a:extLst>
              </a:tr>
              <a:tr h="843004">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200" b="1" dirty="0"/>
                        <a:t>RECREATE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3105765587"/>
                  </a:ext>
                </a:extLst>
              </a:tr>
              <a:tr h="843004">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3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70434744"/>
                  </a:ext>
                </a:extLst>
              </a:tr>
            </a:tbl>
          </a:graphicData>
        </a:graphic>
      </p:graphicFrame>
    </p:spTree>
    <p:extLst>
      <p:ext uri="{BB962C8B-B14F-4D97-AF65-F5344CB8AC3E}">
        <p14:creationId xmlns:p14="http://schemas.microsoft.com/office/powerpoint/2010/main" val="2465934068"/>
      </p:ext>
    </p:extLst>
  </p:cSld>
  <p:clrMapOvr>
    <a:masterClrMapping/>
  </p:clrMapOvr>
  <p:transition spd="med"/>
</p:sld>
</file>

<file path=ppt/theme/theme1.xml><?xml version="1.0" encoding="utf-8"?>
<a:theme xmlns:a="http://schemas.openxmlformats.org/drawingml/2006/main" name="Title Slides">
  <a:themeElements>
    <a:clrScheme name="Title Slides">
      <a:dk1>
        <a:srgbClr val="000000"/>
      </a:dk1>
      <a:lt1>
        <a:srgbClr val="FFFFFF"/>
      </a:lt1>
      <a:dk2>
        <a:srgbClr val="A7A7A7"/>
      </a:dk2>
      <a:lt2>
        <a:srgbClr val="535353"/>
      </a:lt2>
      <a:accent1>
        <a:srgbClr val="7C8797"/>
      </a:accent1>
      <a:accent2>
        <a:srgbClr val="1563FF"/>
      </a:accent2>
      <a:accent3>
        <a:srgbClr val="18AEFF"/>
      </a:accent3>
      <a:accent4>
        <a:srgbClr val="5C4EE5"/>
      </a:accent4>
      <a:accent5>
        <a:srgbClr val="25BA81"/>
      </a:accent5>
      <a:accent6>
        <a:srgbClr val="C62A71"/>
      </a:accent6>
      <a:hlink>
        <a:srgbClr val="0000FF"/>
      </a:hlink>
      <a:folHlink>
        <a:srgbClr val="FF00FF"/>
      </a:folHlink>
    </a:clrScheme>
    <a:fontScheme name="Title Slides">
      <a:majorFont>
        <a:latin typeface="Helvetica"/>
        <a:ea typeface="Helvetica"/>
        <a:cs typeface="Helvetica"/>
      </a:majorFont>
      <a:minorFont>
        <a:latin typeface="Calibri"/>
        <a:ea typeface="Calibri"/>
        <a:cs typeface="Calibri"/>
      </a:minorFont>
    </a:fontScheme>
    <a:fmtScheme name="Title Slid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miter lim="800000"/>
        </a:ln>
        <a:effectLst/>
        <a:sp3d/>
      </a:spPr>
      <a:bodyPr rot="0" spcFirstLastPara="1" vertOverflow="overflow" horzOverflow="overflow" vert="horz" wrap="square" lIns="121919" tIns="121919" rIns="121919" bIns="121919" numCol="1" spcCol="38100" rtlCol="0" anchor="ctr">
        <a:spAutoFit/>
      </a:bodyPr>
      <a:lstStyle>
        <a:defPPr marL="0" marR="0" indent="0" algn="l" defTabSz="1828800" rtl="0" fontAlgn="auto" latinLnBrk="0" hangingPunct="0">
          <a:lnSpc>
            <a:spcPct val="100000"/>
          </a:lnSpc>
          <a:spcBef>
            <a:spcPts val="0"/>
          </a:spcBef>
          <a:spcAft>
            <a:spcPts val="0"/>
          </a:spcAft>
          <a:buClrTx/>
          <a:buSzTx/>
          <a:buFontTx/>
          <a:buNone/>
          <a:tabLst/>
          <a:defRPr kumimoji="0" sz="3400" b="0" i="0" u="none" strike="noStrike" cap="none" spc="0" normalizeH="0" baseline="0">
            <a:ln>
              <a:noFill/>
            </a:ln>
            <a:solidFill>
              <a:srgbClr val="000000"/>
            </a:solidFill>
            <a:effectLst/>
            <a:uFillTx/>
            <a:latin typeface="Verdana"/>
            <a:ea typeface="Verdana"/>
            <a:cs typeface="Verdana"/>
            <a:sym typeface="Verdan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25400" cap="flat">
          <a:noFill/>
          <a:miter lim="400000"/>
        </a:ln>
        <a:effectLst/>
        <a:sp3d/>
      </a:spPr>
      <a:bodyPr rot="0" spcFirstLastPara="1" vertOverflow="overflow" horzOverflow="overflow" vert="horz" wrap="square" lIns="121919" tIns="121919" rIns="121919" bIns="121919" numCol="1" spcCol="38100" rtlCol="0" anchor="b">
        <a:spAutoFit/>
      </a:bodyPr>
      <a:lstStyle>
        <a:defPPr marL="0" marR="0" indent="0" algn="l" defTabSz="1828800" rtl="0" fontAlgn="auto" latinLnBrk="0" hangingPunct="0">
          <a:lnSpc>
            <a:spcPct val="80000"/>
          </a:lnSpc>
          <a:spcBef>
            <a:spcPts val="500"/>
          </a:spcBef>
          <a:spcAft>
            <a:spcPts val="0"/>
          </a:spcAft>
          <a:buClrTx/>
          <a:buSzTx/>
          <a:buFontTx/>
          <a:buNone/>
          <a:tabLst/>
          <a:defRPr kumimoji="0" sz="4800" b="1" i="0" u="none" strike="noStrike" cap="none" spc="0" normalizeH="0" baseline="0">
            <a:ln>
              <a:noFill/>
            </a:ln>
            <a:solidFill>
              <a:srgbClr val="FFFFFF"/>
            </a:solidFill>
            <a:effectLst/>
            <a:uFillTx/>
            <a:latin typeface="Tahoma"/>
            <a:ea typeface="Tahoma"/>
            <a:cs typeface="Tahoma"/>
            <a:sym typeface="Tahom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Title Slides">
  <a:themeElements>
    <a:clrScheme name="Title Slides">
      <a:dk1>
        <a:srgbClr val="000000"/>
      </a:dk1>
      <a:lt1>
        <a:srgbClr val="FFFFFF"/>
      </a:lt1>
      <a:dk2>
        <a:srgbClr val="A7A7A7"/>
      </a:dk2>
      <a:lt2>
        <a:srgbClr val="535353"/>
      </a:lt2>
      <a:accent1>
        <a:srgbClr val="7C8797"/>
      </a:accent1>
      <a:accent2>
        <a:srgbClr val="1563FF"/>
      </a:accent2>
      <a:accent3>
        <a:srgbClr val="18AEFF"/>
      </a:accent3>
      <a:accent4>
        <a:srgbClr val="5C4EE5"/>
      </a:accent4>
      <a:accent5>
        <a:srgbClr val="25BA81"/>
      </a:accent5>
      <a:accent6>
        <a:srgbClr val="C62A71"/>
      </a:accent6>
      <a:hlink>
        <a:srgbClr val="0000FF"/>
      </a:hlink>
      <a:folHlink>
        <a:srgbClr val="FF00FF"/>
      </a:folHlink>
    </a:clrScheme>
    <a:fontScheme name="Title Slides">
      <a:majorFont>
        <a:latin typeface="Helvetica"/>
        <a:ea typeface="Helvetica"/>
        <a:cs typeface="Helvetica"/>
      </a:majorFont>
      <a:minorFont>
        <a:latin typeface="Calibri"/>
        <a:ea typeface="Calibri"/>
        <a:cs typeface="Calibri"/>
      </a:minorFont>
    </a:fontScheme>
    <a:fmtScheme name="Title Slid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miter lim="800000"/>
        </a:ln>
        <a:effectLst/>
        <a:sp3d/>
      </a:spPr>
      <a:bodyPr rot="0" spcFirstLastPara="1" vertOverflow="overflow" horzOverflow="overflow" vert="horz" wrap="square" lIns="121919" tIns="121919" rIns="121919" bIns="121919" numCol="1" spcCol="38100" rtlCol="0" anchor="ctr">
        <a:spAutoFit/>
      </a:bodyPr>
      <a:lstStyle>
        <a:defPPr marL="0" marR="0" indent="0" algn="l" defTabSz="1828800" rtl="0" fontAlgn="auto" latinLnBrk="0" hangingPunct="0">
          <a:lnSpc>
            <a:spcPct val="100000"/>
          </a:lnSpc>
          <a:spcBef>
            <a:spcPts val="0"/>
          </a:spcBef>
          <a:spcAft>
            <a:spcPts val="0"/>
          </a:spcAft>
          <a:buClrTx/>
          <a:buSzTx/>
          <a:buFontTx/>
          <a:buNone/>
          <a:tabLst/>
          <a:defRPr kumimoji="0" sz="3400" b="0" i="0" u="none" strike="noStrike" cap="none" spc="0" normalizeH="0" baseline="0">
            <a:ln>
              <a:noFill/>
            </a:ln>
            <a:solidFill>
              <a:srgbClr val="000000"/>
            </a:solidFill>
            <a:effectLst/>
            <a:uFillTx/>
            <a:latin typeface="Verdana"/>
            <a:ea typeface="Verdana"/>
            <a:cs typeface="Verdana"/>
            <a:sym typeface="Verdan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25400" cap="flat">
          <a:noFill/>
          <a:miter lim="400000"/>
        </a:ln>
        <a:effectLst/>
        <a:sp3d/>
      </a:spPr>
      <a:bodyPr rot="0" spcFirstLastPara="1" vertOverflow="overflow" horzOverflow="overflow" vert="horz" wrap="square" lIns="121919" tIns="121919" rIns="121919" bIns="121919" numCol="1" spcCol="38100" rtlCol="0" anchor="b">
        <a:spAutoFit/>
      </a:bodyPr>
      <a:lstStyle>
        <a:defPPr marL="0" marR="0" indent="0" algn="l" defTabSz="1828800" rtl="0" fontAlgn="auto" latinLnBrk="0" hangingPunct="0">
          <a:lnSpc>
            <a:spcPct val="80000"/>
          </a:lnSpc>
          <a:spcBef>
            <a:spcPts val="500"/>
          </a:spcBef>
          <a:spcAft>
            <a:spcPts val="0"/>
          </a:spcAft>
          <a:buClrTx/>
          <a:buSzTx/>
          <a:buFontTx/>
          <a:buNone/>
          <a:tabLst/>
          <a:defRPr kumimoji="0" sz="4800" b="1" i="0" u="none" strike="noStrike" cap="none" spc="0" normalizeH="0" baseline="0">
            <a:ln>
              <a:noFill/>
            </a:ln>
            <a:solidFill>
              <a:srgbClr val="FFFFFF"/>
            </a:solidFill>
            <a:effectLst/>
            <a:uFillTx/>
            <a:latin typeface="Tahoma"/>
            <a:ea typeface="Tahoma"/>
            <a:cs typeface="Tahoma"/>
            <a:sym typeface="Tahom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40317</TotalTime>
  <Words>8774</Words>
  <Application>Microsoft Macintosh PowerPoint</Application>
  <PresentationFormat>Custom</PresentationFormat>
  <Paragraphs>2080</Paragraphs>
  <Slides>209</Slides>
  <Notes>154</Notes>
  <HiddenSlides>21</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209</vt:i4>
      </vt:variant>
    </vt:vector>
  </HeadingPairs>
  <TitlesOfParts>
    <vt:vector size="222" baseType="lpstr">
      <vt:lpstr>Arial</vt:lpstr>
      <vt:lpstr>Calibri</vt:lpstr>
      <vt:lpstr>Courier</vt:lpstr>
      <vt:lpstr>Courier New</vt:lpstr>
      <vt:lpstr>Helvetica</vt:lpstr>
      <vt:lpstr>Helvetica Light</vt:lpstr>
      <vt:lpstr>Klavika Basic</vt:lpstr>
      <vt:lpstr>Menlo</vt:lpstr>
      <vt:lpstr>Tahoma</vt:lpstr>
      <vt:lpstr>Times New Roman</vt:lpstr>
      <vt:lpstr>Verdana</vt:lpstr>
      <vt:lpstr>Wingdings-Regular</vt:lpstr>
      <vt:lpstr>Title Slides</vt:lpstr>
      <vt:lpstr>Provision, secure, connect, and run any infrastructure for any application</vt:lpstr>
      <vt:lpstr>Tom Straub</vt:lpstr>
      <vt:lpstr>Insight Digital Innovation</vt:lpstr>
      <vt:lpstr>What’s in a Workshop</vt:lpstr>
      <vt:lpstr>Workshop Expectations</vt:lpstr>
      <vt:lpstr>Pre-Session Survey</vt:lpstr>
      <vt:lpstr>Agenda</vt:lpstr>
      <vt:lpstr>Hashicorp</vt:lpstr>
      <vt:lpstr>Company overview</vt:lpstr>
      <vt:lpstr>The shift to hybrid infrastructure</vt:lpstr>
      <vt:lpstr>The shift to hybrid infrastructure</vt:lpstr>
      <vt:lpstr>The shift to hybrid infrastructure</vt:lpstr>
      <vt:lpstr>The 3 essential elements of infrastructure</vt:lpstr>
      <vt:lpstr>The 4 essential elements of distributed infrastructure</vt:lpstr>
      <vt:lpstr>Addressing the challenges of cloud adoption</vt:lpstr>
      <vt:lpstr>Cloud challenges for Operations teams</vt:lpstr>
      <vt:lpstr>Provision any infrastructure for any application</vt:lpstr>
      <vt:lpstr>Cloud challenges for Security teams</vt:lpstr>
      <vt:lpstr>Secure any application and any infrastructure</vt:lpstr>
      <vt:lpstr>Challenges for Developers / Operators</vt:lpstr>
      <vt:lpstr>Run any application on any infrastructure</vt:lpstr>
      <vt:lpstr>The connectivity issue in distributed infrastructure</vt:lpstr>
      <vt:lpstr>Connect any application and any infrastructure</vt:lpstr>
      <vt:lpstr>The HashiCorp open source suite</vt:lpstr>
      <vt:lpstr>Enterprise products build on open source to address organizational complexity</vt:lpstr>
      <vt:lpstr>Challenges for organizations as they scale</vt:lpstr>
      <vt:lpstr>Challenges for organizations as they scale</vt:lpstr>
      <vt:lpstr>Terraform Overview</vt:lpstr>
      <vt:lpstr>Terraform provisioning workflow</vt:lpstr>
      <vt:lpstr>Terraform provisioning workflow</vt:lpstr>
      <vt:lpstr>Public Module Registry</vt:lpstr>
      <vt:lpstr>Provision any infrastructure for any application</vt:lpstr>
      <vt:lpstr>Provision any infrastructure for any application</vt:lpstr>
      <vt:lpstr>Provision any infrastructure for any application</vt:lpstr>
      <vt:lpstr>Terraform Ecosystem</vt:lpstr>
      <vt:lpstr>Provision any infrastructure for any application</vt:lpstr>
      <vt:lpstr>Provision any infrastructure for any application</vt:lpstr>
      <vt:lpstr>Provision any infrastructure for any application</vt:lpstr>
      <vt:lpstr>Azure Resource  Manager</vt:lpstr>
      <vt:lpstr>Azure Portal</vt:lpstr>
      <vt:lpstr>High Level View</vt:lpstr>
      <vt:lpstr>Azure Resource Manager</vt:lpstr>
      <vt:lpstr>Azure Resource Manager</vt:lpstr>
      <vt:lpstr>Azure Resource Manager</vt:lpstr>
      <vt:lpstr>Azure Resource Manager</vt:lpstr>
      <vt:lpstr>Azure Resource Manager Templates</vt:lpstr>
      <vt:lpstr>ARM Templates Drawbacks</vt:lpstr>
      <vt:lpstr>Why Terraform?</vt:lpstr>
      <vt:lpstr>Microsoft     Terraform</vt:lpstr>
      <vt:lpstr>Microsoft     Terraform</vt:lpstr>
      <vt:lpstr>Microsoft     Terraform</vt:lpstr>
      <vt:lpstr>Microsoft     Terraform</vt:lpstr>
      <vt:lpstr>Microsoft     Terraform</vt:lpstr>
      <vt:lpstr>Break</vt:lpstr>
      <vt:lpstr>Terraform</vt:lpstr>
      <vt:lpstr>Terraform</vt:lpstr>
      <vt:lpstr>Terraform Documentation</vt:lpstr>
      <vt:lpstr>Provision any infrastructure for any application</vt:lpstr>
      <vt:lpstr>Terraform Providers</vt:lpstr>
      <vt:lpstr>Azure Provider</vt:lpstr>
      <vt:lpstr>Azure Provider Documentation</vt:lpstr>
      <vt:lpstr>Hashicorp Configuration Language</vt:lpstr>
      <vt:lpstr>PowerPoint Presentation</vt:lpstr>
      <vt:lpstr>Terraform in Action</vt:lpstr>
      <vt:lpstr>Terraform Workflow</vt:lpstr>
      <vt:lpstr>DEMO</vt:lpstr>
      <vt:lpstr>PowerPoint Presentation</vt:lpstr>
      <vt:lpstr>PowerPoint Presentation</vt:lpstr>
      <vt:lpstr>PowerPoint Presentation</vt:lpstr>
      <vt:lpstr>PowerPoint Presentation</vt:lpstr>
      <vt:lpstr>Terraform Configuration</vt:lpstr>
      <vt:lpstr>Terraform</vt:lpstr>
      <vt:lpstr>AzureRm Provider</vt:lpstr>
      <vt:lpstr>Authentication to Azure</vt:lpstr>
      <vt:lpstr>Authentication to Azure</vt:lpstr>
      <vt:lpstr>Authentication to Azure</vt:lpstr>
      <vt:lpstr>Authentication to Azure</vt:lpstr>
      <vt:lpstr>Azure Location</vt:lpstr>
      <vt:lpstr>Workshop Repo</vt:lpstr>
      <vt:lpstr>Challenge</vt:lpstr>
      <vt:lpstr>Challenge</vt:lpstr>
      <vt:lpstr>Terraform State</vt:lpstr>
      <vt:lpstr>Terraform State</vt:lpstr>
      <vt:lpstr>Terraform State</vt:lpstr>
      <vt:lpstr>Terraform State</vt:lpstr>
      <vt:lpstr>Terraform State</vt:lpstr>
      <vt:lpstr>Terraform State - Remote</vt:lpstr>
      <vt:lpstr>Terraform State – Operations</vt:lpstr>
      <vt:lpstr>Terraform State – Operations</vt:lpstr>
      <vt:lpstr>Terraform State – Operations</vt:lpstr>
      <vt:lpstr>Terraform State – Operations</vt:lpstr>
      <vt:lpstr>Terraform State – Operations</vt:lpstr>
      <vt:lpstr>Terraform State – Operations</vt:lpstr>
      <vt:lpstr>Terraform State – Operations</vt:lpstr>
      <vt:lpstr>Terraform State – Operations</vt:lpstr>
      <vt:lpstr>Terraform State – Operations</vt:lpstr>
      <vt:lpstr>Terraform State – Operations</vt:lpstr>
      <vt:lpstr>Terraform State – Operations</vt:lpstr>
      <vt:lpstr>Terraform State – Operations</vt:lpstr>
      <vt:lpstr>Terraform State – Operations</vt:lpstr>
      <vt:lpstr>Terraform State – Operations</vt:lpstr>
      <vt:lpstr>Variables</vt:lpstr>
      <vt:lpstr>Variables</vt:lpstr>
      <vt:lpstr>Variables - Types</vt:lpstr>
      <vt:lpstr>Variables - Types</vt:lpstr>
      <vt:lpstr>Variables - Types</vt:lpstr>
      <vt:lpstr>Variables - Types</vt:lpstr>
      <vt:lpstr>Variables - Scoping</vt:lpstr>
      <vt:lpstr>Variables – How to Use</vt:lpstr>
      <vt:lpstr>Variables – How to Use</vt:lpstr>
      <vt:lpstr>Variables – How to Use</vt:lpstr>
      <vt:lpstr>Variables – How to Use</vt:lpstr>
      <vt:lpstr>Outputs</vt:lpstr>
      <vt:lpstr>Outputs</vt:lpstr>
      <vt:lpstr>Outputs</vt:lpstr>
      <vt:lpstr>Outputs</vt:lpstr>
      <vt:lpstr>Challenge</vt:lpstr>
      <vt:lpstr>Interpolations</vt:lpstr>
      <vt:lpstr>Interpolations</vt:lpstr>
      <vt:lpstr>Interpolations – Count</vt:lpstr>
      <vt:lpstr>Interpolations - Conditionals</vt:lpstr>
      <vt:lpstr>Interpolations – Built-In Functions</vt:lpstr>
      <vt:lpstr>Interpolations – Built-In Functions</vt:lpstr>
      <vt:lpstr>Interpolations – Math</vt:lpstr>
      <vt:lpstr>Interpolations – locals</vt:lpstr>
      <vt:lpstr>Modules</vt:lpstr>
      <vt:lpstr>Modules</vt:lpstr>
      <vt:lpstr>Modules</vt:lpstr>
      <vt:lpstr>Module Usage</vt:lpstr>
      <vt:lpstr>Module Sources</vt:lpstr>
      <vt:lpstr>Module Usage</vt:lpstr>
      <vt:lpstr>Public Module Registry</vt:lpstr>
      <vt:lpstr>Private Module Registry</vt:lpstr>
      <vt:lpstr>DEMO</vt:lpstr>
      <vt:lpstr>Challenge</vt:lpstr>
      <vt:lpstr>Challenge</vt:lpstr>
      <vt:lpstr>Solution Round Table</vt:lpstr>
      <vt:lpstr>Backend</vt:lpstr>
      <vt:lpstr>Backend</vt:lpstr>
      <vt:lpstr>Backend- azurerm </vt:lpstr>
      <vt:lpstr>Backend</vt:lpstr>
      <vt:lpstr>Terraform  Internals</vt:lpstr>
      <vt:lpstr>.terraform</vt:lpstr>
      <vt:lpstr>Resource Addressing</vt:lpstr>
      <vt:lpstr>Resource Addressing</vt:lpstr>
      <vt:lpstr>Resource Addressing</vt:lpstr>
      <vt:lpstr>Commands - init</vt:lpstr>
      <vt:lpstr>Commands - plan</vt:lpstr>
      <vt:lpstr>Commands - plan</vt:lpstr>
      <vt:lpstr>Commands - apply</vt:lpstr>
      <vt:lpstr>Commands - destroy</vt:lpstr>
      <vt:lpstr>Commands - fmt</vt:lpstr>
      <vt:lpstr>Commands - validate</vt:lpstr>
      <vt:lpstr>Commands - refresh</vt:lpstr>
      <vt:lpstr>Commands - output</vt:lpstr>
      <vt:lpstr>Commands - console</vt:lpstr>
      <vt:lpstr>Commands - graph</vt:lpstr>
      <vt:lpstr>Commands - graph</vt:lpstr>
      <vt:lpstr>Advanced Commands</vt:lpstr>
      <vt:lpstr>Challenge</vt:lpstr>
      <vt:lpstr>Challenge</vt:lpstr>
      <vt:lpstr>Challenge</vt:lpstr>
      <vt:lpstr>Terraform Enterprise</vt:lpstr>
      <vt:lpstr>Terraform Open Source and Terraform Enterprise</vt:lpstr>
      <vt:lpstr>Terraform Open Source and Terraform Enterprise</vt:lpstr>
      <vt:lpstr>Terraform OSS workflow for individuals</vt:lpstr>
      <vt:lpstr>How can teams safely collaborate on infrastructure</vt:lpstr>
      <vt:lpstr>Workspaces </vt:lpstr>
      <vt:lpstr>Workspace management and VCS connection</vt:lpstr>
      <vt:lpstr>Workspace management and VCS connection</vt:lpstr>
      <vt:lpstr>Workspace – VC Connection </vt:lpstr>
      <vt:lpstr>Workspace – Variables </vt:lpstr>
      <vt:lpstr>Workspace – Variables </vt:lpstr>
      <vt:lpstr>Workspace – Settings</vt:lpstr>
      <vt:lpstr>Workspace – Settings</vt:lpstr>
      <vt:lpstr>Remote State</vt:lpstr>
      <vt:lpstr>Remote Terraform runs and state management</vt:lpstr>
      <vt:lpstr>Remote state management and Terraform runs</vt:lpstr>
      <vt:lpstr>Workspace – State Management</vt:lpstr>
      <vt:lpstr>Workspace – State Management</vt:lpstr>
      <vt:lpstr>Post-Session Survey</vt:lpstr>
      <vt:lpstr>Challenge</vt:lpstr>
      <vt:lpstr>Demo</vt:lpstr>
      <vt:lpstr>Collaboration </vt:lpstr>
      <vt:lpstr>Collaboration</vt:lpstr>
      <vt:lpstr>Collaboration</vt:lpstr>
      <vt:lpstr>Service Accounts</vt:lpstr>
      <vt:lpstr>User Authentication</vt:lpstr>
      <vt:lpstr>Demo</vt:lpstr>
      <vt:lpstr>Private Module  Registry</vt:lpstr>
      <vt:lpstr>Private Module Registry</vt:lpstr>
      <vt:lpstr>Private Module Registry</vt:lpstr>
      <vt:lpstr>Design Configuration</vt:lpstr>
      <vt:lpstr>Demo</vt:lpstr>
      <vt:lpstr>Demo</vt:lpstr>
      <vt:lpstr>Challenge</vt:lpstr>
      <vt:lpstr>Governance</vt:lpstr>
      <vt:lpstr>Enable Organization to have governance over infrastructure</vt:lpstr>
      <vt:lpstr>Enable Organization to have governance over infrastructure</vt:lpstr>
      <vt:lpstr>Enable Organization to have governance over infrastructure</vt:lpstr>
      <vt:lpstr>Enable Organization to have governance over infrastructure</vt:lpstr>
      <vt:lpstr>Enable Organization to have governance over infrastructure</vt:lpstr>
      <vt:lpstr>Enable Organization to have governance over infrastructure</vt:lpstr>
      <vt:lpstr>Challenge</vt:lpstr>
      <vt:lpstr>Demo</vt:lpstr>
      <vt:lpstr>Questions?</vt:lpstr>
      <vt:lpstr>1 Week PoC</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Provision, secure, connect, and run any infrastructure for any application</dc:title>
  <cp:lastModifiedBy>Straub, Thomas</cp:lastModifiedBy>
  <cp:revision>259</cp:revision>
  <dcterms:modified xsi:type="dcterms:W3CDTF">2018-11-02T20:55:20Z</dcterms:modified>
</cp:coreProperties>
</file>